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41"/>
  </p:notesMasterIdLst>
  <p:handoutMasterIdLst>
    <p:handoutMasterId r:id="rId142"/>
  </p:handoutMasterIdLst>
  <p:sldIdLst>
    <p:sldId id="256" r:id="rId5"/>
    <p:sldId id="464" r:id="rId6"/>
    <p:sldId id="465" r:id="rId7"/>
    <p:sldId id="467" r:id="rId8"/>
    <p:sldId id="672" r:id="rId9"/>
    <p:sldId id="680" r:id="rId10"/>
    <p:sldId id="688" r:id="rId11"/>
    <p:sldId id="689" r:id="rId12"/>
    <p:sldId id="690" r:id="rId13"/>
    <p:sldId id="691" r:id="rId14"/>
    <p:sldId id="692" r:id="rId15"/>
    <p:sldId id="693" r:id="rId16"/>
    <p:sldId id="687" r:id="rId17"/>
    <p:sldId id="694" r:id="rId18"/>
    <p:sldId id="695" r:id="rId19"/>
    <p:sldId id="696" r:id="rId20"/>
    <p:sldId id="697" r:id="rId21"/>
    <p:sldId id="698" r:id="rId22"/>
    <p:sldId id="699" r:id="rId23"/>
    <p:sldId id="700" r:id="rId24"/>
    <p:sldId id="701" r:id="rId25"/>
    <p:sldId id="702" r:id="rId26"/>
    <p:sldId id="703" r:id="rId27"/>
    <p:sldId id="704" r:id="rId28"/>
    <p:sldId id="705" r:id="rId29"/>
    <p:sldId id="706" r:id="rId30"/>
    <p:sldId id="707" r:id="rId31"/>
    <p:sldId id="708" r:id="rId32"/>
    <p:sldId id="709" r:id="rId33"/>
    <p:sldId id="710" r:id="rId34"/>
    <p:sldId id="711" r:id="rId35"/>
    <p:sldId id="712" r:id="rId36"/>
    <p:sldId id="713" r:id="rId37"/>
    <p:sldId id="714" r:id="rId38"/>
    <p:sldId id="715" r:id="rId39"/>
    <p:sldId id="716" r:id="rId40"/>
    <p:sldId id="717" r:id="rId41"/>
    <p:sldId id="718" r:id="rId42"/>
    <p:sldId id="719" r:id="rId43"/>
    <p:sldId id="720" r:id="rId44"/>
    <p:sldId id="721" r:id="rId45"/>
    <p:sldId id="722" r:id="rId46"/>
    <p:sldId id="723" r:id="rId47"/>
    <p:sldId id="724" r:id="rId48"/>
    <p:sldId id="725" r:id="rId49"/>
    <p:sldId id="726" r:id="rId50"/>
    <p:sldId id="727" r:id="rId51"/>
    <p:sldId id="728" r:id="rId52"/>
    <p:sldId id="729" r:id="rId53"/>
    <p:sldId id="730" r:id="rId54"/>
    <p:sldId id="731" r:id="rId55"/>
    <p:sldId id="734" r:id="rId56"/>
    <p:sldId id="733" r:id="rId57"/>
    <p:sldId id="735" r:id="rId58"/>
    <p:sldId id="736" r:id="rId59"/>
    <p:sldId id="737" r:id="rId60"/>
    <p:sldId id="738" r:id="rId61"/>
    <p:sldId id="739" r:id="rId62"/>
    <p:sldId id="740" r:id="rId63"/>
    <p:sldId id="741" r:id="rId64"/>
    <p:sldId id="742" r:id="rId65"/>
    <p:sldId id="743" r:id="rId66"/>
    <p:sldId id="744" r:id="rId67"/>
    <p:sldId id="745" r:id="rId68"/>
    <p:sldId id="746" r:id="rId69"/>
    <p:sldId id="747" r:id="rId70"/>
    <p:sldId id="748" r:id="rId71"/>
    <p:sldId id="749" r:id="rId72"/>
    <p:sldId id="750" r:id="rId73"/>
    <p:sldId id="751" r:id="rId74"/>
    <p:sldId id="752" r:id="rId75"/>
    <p:sldId id="753" r:id="rId76"/>
    <p:sldId id="754" r:id="rId77"/>
    <p:sldId id="755" r:id="rId78"/>
    <p:sldId id="756" r:id="rId79"/>
    <p:sldId id="757" r:id="rId80"/>
    <p:sldId id="758" r:id="rId81"/>
    <p:sldId id="759" r:id="rId82"/>
    <p:sldId id="760" r:id="rId83"/>
    <p:sldId id="761" r:id="rId84"/>
    <p:sldId id="762" r:id="rId85"/>
    <p:sldId id="763" r:id="rId86"/>
    <p:sldId id="764" r:id="rId87"/>
    <p:sldId id="765" r:id="rId88"/>
    <p:sldId id="766" r:id="rId89"/>
    <p:sldId id="767" r:id="rId90"/>
    <p:sldId id="768" r:id="rId91"/>
    <p:sldId id="769" r:id="rId92"/>
    <p:sldId id="770" r:id="rId93"/>
    <p:sldId id="771" r:id="rId94"/>
    <p:sldId id="772" r:id="rId95"/>
    <p:sldId id="773" r:id="rId96"/>
    <p:sldId id="774" r:id="rId97"/>
    <p:sldId id="775" r:id="rId98"/>
    <p:sldId id="777" r:id="rId99"/>
    <p:sldId id="778" r:id="rId100"/>
    <p:sldId id="779" r:id="rId101"/>
    <p:sldId id="780" r:id="rId102"/>
    <p:sldId id="781" r:id="rId103"/>
    <p:sldId id="782" r:id="rId104"/>
    <p:sldId id="783" r:id="rId105"/>
    <p:sldId id="784" r:id="rId106"/>
    <p:sldId id="785" r:id="rId107"/>
    <p:sldId id="786" r:id="rId108"/>
    <p:sldId id="787" r:id="rId109"/>
    <p:sldId id="788" r:id="rId110"/>
    <p:sldId id="789" r:id="rId111"/>
    <p:sldId id="790" r:id="rId112"/>
    <p:sldId id="791" r:id="rId113"/>
    <p:sldId id="792" r:id="rId114"/>
    <p:sldId id="793" r:id="rId115"/>
    <p:sldId id="794" r:id="rId116"/>
    <p:sldId id="795" r:id="rId117"/>
    <p:sldId id="796" r:id="rId118"/>
    <p:sldId id="797" r:id="rId119"/>
    <p:sldId id="798" r:id="rId120"/>
    <p:sldId id="799" r:id="rId121"/>
    <p:sldId id="800" r:id="rId122"/>
    <p:sldId id="801" r:id="rId123"/>
    <p:sldId id="802" r:id="rId124"/>
    <p:sldId id="803" r:id="rId125"/>
    <p:sldId id="804" r:id="rId126"/>
    <p:sldId id="805" r:id="rId127"/>
    <p:sldId id="806" r:id="rId128"/>
    <p:sldId id="807" r:id="rId129"/>
    <p:sldId id="808" r:id="rId130"/>
    <p:sldId id="809" r:id="rId131"/>
    <p:sldId id="810" r:id="rId132"/>
    <p:sldId id="811" r:id="rId133"/>
    <p:sldId id="812" r:id="rId134"/>
    <p:sldId id="813" r:id="rId135"/>
    <p:sldId id="815" r:id="rId136"/>
    <p:sldId id="814" r:id="rId137"/>
    <p:sldId id="816" r:id="rId138"/>
    <p:sldId id="817" r:id="rId139"/>
    <p:sldId id="818" r:id="rId140"/>
  </p:sldIdLst>
  <p:sldSz cx="9144000" cy="6858000" type="screen4x3"/>
  <p:notesSz cx="9928225" cy="6797675"/>
  <p:custDataLst>
    <p:tags r:id="rId14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oth" initials="E" lastIdx="3" clrIdx="0">
    <p:extLst>
      <p:ext uri="{19B8F6BF-5375-455C-9EA6-DF929625EA0E}">
        <p15:presenceInfo xmlns:p15="http://schemas.microsoft.com/office/powerpoint/2012/main" userId="Endero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1E1"/>
    <a:srgbClr val="FBABAB"/>
    <a:srgbClr val="F2AEB4"/>
    <a:srgbClr val="EDF4FA"/>
    <a:srgbClr val="F2F9F7"/>
    <a:srgbClr val="F2FAE5"/>
    <a:srgbClr val="FCF2E1"/>
    <a:srgbClr val="FFFF71"/>
    <a:srgbClr val="984807"/>
    <a:srgbClr val="F2F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04" autoAdjust="0"/>
    <p:restoredTop sz="95141" autoAdjust="0"/>
  </p:normalViewPr>
  <p:slideViewPr>
    <p:cSldViewPr>
      <p:cViewPr varScale="1">
        <p:scale>
          <a:sx n="82" d="100"/>
          <a:sy n="82" d="100"/>
        </p:scale>
        <p:origin x="960" y="9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sorterViewPr>
    <p:cViewPr>
      <p:scale>
        <a:sx n="100" d="100"/>
        <a:sy n="100" d="100"/>
      </p:scale>
      <p:origin x="0" y="-7734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14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gs" Target="tags/tag1.xml"/><Relationship Id="rId14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07/09/2018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9/7/2018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0339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20418667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100</a:t>
            </a:fld>
            <a:endParaRPr lang="en-GB" dirty="0"/>
          </a:p>
        </p:txBody>
      </p:sp>
    </p:spTree>
    <p:extLst>
      <p:ext uri="{BB962C8B-B14F-4D97-AF65-F5344CB8AC3E}">
        <p14:creationId xmlns:p14="http://schemas.microsoft.com/office/powerpoint/2010/main" val="164008940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101</a:t>
            </a:fld>
            <a:endParaRPr lang="en-GB" dirty="0"/>
          </a:p>
        </p:txBody>
      </p:sp>
    </p:spTree>
    <p:extLst>
      <p:ext uri="{BB962C8B-B14F-4D97-AF65-F5344CB8AC3E}">
        <p14:creationId xmlns:p14="http://schemas.microsoft.com/office/powerpoint/2010/main" val="41907800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102</a:t>
            </a:fld>
            <a:endParaRPr lang="en-GB" dirty="0"/>
          </a:p>
        </p:txBody>
      </p:sp>
    </p:spTree>
    <p:extLst>
      <p:ext uri="{BB962C8B-B14F-4D97-AF65-F5344CB8AC3E}">
        <p14:creationId xmlns:p14="http://schemas.microsoft.com/office/powerpoint/2010/main" val="23580168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103</a:t>
            </a:fld>
            <a:endParaRPr lang="en-GB" dirty="0"/>
          </a:p>
        </p:txBody>
      </p:sp>
    </p:spTree>
    <p:extLst>
      <p:ext uri="{BB962C8B-B14F-4D97-AF65-F5344CB8AC3E}">
        <p14:creationId xmlns:p14="http://schemas.microsoft.com/office/powerpoint/2010/main" val="226746005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104</a:t>
            </a:fld>
            <a:endParaRPr lang="en-GB" dirty="0"/>
          </a:p>
        </p:txBody>
      </p:sp>
    </p:spTree>
    <p:extLst>
      <p:ext uri="{BB962C8B-B14F-4D97-AF65-F5344CB8AC3E}">
        <p14:creationId xmlns:p14="http://schemas.microsoft.com/office/powerpoint/2010/main" val="11610542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105</a:t>
            </a:fld>
            <a:endParaRPr lang="en-GB" dirty="0"/>
          </a:p>
        </p:txBody>
      </p:sp>
    </p:spTree>
    <p:extLst>
      <p:ext uri="{BB962C8B-B14F-4D97-AF65-F5344CB8AC3E}">
        <p14:creationId xmlns:p14="http://schemas.microsoft.com/office/powerpoint/2010/main" val="1349058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106</a:t>
            </a:fld>
            <a:endParaRPr lang="en-GB" dirty="0"/>
          </a:p>
        </p:txBody>
      </p:sp>
    </p:spTree>
    <p:extLst>
      <p:ext uri="{BB962C8B-B14F-4D97-AF65-F5344CB8AC3E}">
        <p14:creationId xmlns:p14="http://schemas.microsoft.com/office/powerpoint/2010/main" val="8866214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107</a:t>
            </a:fld>
            <a:endParaRPr lang="en-GB" dirty="0"/>
          </a:p>
        </p:txBody>
      </p:sp>
    </p:spTree>
    <p:extLst>
      <p:ext uri="{BB962C8B-B14F-4D97-AF65-F5344CB8AC3E}">
        <p14:creationId xmlns:p14="http://schemas.microsoft.com/office/powerpoint/2010/main" val="34981377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108</a:t>
            </a:fld>
            <a:endParaRPr lang="en-GB" dirty="0"/>
          </a:p>
        </p:txBody>
      </p:sp>
    </p:spTree>
    <p:extLst>
      <p:ext uri="{BB962C8B-B14F-4D97-AF65-F5344CB8AC3E}">
        <p14:creationId xmlns:p14="http://schemas.microsoft.com/office/powerpoint/2010/main" val="21177118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109</a:t>
            </a:fld>
            <a:endParaRPr lang="en-GB" dirty="0"/>
          </a:p>
        </p:txBody>
      </p:sp>
    </p:spTree>
    <p:extLst>
      <p:ext uri="{BB962C8B-B14F-4D97-AF65-F5344CB8AC3E}">
        <p14:creationId xmlns:p14="http://schemas.microsoft.com/office/powerpoint/2010/main" val="371435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18499336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110</a:t>
            </a:fld>
            <a:endParaRPr lang="en-GB" dirty="0"/>
          </a:p>
        </p:txBody>
      </p:sp>
    </p:spTree>
    <p:extLst>
      <p:ext uri="{BB962C8B-B14F-4D97-AF65-F5344CB8AC3E}">
        <p14:creationId xmlns:p14="http://schemas.microsoft.com/office/powerpoint/2010/main" val="14884273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111</a:t>
            </a:fld>
            <a:endParaRPr lang="en-GB" dirty="0"/>
          </a:p>
        </p:txBody>
      </p:sp>
    </p:spTree>
    <p:extLst>
      <p:ext uri="{BB962C8B-B14F-4D97-AF65-F5344CB8AC3E}">
        <p14:creationId xmlns:p14="http://schemas.microsoft.com/office/powerpoint/2010/main" val="18004086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112</a:t>
            </a:fld>
            <a:endParaRPr lang="en-GB" dirty="0"/>
          </a:p>
        </p:txBody>
      </p:sp>
    </p:spTree>
    <p:extLst>
      <p:ext uri="{BB962C8B-B14F-4D97-AF65-F5344CB8AC3E}">
        <p14:creationId xmlns:p14="http://schemas.microsoft.com/office/powerpoint/2010/main" val="110194287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113</a:t>
            </a:fld>
            <a:endParaRPr lang="en-GB" dirty="0"/>
          </a:p>
        </p:txBody>
      </p:sp>
    </p:spTree>
    <p:extLst>
      <p:ext uri="{BB962C8B-B14F-4D97-AF65-F5344CB8AC3E}">
        <p14:creationId xmlns:p14="http://schemas.microsoft.com/office/powerpoint/2010/main" val="332518385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114</a:t>
            </a:fld>
            <a:endParaRPr lang="en-GB" dirty="0"/>
          </a:p>
        </p:txBody>
      </p:sp>
    </p:spTree>
    <p:extLst>
      <p:ext uri="{BB962C8B-B14F-4D97-AF65-F5344CB8AC3E}">
        <p14:creationId xmlns:p14="http://schemas.microsoft.com/office/powerpoint/2010/main" val="139347158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115</a:t>
            </a:fld>
            <a:endParaRPr lang="en-GB" dirty="0"/>
          </a:p>
        </p:txBody>
      </p:sp>
    </p:spTree>
    <p:extLst>
      <p:ext uri="{BB962C8B-B14F-4D97-AF65-F5344CB8AC3E}">
        <p14:creationId xmlns:p14="http://schemas.microsoft.com/office/powerpoint/2010/main" val="32635406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116</a:t>
            </a:fld>
            <a:endParaRPr lang="en-GB" dirty="0"/>
          </a:p>
        </p:txBody>
      </p:sp>
    </p:spTree>
    <p:extLst>
      <p:ext uri="{BB962C8B-B14F-4D97-AF65-F5344CB8AC3E}">
        <p14:creationId xmlns:p14="http://schemas.microsoft.com/office/powerpoint/2010/main" val="30409176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117</a:t>
            </a:fld>
            <a:endParaRPr lang="en-GB" dirty="0"/>
          </a:p>
        </p:txBody>
      </p:sp>
    </p:spTree>
    <p:extLst>
      <p:ext uri="{BB962C8B-B14F-4D97-AF65-F5344CB8AC3E}">
        <p14:creationId xmlns:p14="http://schemas.microsoft.com/office/powerpoint/2010/main" val="417218500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118</a:t>
            </a:fld>
            <a:endParaRPr lang="en-GB" dirty="0"/>
          </a:p>
        </p:txBody>
      </p:sp>
    </p:spTree>
    <p:extLst>
      <p:ext uri="{BB962C8B-B14F-4D97-AF65-F5344CB8AC3E}">
        <p14:creationId xmlns:p14="http://schemas.microsoft.com/office/powerpoint/2010/main" val="665477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119</a:t>
            </a:fld>
            <a:endParaRPr lang="en-GB" dirty="0"/>
          </a:p>
        </p:txBody>
      </p:sp>
    </p:spTree>
    <p:extLst>
      <p:ext uri="{BB962C8B-B14F-4D97-AF65-F5344CB8AC3E}">
        <p14:creationId xmlns:p14="http://schemas.microsoft.com/office/powerpoint/2010/main" val="133497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256522206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120</a:t>
            </a:fld>
            <a:endParaRPr lang="en-GB" dirty="0"/>
          </a:p>
        </p:txBody>
      </p:sp>
    </p:spTree>
    <p:extLst>
      <p:ext uri="{BB962C8B-B14F-4D97-AF65-F5344CB8AC3E}">
        <p14:creationId xmlns:p14="http://schemas.microsoft.com/office/powerpoint/2010/main" val="3606134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121</a:t>
            </a:fld>
            <a:endParaRPr lang="en-GB" dirty="0"/>
          </a:p>
        </p:txBody>
      </p:sp>
    </p:spTree>
    <p:extLst>
      <p:ext uri="{BB962C8B-B14F-4D97-AF65-F5344CB8AC3E}">
        <p14:creationId xmlns:p14="http://schemas.microsoft.com/office/powerpoint/2010/main" val="368629201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122</a:t>
            </a:fld>
            <a:endParaRPr lang="en-GB" dirty="0"/>
          </a:p>
        </p:txBody>
      </p:sp>
    </p:spTree>
    <p:extLst>
      <p:ext uri="{BB962C8B-B14F-4D97-AF65-F5344CB8AC3E}">
        <p14:creationId xmlns:p14="http://schemas.microsoft.com/office/powerpoint/2010/main" val="260089109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123</a:t>
            </a:fld>
            <a:endParaRPr lang="en-GB" dirty="0"/>
          </a:p>
        </p:txBody>
      </p:sp>
    </p:spTree>
    <p:extLst>
      <p:ext uri="{BB962C8B-B14F-4D97-AF65-F5344CB8AC3E}">
        <p14:creationId xmlns:p14="http://schemas.microsoft.com/office/powerpoint/2010/main" val="147970569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124</a:t>
            </a:fld>
            <a:endParaRPr lang="en-GB" dirty="0"/>
          </a:p>
        </p:txBody>
      </p:sp>
    </p:spTree>
    <p:extLst>
      <p:ext uri="{BB962C8B-B14F-4D97-AF65-F5344CB8AC3E}">
        <p14:creationId xmlns:p14="http://schemas.microsoft.com/office/powerpoint/2010/main" val="252376078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125</a:t>
            </a:fld>
            <a:endParaRPr lang="en-GB" dirty="0"/>
          </a:p>
        </p:txBody>
      </p:sp>
    </p:spTree>
    <p:extLst>
      <p:ext uri="{BB962C8B-B14F-4D97-AF65-F5344CB8AC3E}">
        <p14:creationId xmlns:p14="http://schemas.microsoft.com/office/powerpoint/2010/main" val="83389940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126</a:t>
            </a:fld>
            <a:endParaRPr lang="en-GB" dirty="0"/>
          </a:p>
        </p:txBody>
      </p:sp>
    </p:spTree>
    <p:extLst>
      <p:ext uri="{BB962C8B-B14F-4D97-AF65-F5344CB8AC3E}">
        <p14:creationId xmlns:p14="http://schemas.microsoft.com/office/powerpoint/2010/main" val="123188400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127</a:t>
            </a:fld>
            <a:endParaRPr lang="en-GB" dirty="0"/>
          </a:p>
        </p:txBody>
      </p:sp>
    </p:spTree>
    <p:extLst>
      <p:ext uri="{BB962C8B-B14F-4D97-AF65-F5344CB8AC3E}">
        <p14:creationId xmlns:p14="http://schemas.microsoft.com/office/powerpoint/2010/main" val="13543980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128</a:t>
            </a:fld>
            <a:endParaRPr lang="en-GB" dirty="0"/>
          </a:p>
        </p:txBody>
      </p:sp>
    </p:spTree>
    <p:extLst>
      <p:ext uri="{BB962C8B-B14F-4D97-AF65-F5344CB8AC3E}">
        <p14:creationId xmlns:p14="http://schemas.microsoft.com/office/powerpoint/2010/main" val="4249191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129</a:t>
            </a:fld>
            <a:endParaRPr lang="en-GB" dirty="0"/>
          </a:p>
        </p:txBody>
      </p:sp>
    </p:spTree>
    <p:extLst>
      <p:ext uri="{BB962C8B-B14F-4D97-AF65-F5344CB8AC3E}">
        <p14:creationId xmlns:p14="http://schemas.microsoft.com/office/powerpoint/2010/main" val="3427178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341490059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130</a:t>
            </a:fld>
            <a:endParaRPr lang="en-GB" dirty="0"/>
          </a:p>
        </p:txBody>
      </p:sp>
    </p:spTree>
    <p:extLst>
      <p:ext uri="{BB962C8B-B14F-4D97-AF65-F5344CB8AC3E}">
        <p14:creationId xmlns:p14="http://schemas.microsoft.com/office/powerpoint/2010/main" val="5409385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131</a:t>
            </a:fld>
            <a:endParaRPr lang="en-GB" dirty="0"/>
          </a:p>
        </p:txBody>
      </p:sp>
    </p:spTree>
    <p:extLst>
      <p:ext uri="{BB962C8B-B14F-4D97-AF65-F5344CB8AC3E}">
        <p14:creationId xmlns:p14="http://schemas.microsoft.com/office/powerpoint/2010/main" val="78476297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132</a:t>
            </a:fld>
            <a:endParaRPr lang="en-GB" dirty="0"/>
          </a:p>
        </p:txBody>
      </p:sp>
    </p:spTree>
    <p:extLst>
      <p:ext uri="{BB962C8B-B14F-4D97-AF65-F5344CB8AC3E}">
        <p14:creationId xmlns:p14="http://schemas.microsoft.com/office/powerpoint/2010/main" val="21070373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133</a:t>
            </a:fld>
            <a:endParaRPr lang="en-GB" dirty="0"/>
          </a:p>
        </p:txBody>
      </p:sp>
    </p:spTree>
    <p:extLst>
      <p:ext uri="{BB962C8B-B14F-4D97-AF65-F5344CB8AC3E}">
        <p14:creationId xmlns:p14="http://schemas.microsoft.com/office/powerpoint/2010/main" val="108341769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134</a:t>
            </a:fld>
            <a:endParaRPr lang="en-GB" dirty="0"/>
          </a:p>
        </p:txBody>
      </p:sp>
    </p:spTree>
    <p:extLst>
      <p:ext uri="{BB962C8B-B14F-4D97-AF65-F5344CB8AC3E}">
        <p14:creationId xmlns:p14="http://schemas.microsoft.com/office/powerpoint/2010/main" val="423949076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135</a:t>
            </a:fld>
            <a:endParaRPr lang="en-GB" dirty="0"/>
          </a:p>
        </p:txBody>
      </p:sp>
    </p:spTree>
    <p:extLst>
      <p:ext uri="{BB962C8B-B14F-4D97-AF65-F5344CB8AC3E}">
        <p14:creationId xmlns:p14="http://schemas.microsoft.com/office/powerpoint/2010/main" val="250750237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136</a:t>
            </a:fld>
            <a:endParaRPr lang="en-GB" dirty="0"/>
          </a:p>
        </p:txBody>
      </p:sp>
    </p:spTree>
    <p:extLst>
      <p:ext uri="{BB962C8B-B14F-4D97-AF65-F5344CB8AC3E}">
        <p14:creationId xmlns:p14="http://schemas.microsoft.com/office/powerpoint/2010/main" val="363059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3449090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1011389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941271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2215978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67579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109994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5380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4030873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329483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2749450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432821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1630199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3140691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1028479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4078926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1160753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93696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26783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2537255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2907515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1034476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1678825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2980996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196075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1663693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2868717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3795402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416367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8943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819944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582633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42</a:t>
            </a:fld>
            <a:endParaRPr lang="en-GB" dirty="0"/>
          </a:p>
        </p:txBody>
      </p:sp>
    </p:spTree>
    <p:extLst>
      <p:ext uri="{BB962C8B-B14F-4D97-AF65-F5344CB8AC3E}">
        <p14:creationId xmlns:p14="http://schemas.microsoft.com/office/powerpoint/2010/main" val="390285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43</a:t>
            </a:fld>
            <a:endParaRPr lang="en-GB" dirty="0"/>
          </a:p>
        </p:txBody>
      </p:sp>
    </p:spTree>
    <p:extLst>
      <p:ext uri="{BB962C8B-B14F-4D97-AF65-F5344CB8AC3E}">
        <p14:creationId xmlns:p14="http://schemas.microsoft.com/office/powerpoint/2010/main" val="935301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44</a:t>
            </a:fld>
            <a:endParaRPr lang="en-GB" dirty="0"/>
          </a:p>
        </p:txBody>
      </p:sp>
    </p:spTree>
    <p:extLst>
      <p:ext uri="{BB962C8B-B14F-4D97-AF65-F5344CB8AC3E}">
        <p14:creationId xmlns:p14="http://schemas.microsoft.com/office/powerpoint/2010/main" val="3269732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45</a:t>
            </a:fld>
            <a:endParaRPr lang="en-GB" dirty="0"/>
          </a:p>
        </p:txBody>
      </p:sp>
    </p:spTree>
    <p:extLst>
      <p:ext uri="{BB962C8B-B14F-4D97-AF65-F5344CB8AC3E}">
        <p14:creationId xmlns:p14="http://schemas.microsoft.com/office/powerpoint/2010/main" val="15747440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46</a:t>
            </a:fld>
            <a:endParaRPr lang="en-GB" dirty="0"/>
          </a:p>
        </p:txBody>
      </p:sp>
    </p:spTree>
    <p:extLst>
      <p:ext uri="{BB962C8B-B14F-4D97-AF65-F5344CB8AC3E}">
        <p14:creationId xmlns:p14="http://schemas.microsoft.com/office/powerpoint/2010/main" val="3252059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47</a:t>
            </a:fld>
            <a:endParaRPr lang="en-GB" dirty="0"/>
          </a:p>
        </p:txBody>
      </p:sp>
    </p:spTree>
    <p:extLst>
      <p:ext uri="{BB962C8B-B14F-4D97-AF65-F5344CB8AC3E}">
        <p14:creationId xmlns:p14="http://schemas.microsoft.com/office/powerpoint/2010/main" val="2099151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48</a:t>
            </a:fld>
            <a:endParaRPr lang="en-GB" dirty="0"/>
          </a:p>
        </p:txBody>
      </p:sp>
    </p:spTree>
    <p:extLst>
      <p:ext uri="{BB962C8B-B14F-4D97-AF65-F5344CB8AC3E}">
        <p14:creationId xmlns:p14="http://schemas.microsoft.com/office/powerpoint/2010/main" val="4008939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49</a:t>
            </a:fld>
            <a:endParaRPr lang="en-GB" dirty="0"/>
          </a:p>
        </p:txBody>
      </p:sp>
    </p:spTree>
    <p:extLst>
      <p:ext uri="{BB962C8B-B14F-4D97-AF65-F5344CB8AC3E}">
        <p14:creationId xmlns:p14="http://schemas.microsoft.com/office/powerpoint/2010/main" val="17803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423714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50</a:t>
            </a:fld>
            <a:endParaRPr lang="en-GB" dirty="0"/>
          </a:p>
        </p:txBody>
      </p:sp>
    </p:spTree>
    <p:extLst>
      <p:ext uri="{BB962C8B-B14F-4D97-AF65-F5344CB8AC3E}">
        <p14:creationId xmlns:p14="http://schemas.microsoft.com/office/powerpoint/2010/main" val="23432251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51</a:t>
            </a:fld>
            <a:endParaRPr lang="en-GB" dirty="0"/>
          </a:p>
        </p:txBody>
      </p:sp>
    </p:spTree>
    <p:extLst>
      <p:ext uri="{BB962C8B-B14F-4D97-AF65-F5344CB8AC3E}">
        <p14:creationId xmlns:p14="http://schemas.microsoft.com/office/powerpoint/2010/main" val="19961897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52</a:t>
            </a:fld>
            <a:endParaRPr lang="en-GB" dirty="0"/>
          </a:p>
        </p:txBody>
      </p:sp>
    </p:spTree>
    <p:extLst>
      <p:ext uri="{BB962C8B-B14F-4D97-AF65-F5344CB8AC3E}">
        <p14:creationId xmlns:p14="http://schemas.microsoft.com/office/powerpoint/2010/main" val="23611815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53</a:t>
            </a:fld>
            <a:endParaRPr lang="en-GB" dirty="0"/>
          </a:p>
        </p:txBody>
      </p:sp>
    </p:spTree>
    <p:extLst>
      <p:ext uri="{BB962C8B-B14F-4D97-AF65-F5344CB8AC3E}">
        <p14:creationId xmlns:p14="http://schemas.microsoft.com/office/powerpoint/2010/main" val="9920154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54</a:t>
            </a:fld>
            <a:endParaRPr lang="en-GB" dirty="0"/>
          </a:p>
        </p:txBody>
      </p:sp>
    </p:spTree>
    <p:extLst>
      <p:ext uri="{BB962C8B-B14F-4D97-AF65-F5344CB8AC3E}">
        <p14:creationId xmlns:p14="http://schemas.microsoft.com/office/powerpoint/2010/main" val="3153772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55</a:t>
            </a:fld>
            <a:endParaRPr lang="en-GB" dirty="0"/>
          </a:p>
        </p:txBody>
      </p:sp>
    </p:spTree>
    <p:extLst>
      <p:ext uri="{BB962C8B-B14F-4D97-AF65-F5344CB8AC3E}">
        <p14:creationId xmlns:p14="http://schemas.microsoft.com/office/powerpoint/2010/main" val="42132152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56</a:t>
            </a:fld>
            <a:endParaRPr lang="en-GB" dirty="0"/>
          </a:p>
        </p:txBody>
      </p:sp>
    </p:spTree>
    <p:extLst>
      <p:ext uri="{BB962C8B-B14F-4D97-AF65-F5344CB8AC3E}">
        <p14:creationId xmlns:p14="http://schemas.microsoft.com/office/powerpoint/2010/main" val="3827397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57</a:t>
            </a:fld>
            <a:endParaRPr lang="en-GB" dirty="0"/>
          </a:p>
        </p:txBody>
      </p:sp>
    </p:spTree>
    <p:extLst>
      <p:ext uri="{BB962C8B-B14F-4D97-AF65-F5344CB8AC3E}">
        <p14:creationId xmlns:p14="http://schemas.microsoft.com/office/powerpoint/2010/main" val="1164236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58</a:t>
            </a:fld>
            <a:endParaRPr lang="en-GB" dirty="0"/>
          </a:p>
        </p:txBody>
      </p:sp>
    </p:spTree>
    <p:extLst>
      <p:ext uri="{BB962C8B-B14F-4D97-AF65-F5344CB8AC3E}">
        <p14:creationId xmlns:p14="http://schemas.microsoft.com/office/powerpoint/2010/main" val="8836827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59</a:t>
            </a:fld>
            <a:endParaRPr lang="en-GB" dirty="0"/>
          </a:p>
        </p:txBody>
      </p:sp>
    </p:spTree>
    <p:extLst>
      <p:ext uri="{BB962C8B-B14F-4D97-AF65-F5344CB8AC3E}">
        <p14:creationId xmlns:p14="http://schemas.microsoft.com/office/powerpoint/2010/main" val="236942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3979151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60</a:t>
            </a:fld>
            <a:endParaRPr lang="en-GB" dirty="0"/>
          </a:p>
        </p:txBody>
      </p:sp>
    </p:spTree>
    <p:extLst>
      <p:ext uri="{BB962C8B-B14F-4D97-AF65-F5344CB8AC3E}">
        <p14:creationId xmlns:p14="http://schemas.microsoft.com/office/powerpoint/2010/main" val="36606439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61</a:t>
            </a:fld>
            <a:endParaRPr lang="en-GB" dirty="0"/>
          </a:p>
        </p:txBody>
      </p:sp>
    </p:spTree>
    <p:extLst>
      <p:ext uri="{BB962C8B-B14F-4D97-AF65-F5344CB8AC3E}">
        <p14:creationId xmlns:p14="http://schemas.microsoft.com/office/powerpoint/2010/main" val="27261745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62</a:t>
            </a:fld>
            <a:endParaRPr lang="en-GB" dirty="0"/>
          </a:p>
        </p:txBody>
      </p:sp>
    </p:spTree>
    <p:extLst>
      <p:ext uri="{BB962C8B-B14F-4D97-AF65-F5344CB8AC3E}">
        <p14:creationId xmlns:p14="http://schemas.microsoft.com/office/powerpoint/2010/main" val="1355280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63</a:t>
            </a:fld>
            <a:endParaRPr lang="en-GB" dirty="0"/>
          </a:p>
        </p:txBody>
      </p:sp>
    </p:spTree>
    <p:extLst>
      <p:ext uri="{BB962C8B-B14F-4D97-AF65-F5344CB8AC3E}">
        <p14:creationId xmlns:p14="http://schemas.microsoft.com/office/powerpoint/2010/main" val="32893874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64</a:t>
            </a:fld>
            <a:endParaRPr lang="en-GB" dirty="0"/>
          </a:p>
        </p:txBody>
      </p:sp>
    </p:spTree>
    <p:extLst>
      <p:ext uri="{BB962C8B-B14F-4D97-AF65-F5344CB8AC3E}">
        <p14:creationId xmlns:p14="http://schemas.microsoft.com/office/powerpoint/2010/main" val="2606212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65</a:t>
            </a:fld>
            <a:endParaRPr lang="en-GB" dirty="0"/>
          </a:p>
        </p:txBody>
      </p:sp>
    </p:spTree>
    <p:extLst>
      <p:ext uri="{BB962C8B-B14F-4D97-AF65-F5344CB8AC3E}">
        <p14:creationId xmlns:p14="http://schemas.microsoft.com/office/powerpoint/2010/main" val="5460180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66</a:t>
            </a:fld>
            <a:endParaRPr lang="en-GB" dirty="0"/>
          </a:p>
        </p:txBody>
      </p:sp>
    </p:spTree>
    <p:extLst>
      <p:ext uri="{BB962C8B-B14F-4D97-AF65-F5344CB8AC3E}">
        <p14:creationId xmlns:p14="http://schemas.microsoft.com/office/powerpoint/2010/main" val="30916777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67</a:t>
            </a:fld>
            <a:endParaRPr lang="en-GB" dirty="0"/>
          </a:p>
        </p:txBody>
      </p:sp>
    </p:spTree>
    <p:extLst>
      <p:ext uri="{BB962C8B-B14F-4D97-AF65-F5344CB8AC3E}">
        <p14:creationId xmlns:p14="http://schemas.microsoft.com/office/powerpoint/2010/main" val="25298335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68</a:t>
            </a:fld>
            <a:endParaRPr lang="en-GB" dirty="0"/>
          </a:p>
        </p:txBody>
      </p:sp>
    </p:spTree>
    <p:extLst>
      <p:ext uri="{BB962C8B-B14F-4D97-AF65-F5344CB8AC3E}">
        <p14:creationId xmlns:p14="http://schemas.microsoft.com/office/powerpoint/2010/main" val="5429465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69</a:t>
            </a:fld>
            <a:endParaRPr lang="en-GB" dirty="0"/>
          </a:p>
        </p:txBody>
      </p:sp>
    </p:spTree>
    <p:extLst>
      <p:ext uri="{BB962C8B-B14F-4D97-AF65-F5344CB8AC3E}">
        <p14:creationId xmlns:p14="http://schemas.microsoft.com/office/powerpoint/2010/main" val="25336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36554247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70</a:t>
            </a:fld>
            <a:endParaRPr lang="en-GB" dirty="0"/>
          </a:p>
        </p:txBody>
      </p:sp>
    </p:spTree>
    <p:extLst>
      <p:ext uri="{BB962C8B-B14F-4D97-AF65-F5344CB8AC3E}">
        <p14:creationId xmlns:p14="http://schemas.microsoft.com/office/powerpoint/2010/main" val="20670502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71</a:t>
            </a:fld>
            <a:endParaRPr lang="en-GB" dirty="0"/>
          </a:p>
        </p:txBody>
      </p:sp>
    </p:spTree>
    <p:extLst>
      <p:ext uri="{BB962C8B-B14F-4D97-AF65-F5344CB8AC3E}">
        <p14:creationId xmlns:p14="http://schemas.microsoft.com/office/powerpoint/2010/main" val="2163755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72</a:t>
            </a:fld>
            <a:endParaRPr lang="en-GB" dirty="0"/>
          </a:p>
        </p:txBody>
      </p:sp>
    </p:spTree>
    <p:extLst>
      <p:ext uri="{BB962C8B-B14F-4D97-AF65-F5344CB8AC3E}">
        <p14:creationId xmlns:p14="http://schemas.microsoft.com/office/powerpoint/2010/main" val="36125021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73</a:t>
            </a:fld>
            <a:endParaRPr lang="en-GB" dirty="0"/>
          </a:p>
        </p:txBody>
      </p:sp>
    </p:spTree>
    <p:extLst>
      <p:ext uri="{BB962C8B-B14F-4D97-AF65-F5344CB8AC3E}">
        <p14:creationId xmlns:p14="http://schemas.microsoft.com/office/powerpoint/2010/main" val="33509247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74</a:t>
            </a:fld>
            <a:endParaRPr lang="en-GB" dirty="0"/>
          </a:p>
        </p:txBody>
      </p:sp>
    </p:spTree>
    <p:extLst>
      <p:ext uri="{BB962C8B-B14F-4D97-AF65-F5344CB8AC3E}">
        <p14:creationId xmlns:p14="http://schemas.microsoft.com/office/powerpoint/2010/main" val="4199089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75</a:t>
            </a:fld>
            <a:endParaRPr lang="en-GB" dirty="0"/>
          </a:p>
        </p:txBody>
      </p:sp>
    </p:spTree>
    <p:extLst>
      <p:ext uri="{BB962C8B-B14F-4D97-AF65-F5344CB8AC3E}">
        <p14:creationId xmlns:p14="http://schemas.microsoft.com/office/powerpoint/2010/main" val="25385842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76</a:t>
            </a:fld>
            <a:endParaRPr lang="en-GB" dirty="0"/>
          </a:p>
        </p:txBody>
      </p:sp>
    </p:spTree>
    <p:extLst>
      <p:ext uri="{BB962C8B-B14F-4D97-AF65-F5344CB8AC3E}">
        <p14:creationId xmlns:p14="http://schemas.microsoft.com/office/powerpoint/2010/main" val="30758685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77</a:t>
            </a:fld>
            <a:endParaRPr lang="en-GB" dirty="0"/>
          </a:p>
        </p:txBody>
      </p:sp>
    </p:spTree>
    <p:extLst>
      <p:ext uri="{BB962C8B-B14F-4D97-AF65-F5344CB8AC3E}">
        <p14:creationId xmlns:p14="http://schemas.microsoft.com/office/powerpoint/2010/main" val="8589775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78</a:t>
            </a:fld>
            <a:endParaRPr lang="en-GB" dirty="0"/>
          </a:p>
        </p:txBody>
      </p:sp>
    </p:spTree>
    <p:extLst>
      <p:ext uri="{BB962C8B-B14F-4D97-AF65-F5344CB8AC3E}">
        <p14:creationId xmlns:p14="http://schemas.microsoft.com/office/powerpoint/2010/main" val="8917454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79</a:t>
            </a:fld>
            <a:endParaRPr lang="en-GB" dirty="0"/>
          </a:p>
        </p:txBody>
      </p:sp>
    </p:spTree>
    <p:extLst>
      <p:ext uri="{BB962C8B-B14F-4D97-AF65-F5344CB8AC3E}">
        <p14:creationId xmlns:p14="http://schemas.microsoft.com/office/powerpoint/2010/main" val="53517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5945743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80</a:t>
            </a:fld>
            <a:endParaRPr lang="en-GB" dirty="0"/>
          </a:p>
        </p:txBody>
      </p:sp>
    </p:spTree>
    <p:extLst>
      <p:ext uri="{BB962C8B-B14F-4D97-AF65-F5344CB8AC3E}">
        <p14:creationId xmlns:p14="http://schemas.microsoft.com/office/powerpoint/2010/main" val="3154177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81</a:t>
            </a:fld>
            <a:endParaRPr lang="en-GB" dirty="0"/>
          </a:p>
        </p:txBody>
      </p:sp>
    </p:spTree>
    <p:extLst>
      <p:ext uri="{BB962C8B-B14F-4D97-AF65-F5344CB8AC3E}">
        <p14:creationId xmlns:p14="http://schemas.microsoft.com/office/powerpoint/2010/main" val="22690499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82</a:t>
            </a:fld>
            <a:endParaRPr lang="en-GB" dirty="0"/>
          </a:p>
        </p:txBody>
      </p:sp>
    </p:spTree>
    <p:extLst>
      <p:ext uri="{BB962C8B-B14F-4D97-AF65-F5344CB8AC3E}">
        <p14:creationId xmlns:p14="http://schemas.microsoft.com/office/powerpoint/2010/main" val="7331912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83</a:t>
            </a:fld>
            <a:endParaRPr lang="en-GB" dirty="0"/>
          </a:p>
        </p:txBody>
      </p:sp>
    </p:spTree>
    <p:extLst>
      <p:ext uri="{BB962C8B-B14F-4D97-AF65-F5344CB8AC3E}">
        <p14:creationId xmlns:p14="http://schemas.microsoft.com/office/powerpoint/2010/main" val="14977548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84</a:t>
            </a:fld>
            <a:endParaRPr lang="en-GB" dirty="0"/>
          </a:p>
        </p:txBody>
      </p:sp>
    </p:spTree>
    <p:extLst>
      <p:ext uri="{BB962C8B-B14F-4D97-AF65-F5344CB8AC3E}">
        <p14:creationId xmlns:p14="http://schemas.microsoft.com/office/powerpoint/2010/main" val="21330220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85</a:t>
            </a:fld>
            <a:endParaRPr lang="en-GB" dirty="0"/>
          </a:p>
        </p:txBody>
      </p:sp>
    </p:spTree>
    <p:extLst>
      <p:ext uri="{BB962C8B-B14F-4D97-AF65-F5344CB8AC3E}">
        <p14:creationId xmlns:p14="http://schemas.microsoft.com/office/powerpoint/2010/main" val="14361475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86</a:t>
            </a:fld>
            <a:endParaRPr lang="en-GB" dirty="0"/>
          </a:p>
        </p:txBody>
      </p:sp>
    </p:spTree>
    <p:extLst>
      <p:ext uri="{BB962C8B-B14F-4D97-AF65-F5344CB8AC3E}">
        <p14:creationId xmlns:p14="http://schemas.microsoft.com/office/powerpoint/2010/main" val="37277142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87</a:t>
            </a:fld>
            <a:endParaRPr lang="en-GB" dirty="0"/>
          </a:p>
        </p:txBody>
      </p:sp>
    </p:spTree>
    <p:extLst>
      <p:ext uri="{BB962C8B-B14F-4D97-AF65-F5344CB8AC3E}">
        <p14:creationId xmlns:p14="http://schemas.microsoft.com/office/powerpoint/2010/main" val="17695965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88</a:t>
            </a:fld>
            <a:endParaRPr lang="en-GB" dirty="0"/>
          </a:p>
        </p:txBody>
      </p:sp>
    </p:spTree>
    <p:extLst>
      <p:ext uri="{BB962C8B-B14F-4D97-AF65-F5344CB8AC3E}">
        <p14:creationId xmlns:p14="http://schemas.microsoft.com/office/powerpoint/2010/main" val="16147408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89</a:t>
            </a:fld>
            <a:endParaRPr lang="en-GB" dirty="0"/>
          </a:p>
        </p:txBody>
      </p:sp>
    </p:spTree>
    <p:extLst>
      <p:ext uri="{BB962C8B-B14F-4D97-AF65-F5344CB8AC3E}">
        <p14:creationId xmlns:p14="http://schemas.microsoft.com/office/powerpoint/2010/main" val="41992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7872432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90</a:t>
            </a:fld>
            <a:endParaRPr lang="en-GB" dirty="0"/>
          </a:p>
        </p:txBody>
      </p:sp>
    </p:spTree>
    <p:extLst>
      <p:ext uri="{BB962C8B-B14F-4D97-AF65-F5344CB8AC3E}">
        <p14:creationId xmlns:p14="http://schemas.microsoft.com/office/powerpoint/2010/main" val="13049159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91</a:t>
            </a:fld>
            <a:endParaRPr lang="en-GB" dirty="0"/>
          </a:p>
        </p:txBody>
      </p:sp>
    </p:spTree>
    <p:extLst>
      <p:ext uri="{BB962C8B-B14F-4D97-AF65-F5344CB8AC3E}">
        <p14:creationId xmlns:p14="http://schemas.microsoft.com/office/powerpoint/2010/main" val="18328019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92</a:t>
            </a:fld>
            <a:endParaRPr lang="en-GB" dirty="0"/>
          </a:p>
        </p:txBody>
      </p:sp>
    </p:spTree>
    <p:extLst>
      <p:ext uri="{BB962C8B-B14F-4D97-AF65-F5344CB8AC3E}">
        <p14:creationId xmlns:p14="http://schemas.microsoft.com/office/powerpoint/2010/main" val="26786689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93</a:t>
            </a:fld>
            <a:endParaRPr lang="en-GB" dirty="0"/>
          </a:p>
        </p:txBody>
      </p:sp>
    </p:spTree>
    <p:extLst>
      <p:ext uri="{BB962C8B-B14F-4D97-AF65-F5344CB8AC3E}">
        <p14:creationId xmlns:p14="http://schemas.microsoft.com/office/powerpoint/2010/main" val="24826037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94</a:t>
            </a:fld>
            <a:endParaRPr lang="en-GB" dirty="0"/>
          </a:p>
        </p:txBody>
      </p:sp>
    </p:spTree>
    <p:extLst>
      <p:ext uri="{BB962C8B-B14F-4D97-AF65-F5344CB8AC3E}">
        <p14:creationId xmlns:p14="http://schemas.microsoft.com/office/powerpoint/2010/main" val="42705434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95</a:t>
            </a:fld>
            <a:endParaRPr lang="en-GB" dirty="0"/>
          </a:p>
        </p:txBody>
      </p:sp>
    </p:spTree>
    <p:extLst>
      <p:ext uri="{BB962C8B-B14F-4D97-AF65-F5344CB8AC3E}">
        <p14:creationId xmlns:p14="http://schemas.microsoft.com/office/powerpoint/2010/main" val="35092225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96</a:t>
            </a:fld>
            <a:endParaRPr lang="en-GB" dirty="0"/>
          </a:p>
        </p:txBody>
      </p:sp>
    </p:spTree>
    <p:extLst>
      <p:ext uri="{BB962C8B-B14F-4D97-AF65-F5344CB8AC3E}">
        <p14:creationId xmlns:p14="http://schemas.microsoft.com/office/powerpoint/2010/main" val="24601445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97</a:t>
            </a:fld>
            <a:endParaRPr lang="en-GB" dirty="0"/>
          </a:p>
        </p:txBody>
      </p:sp>
    </p:spTree>
    <p:extLst>
      <p:ext uri="{BB962C8B-B14F-4D97-AF65-F5344CB8AC3E}">
        <p14:creationId xmlns:p14="http://schemas.microsoft.com/office/powerpoint/2010/main" val="14984473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98</a:t>
            </a:fld>
            <a:endParaRPr lang="en-GB" dirty="0"/>
          </a:p>
        </p:txBody>
      </p:sp>
    </p:spTree>
    <p:extLst>
      <p:ext uri="{BB962C8B-B14F-4D97-AF65-F5344CB8AC3E}">
        <p14:creationId xmlns:p14="http://schemas.microsoft.com/office/powerpoint/2010/main" val="26963580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99</a:t>
            </a:fld>
            <a:endParaRPr lang="en-GB" dirty="0"/>
          </a:p>
        </p:txBody>
      </p:sp>
    </p:spTree>
    <p:extLst>
      <p:ext uri="{BB962C8B-B14F-4D97-AF65-F5344CB8AC3E}">
        <p14:creationId xmlns:p14="http://schemas.microsoft.com/office/powerpoint/2010/main" val="3063793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72.xml"/><Relationship Id="rId3" Type="http://schemas.openxmlformats.org/officeDocument/2006/relationships/slide" Target="../slides/slide13.xml"/><Relationship Id="rId7" Type="http://schemas.openxmlformats.org/officeDocument/2006/relationships/slide" Target="../slides/slide60.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8.xml"/><Relationship Id="rId5" Type="http://schemas.openxmlformats.org/officeDocument/2006/relationships/slide" Target="../slides/slide37.xml"/><Relationship Id="rId4" Type="http://schemas.openxmlformats.org/officeDocument/2006/relationships/slide" Target="../slides/slide23.xml"/><Relationship Id="rId9" Type="http://schemas.openxmlformats.org/officeDocument/2006/relationships/slide" Target="../slides/slide83.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23.xml"/><Relationship Id="rId7" Type="http://schemas.openxmlformats.org/officeDocument/2006/relationships/slide" Target="../slides/slide72.xml"/><Relationship Id="rId2"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60.xml"/><Relationship Id="rId5" Type="http://schemas.openxmlformats.org/officeDocument/2006/relationships/slide" Target="../slides/slide48.xml"/><Relationship Id="rId4" Type="http://schemas.openxmlformats.org/officeDocument/2006/relationships/slide" Target="../slides/slide37.xml"/><Relationship Id="rId9"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72.xml"/><Relationship Id="rId3" Type="http://schemas.openxmlformats.org/officeDocument/2006/relationships/slide" Target="../slides/slide13.xml"/><Relationship Id="rId7" Type="http://schemas.openxmlformats.org/officeDocument/2006/relationships/slide" Target="../slides/slide60.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8.xml"/><Relationship Id="rId5" Type="http://schemas.openxmlformats.org/officeDocument/2006/relationships/slide" Target="../slides/slide37.xml"/><Relationship Id="rId4" Type="http://schemas.openxmlformats.org/officeDocument/2006/relationships/slide" Target="../slides/slide23.xml"/><Relationship Id="rId9" Type="http://schemas.openxmlformats.org/officeDocument/2006/relationships/slide" Target="../slides/slide83.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72.xml"/><Relationship Id="rId3" Type="http://schemas.openxmlformats.org/officeDocument/2006/relationships/slide" Target="../slides/slide13.xml"/><Relationship Id="rId7" Type="http://schemas.openxmlformats.org/officeDocument/2006/relationships/slide" Target="../slides/slide60.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8.xml"/><Relationship Id="rId5" Type="http://schemas.openxmlformats.org/officeDocument/2006/relationships/slide" Target="../slides/slide37.xml"/><Relationship Id="rId4" Type="http://schemas.openxmlformats.org/officeDocument/2006/relationships/slide" Target="../slides/slide23.xml"/><Relationship Id="rId9" Type="http://schemas.openxmlformats.org/officeDocument/2006/relationships/slide" Target="../slides/slide8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382054"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3" name="Round Same Side Corner Rectangle 12">
            <a:hlinkClick r:id="rId3" action="ppaction://hlinksldjump"/>
          </p:cNvPr>
          <p:cNvSpPr/>
          <p:nvPr userDrawn="1"/>
        </p:nvSpPr>
        <p:spPr>
          <a:xfrm>
            <a:off x="107503" y="692696"/>
            <a:ext cx="113950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7.1 – Perimeter</a:t>
            </a:r>
            <a:r>
              <a:rPr lang="en-GB" sz="1150" b="1" baseline="0" dirty="0" smtClean="0">
                <a:latin typeface="Arial" panose="020B0604020202020204" pitchFamily="34" charset="0"/>
                <a:cs typeface="Arial" panose="020B0604020202020204" pitchFamily="34" charset="0"/>
              </a:rPr>
              <a:t> &amp; Area</a:t>
            </a:r>
            <a:endParaRPr lang="en-GB" sz="1150" b="1" dirty="0">
              <a:latin typeface="Arial" panose="020B0604020202020204" pitchFamily="34" charset="0"/>
              <a:cs typeface="Arial" panose="020B0604020202020204" pitchFamily="34" charset="0"/>
            </a:endParaRPr>
          </a:p>
        </p:txBody>
      </p:sp>
      <p:sp>
        <p:nvSpPr>
          <p:cNvPr id="14" name="Round Same Side Corner Rectangle 13">
            <a:hlinkClick r:id="rId4" action="ppaction://hlinksldjump"/>
          </p:cNvPr>
          <p:cNvSpPr/>
          <p:nvPr userDrawn="1"/>
        </p:nvSpPr>
        <p:spPr>
          <a:xfrm>
            <a:off x="1291423" y="692696"/>
            <a:ext cx="88678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7.2 – Units</a:t>
            </a:r>
            <a:r>
              <a:rPr lang="en-GB" sz="1150" b="1" baseline="0" dirty="0" smtClean="0">
                <a:latin typeface="Arial" panose="020B0604020202020204" pitchFamily="34" charset="0"/>
                <a:cs typeface="Arial" panose="020B0604020202020204" pitchFamily="34" charset="0"/>
              </a:rPr>
              <a:t> &amp; Accuracy</a:t>
            </a:r>
            <a:endParaRPr lang="en-GB" sz="1150" b="1" dirty="0">
              <a:latin typeface="Arial" panose="020B0604020202020204" pitchFamily="34" charset="0"/>
              <a:cs typeface="Arial" panose="020B0604020202020204" pitchFamily="34" charset="0"/>
            </a:endParaRPr>
          </a:p>
        </p:txBody>
      </p:sp>
      <p:sp>
        <p:nvSpPr>
          <p:cNvPr id="16" name="Round Same Side Corner Rectangle 15">
            <a:hlinkClick r:id="rId5" action="ppaction://hlinksldjump"/>
          </p:cNvPr>
          <p:cNvSpPr/>
          <p:nvPr userDrawn="1"/>
        </p:nvSpPr>
        <p:spPr>
          <a:xfrm>
            <a:off x="2222628" y="692696"/>
            <a:ext cx="63755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7.3 - Prisms</a:t>
            </a:r>
            <a:endParaRPr lang="en-GB" sz="1150" b="1" dirty="0">
              <a:latin typeface="Arial" panose="020B0604020202020204" pitchFamily="34" charset="0"/>
              <a:cs typeface="Arial" panose="020B0604020202020204" pitchFamily="34" charset="0"/>
            </a:endParaRPr>
          </a:p>
        </p:txBody>
      </p:sp>
      <p:sp>
        <p:nvSpPr>
          <p:cNvPr id="17" name="Round Same Side Corner Rectangle 16">
            <a:hlinkClick r:id="rId6" action="ppaction://hlinksldjump"/>
          </p:cNvPr>
          <p:cNvSpPr/>
          <p:nvPr userDrawn="1"/>
        </p:nvSpPr>
        <p:spPr>
          <a:xfrm>
            <a:off x="2904602" y="692696"/>
            <a:ext cx="59186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7.4 - Circles</a:t>
            </a:r>
            <a:endParaRPr lang="en-GB" sz="1150" b="1" dirty="0">
              <a:latin typeface="Arial" panose="020B0604020202020204" pitchFamily="34" charset="0"/>
              <a:cs typeface="Arial" panose="020B0604020202020204" pitchFamily="34" charset="0"/>
            </a:endParaRPr>
          </a:p>
        </p:txBody>
      </p:sp>
      <p:sp>
        <p:nvSpPr>
          <p:cNvPr id="18" name="Round Same Side Corner Rectangle 17">
            <a:hlinkClick r:id="rId7" action="ppaction://hlinksldjump"/>
          </p:cNvPr>
          <p:cNvSpPr/>
          <p:nvPr userDrawn="1"/>
        </p:nvSpPr>
        <p:spPr>
          <a:xfrm>
            <a:off x="3540885" y="692696"/>
            <a:ext cx="95744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7.5</a:t>
            </a:r>
            <a:r>
              <a:rPr lang="en-GB" sz="1150" b="1" baseline="0" dirty="0" smtClean="0">
                <a:latin typeface="Arial" panose="020B0604020202020204" pitchFamily="34" charset="0"/>
                <a:cs typeface="Arial" panose="020B0604020202020204" pitchFamily="34" charset="0"/>
              </a:rPr>
              <a:t> – Sectors of Circles</a:t>
            </a:r>
            <a:endParaRPr lang="en-GB" sz="1150" b="1" dirty="0">
              <a:latin typeface="Arial" panose="020B0604020202020204" pitchFamily="34" charset="0"/>
              <a:cs typeface="Arial" panose="020B0604020202020204" pitchFamily="34" charset="0"/>
            </a:endParaRPr>
          </a:p>
        </p:txBody>
      </p:sp>
      <p:sp>
        <p:nvSpPr>
          <p:cNvPr id="19" name="Round Same Side Corner Rectangle 18">
            <a:hlinkClick r:id="rId8" action="ppaction://hlinksldjump"/>
          </p:cNvPr>
          <p:cNvSpPr/>
          <p:nvPr userDrawn="1"/>
        </p:nvSpPr>
        <p:spPr>
          <a:xfrm>
            <a:off x="4542754" y="692696"/>
            <a:ext cx="113695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7.6 – Cylinders &amp; Spheres</a:t>
            </a:r>
            <a:endParaRPr lang="en-GB" sz="1150" b="1" dirty="0">
              <a:latin typeface="Arial" panose="020B0604020202020204" pitchFamily="34" charset="0"/>
              <a:cs typeface="Arial" panose="020B0604020202020204" pitchFamily="34" charset="0"/>
            </a:endParaRPr>
          </a:p>
        </p:txBody>
      </p:sp>
      <p:sp>
        <p:nvSpPr>
          <p:cNvPr id="20" name="Round Same Side Corner Rectangle 19">
            <a:hlinkClick r:id="rId9" action="ppaction://hlinksldjump"/>
          </p:cNvPr>
          <p:cNvSpPr/>
          <p:nvPr userDrawn="1"/>
        </p:nvSpPr>
        <p:spPr>
          <a:xfrm>
            <a:off x="5724129" y="692696"/>
            <a:ext cx="115212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7.7 – Pyramids &amp; Cones</a:t>
            </a:r>
            <a:endParaRPr lang="en-GB" sz="115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O1 1-7">
    <p:spTree>
      <p:nvGrpSpPr>
        <p:cNvPr id="1" name=""/>
        <p:cNvGrpSpPr/>
        <p:nvPr/>
      </p:nvGrpSpPr>
      <p:grpSpPr>
        <a:xfrm>
          <a:off x="0" y="0"/>
          <a:ext cx="0" cy="0"/>
          <a:chOff x="0" y="0"/>
          <a:chExt cx="0" cy="0"/>
        </a:xfrm>
      </p:grpSpPr>
      <p:sp>
        <p:nvSpPr>
          <p:cNvPr id="24" name="Round Same Side Corner Rectangle 23">
            <a:hlinkClick r:id="rId2" action="ppaction://hlinksldjump"/>
          </p:cNvPr>
          <p:cNvSpPr/>
          <p:nvPr userDrawn="1"/>
        </p:nvSpPr>
        <p:spPr>
          <a:xfrm>
            <a:off x="107503" y="692696"/>
            <a:ext cx="113950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7.1 – Perimeter</a:t>
            </a:r>
            <a:r>
              <a:rPr lang="en-GB" sz="1150" b="1" baseline="0" dirty="0" smtClean="0">
                <a:latin typeface="Arial" panose="020B0604020202020204" pitchFamily="34" charset="0"/>
                <a:cs typeface="Arial" panose="020B0604020202020204" pitchFamily="34" charset="0"/>
              </a:rPr>
              <a:t> &amp; Area</a:t>
            </a:r>
            <a:endParaRPr lang="en-GB" sz="1150" b="1" dirty="0">
              <a:latin typeface="Arial" panose="020B0604020202020204" pitchFamily="34" charset="0"/>
              <a:cs typeface="Arial" panose="020B0604020202020204" pitchFamily="34" charset="0"/>
            </a:endParaRPr>
          </a:p>
        </p:txBody>
      </p:sp>
      <p:sp>
        <p:nvSpPr>
          <p:cNvPr id="27" name="Round Same Side Corner Rectangle 26">
            <a:hlinkClick r:id="rId3" action="ppaction://hlinksldjump"/>
          </p:cNvPr>
          <p:cNvSpPr/>
          <p:nvPr userDrawn="1"/>
        </p:nvSpPr>
        <p:spPr>
          <a:xfrm>
            <a:off x="1291423" y="692696"/>
            <a:ext cx="88678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7.2 – Units</a:t>
            </a:r>
            <a:r>
              <a:rPr lang="en-GB" sz="1150" b="1" baseline="0" dirty="0" smtClean="0">
                <a:latin typeface="Arial" panose="020B0604020202020204" pitchFamily="34" charset="0"/>
                <a:cs typeface="Arial" panose="020B0604020202020204" pitchFamily="34" charset="0"/>
              </a:rPr>
              <a:t> &amp; Accuracy</a:t>
            </a:r>
            <a:endParaRPr lang="en-GB" sz="1150" b="1" dirty="0">
              <a:latin typeface="Arial" panose="020B0604020202020204" pitchFamily="34" charset="0"/>
              <a:cs typeface="Arial" panose="020B0604020202020204" pitchFamily="34" charset="0"/>
            </a:endParaRPr>
          </a:p>
        </p:txBody>
      </p:sp>
      <p:sp>
        <p:nvSpPr>
          <p:cNvPr id="28" name="Round Same Side Corner Rectangle 27">
            <a:hlinkClick r:id="rId4" action="ppaction://hlinksldjump"/>
          </p:cNvPr>
          <p:cNvSpPr/>
          <p:nvPr userDrawn="1"/>
        </p:nvSpPr>
        <p:spPr>
          <a:xfrm>
            <a:off x="2222628" y="692696"/>
            <a:ext cx="63755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7.3 - Prisms</a:t>
            </a:r>
            <a:endParaRPr lang="en-GB" sz="1150" b="1" dirty="0">
              <a:latin typeface="Arial" panose="020B0604020202020204" pitchFamily="34" charset="0"/>
              <a:cs typeface="Arial" panose="020B0604020202020204" pitchFamily="34" charset="0"/>
            </a:endParaRPr>
          </a:p>
        </p:txBody>
      </p:sp>
      <p:sp>
        <p:nvSpPr>
          <p:cNvPr id="30" name="Round Same Side Corner Rectangle 29">
            <a:hlinkClick r:id="rId5" action="ppaction://hlinksldjump"/>
          </p:cNvPr>
          <p:cNvSpPr/>
          <p:nvPr userDrawn="1"/>
        </p:nvSpPr>
        <p:spPr>
          <a:xfrm>
            <a:off x="2904602" y="692696"/>
            <a:ext cx="59186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7.4 - Circles</a:t>
            </a:r>
            <a:endParaRPr lang="en-GB" sz="1150" b="1" dirty="0">
              <a:latin typeface="Arial" panose="020B0604020202020204" pitchFamily="34" charset="0"/>
              <a:cs typeface="Arial" panose="020B0604020202020204" pitchFamily="34" charset="0"/>
            </a:endParaRPr>
          </a:p>
        </p:txBody>
      </p:sp>
      <p:sp>
        <p:nvSpPr>
          <p:cNvPr id="31" name="Round Same Side Corner Rectangle 30">
            <a:hlinkClick r:id="rId6" action="ppaction://hlinksldjump"/>
          </p:cNvPr>
          <p:cNvSpPr/>
          <p:nvPr userDrawn="1"/>
        </p:nvSpPr>
        <p:spPr>
          <a:xfrm>
            <a:off x="3540885" y="692696"/>
            <a:ext cx="95744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7.5</a:t>
            </a:r>
            <a:r>
              <a:rPr lang="en-GB" sz="1150" b="1" baseline="0" dirty="0" smtClean="0">
                <a:latin typeface="Arial" panose="020B0604020202020204" pitchFamily="34" charset="0"/>
                <a:cs typeface="Arial" panose="020B0604020202020204" pitchFamily="34" charset="0"/>
              </a:rPr>
              <a:t> – Sectors of Circles</a:t>
            </a:r>
            <a:endParaRPr lang="en-GB" sz="1150" b="1" dirty="0">
              <a:latin typeface="Arial" panose="020B0604020202020204" pitchFamily="34" charset="0"/>
              <a:cs typeface="Arial" panose="020B0604020202020204" pitchFamily="34" charset="0"/>
            </a:endParaRPr>
          </a:p>
        </p:txBody>
      </p:sp>
      <p:sp>
        <p:nvSpPr>
          <p:cNvPr id="32" name="Round Same Side Corner Rectangle 31">
            <a:hlinkClick r:id="rId7" action="ppaction://hlinksldjump"/>
          </p:cNvPr>
          <p:cNvSpPr/>
          <p:nvPr userDrawn="1"/>
        </p:nvSpPr>
        <p:spPr>
          <a:xfrm>
            <a:off x="4542754" y="692696"/>
            <a:ext cx="113695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7.6 – Cylinders &amp; Spheres</a:t>
            </a:r>
            <a:endParaRPr lang="en-GB" sz="1150" b="1" dirty="0">
              <a:latin typeface="Arial" panose="020B0604020202020204" pitchFamily="34" charset="0"/>
              <a:cs typeface="Arial" panose="020B0604020202020204" pitchFamily="34" charset="0"/>
            </a:endParaRPr>
          </a:p>
        </p:txBody>
      </p:sp>
      <p:sp>
        <p:nvSpPr>
          <p:cNvPr id="33" name="Round Same Side Corner Rectangle 32">
            <a:hlinkClick r:id="rId8" action="ppaction://hlinksldjump"/>
          </p:cNvPr>
          <p:cNvSpPr/>
          <p:nvPr userDrawn="1"/>
        </p:nvSpPr>
        <p:spPr>
          <a:xfrm>
            <a:off x="5724129" y="692696"/>
            <a:ext cx="115212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7.7 – Pyramids &amp; Cones</a:t>
            </a:r>
            <a:endParaRPr lang="en-GB" sz="1150" b="1" dirty="0">
              <a:latin typeface="Arial" panose="020B0604020202020204" pitchFamily="34" charset="0"/>
              <a:cs typeface="Arial" panose="020B0604020202020204" pitchFamily="34" charset="0"/>
            </a:endParaRPr>
          </a:p>
        </p:txBody>
      </p:sp>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580112" y="1225296"/>
            <a:ext cx="3200036" cy="53285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51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ame Side Corner Rectangle 14">
            <a:hlinkClick r:id="rId3" action="ppaction://hlinksldjump"/>
          </p:cNvPr>
          <p:cNvSpPr/>
          <p:nvPr userDrawn="1"/>
        </p:nvSpPr>
        <p:spPr>
          <a:xfrm>
            <a:off x="107503" y="692696"/>
            <a:ext cx="113950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7.1 – Perimeter</a:t>
            </a:r>
            <a:r>
              <a:rPr lang="en-GB" sz="1150" b="1" baseline="0" dirty="0" smtClean="0">
                <a:latin typeface="Arial" panose="020B0604020202020204" pitchFamily="34" charset="0"/>
                <a:cs typeface="Arial" panose="020B0604020202020204" pitchFamily="34" charset="0"/>
              </a:rPr>
              <a:t> &amp; Area</a:t>
            </a:r>
            <a:endParaRPr lang="en-GB" sz="1150" b="1" dirty="0">
              <a:latin typeface="Arial" panose="020B0604020202020204" pitchFamily="34" charset="0"/>
              <a:cs typeface="Arial" panose="020B0604020202020204" pitchFamily="34" charset="0"/>
            </a:endParaRPr>
          </a:p>
        </p:txBody>
      </p:sp>
      <p:sp>
        <p:nvSpPr>
          <p:cNvPr id="16" name="Round Same Side Corner Rectangle 15">
            <a:hlinkClick r:id="rId4" action="ppaction://hlinksldjump"/>
          </p:cNvPr>
          <p:cNvSpPr/>
          <p:nvPr userDrawn="1"/>
        </p:nvSpPr>
        <p:spPr>
          <a:xfrm>
            <a:off x="1291423" y="692696"/>
            <a:ext cx="88678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7.2 – Units</a:t>
            </a:r>
            <a:r>
              <a:rPr lang="en-GB" sz="1150" b="1" baseline="0" dirty="0" smtClean="0">
                <a:latin typeface="Arial" panose="020B0604020202020204" pitchFamily="34" charset="0"/>
                <a:cs typeface="Arial" panose="020B0604020202020204" pitchFamily="34" charset="0"/>
              </a:rPr>
              <a:t> &amp; Accuracy</a:t>
            </a:r>
            <a:endParaRPr lang="en-GB" sz="1150" b="1" dirty="0">
              <a:latin typeface="Arial" panose="020B0604020202020204" pitchFamily="34" charset="0"/>
              <a:cs typeface="Arial" panose="020B0604020202020204" pitchFamily="34" charset="0"/>
            </a:endParaRPr>
          </a:p>
        </p:txBody>
      </p:sp>
      <p:sp>
        <p:nvSpPr>
          <p:cNvPr id="18" name="Round Same Side Corner Rectangle 17">
            <a:hlinkClick r:id="rId5" action="ppaction://hlinksldjump"/>
          </p:cNvPr>
          <p:cNvSpPr/>
          <p:nvPr userDrawn="1"/>
        </p:nvSpPr>
        <p:spPr>
          <a:xfrm>
            <a:off x="2222628" y="692696"/>
            <a:ext cx="63755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7.3 - Prisms</a:t>
            </a:r>
            <a:endParaRPr lang="en-GB" sz="1150" b="1" dirty="0">
              <a:latin typeface="Arial" panose="020B0604020202020204" pitchFamily="34" charset="0"/>
              <a:cs typeface="Arial" panose="020B0604020202020204" pitchFamily="34" charset="0"/>
            </a:endParaRPr>
          </a:p>
        </p:txBody>
      </p:sp>
      <p:sp>
        <p:nvSpPr>
          <p:cNvPr id="20" name="Round Same Side Corner Rectangle 19">
            <a:hlinkClick r:id="rId6" action="ppaction://hlinksldjump"/>
          </p:cNvPr>
          <p:cNvSpPr/>
          <p:nvPr userDrawn="1"/>
        </p:nvSpPr>
        <p:spPr>
          <a:xfrm>
            <a:off x="2904602" y="692696"/>
            <a:ext cx="59186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7.4 - Circles</a:t>
            </a:r>
            <a:endParaRPr lang="en-GB" sz="1150" b="1" dirty="0">
              <a:latin typeface="Arial" panose="020B0604020202020204" pitchFamily="34" charset="0"/>
              <a:cs typeface="Arial" panose="020B0604020202020204" pitchFamily="34" charset="0"/>
            </a:endParaRPr>
          </a:p>
        </p:txBody>
      </p:sp>
      <p:sp>
        <p:nvSpPr>
          <p:cNvPr id="23" name="Round Same Side Corner Rectangle 22">
            <a:hlinkClick r:id="rId7" action="ppaction://hlinksldjump"/>
          </p:cNvPr>
          <p:cNvSpPr/>
          <p:nvPr userDrawn="1"/>
        </p:nvSpPr>
        <p:spPr>
          <a:xfrm>
            <a:off x="3540885" y="692696"/>
            <a:ext cx="95744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7.5</a:t>
            </a:r>
            <a:r>
              <a:rPr lang="en-GB" sz="1150" b="1" baseline="0" dirty="0" smtClean="0">
                <a:latin typeface="Arial" panose="020B0604020202020204" pitchFamily="34" charset="0"/>
                <a:cs typeface="Arial" panose="020B0604020202020204" pitchFamily="34" charset="0"/>
              </a:rPr>
              <a:t> – Sectors of Circles</a:t>
            </a:r>
            <a:endParaRPr lang="en-GB" sz="1150" b="1" dirty="0">
              <a:latin typeface="Arial" panose="020B0604020202020204" pitchFamily="34" charset="0"/>
              <a:cs typeface="Arial" panose="020B0604020202020204" pitchFamily="34" charset="0"/>
            </a:endParaRPr>
          </a:p>
        </p:txBody>
      </p:sp>
      <p:sp>
        <p:nvSpPr>
          <p:cNvPr id="24" name="Round Same Side Corner Rectangle 23">
            <a:hlinkClick r:id="rId8" action="ppaction://hlinksldjump"/>
          </p:cNvPr>
          <p:cNvSpPr/>
          <p:nvPr userDrawn="1"/>
        </p:nvSpPr>
        <p:spPr>
          <a:xfrm>
            <a:off x="4542754" y="692696"/>
            <a:ext cx="113695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7.6 – Cylinders &amp; Spheres</a:t>
            </a:r>
            <a:endParaRPr lang="en-GB" sz="1150" b="1" dirty="0">
              <a:latin typeface="Arial" panose="020B0604020202020204" pitchFamily="34" charset="0"/>
              <a:cs typeface="Arial" panose="020B0604020202020204" pitchFamily="34" charset="0"/>
            </a:endParaRPr>
          </a:p>
        </p:txBody>
      </p:sp>
      <p:sp>
        <p:nvSpPr>
          <p:cNvPr id="28" name="Round Same Side Corner Rectangle 27">
            <a:hlinkClick r:id="rId9" action="ppaction://hlinksldjump"/>
          </p:cNvPr>
          <p:cNvSpPr/>
          <p:nvPr userDrawn="1"/>
        </p:nvSpPr>
        <p:spPr>
          <a:xfrm>
            <a:off x="5724129" y="692696"/>
            <a:ext cx="115212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7.7 – Pyramids &amp; Cones</a:t>
            </a:r>
            <a:endParaRPr lang="en-GB" sz="1150" b="1" dirty="0">
              <a:latin typeface="Arial" panose="020B0604020202020204" pitchFamily="34" charset="0"/>
              <a:cs typeface="Arial" panose="020B0604020202020204" pitchFamily="34" charset="0"/>
            </a:endParaRPr>
          </a:p>
        </p:txBody>
      </p:sp>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679167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4" name="Round Same Side Corner Rectangle 13">
            <a:hlinkClick r:id="rId3" action="ppaction://hlinksldjump"/>
          </p:cNvPr>
          <p:cNvSpPr/>
          <p:nvPr userDrawn="1"/>
        </p:nvSpPr>
        <p:spPr>
          <a:xfrm>
            <a:off x="107503" y="692696"/>
            <a:ext cx="113950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7.1 – Perimeter</a:t>
            </a:r>
            <a:r>
              <a:rPr lang="en-GB" sz="1150" b="1" baseline="0" dirty="0" smtClean="0">
                <a:latin typeface="Arial" panose="020B0604020202020204" pitchFamily="34" charset="0"/>
                <a:cs typeface="Arial" panose="020B0604020202020204" pitchFamily="34" charset="0"/>
              </a:rPr>
              <a:t> &amp; Area</a:t>
            </a:r>
            <a:endParaRPr lang="en-GB" sz="1150" b="1" dirty="0">
              <a:latin typeface="Arial" panose="020B0604020202020204" pitchFamily="34" charset="0"/>
              <a:cs typeface="Arial" panose="020B0604020202020204" pitchFamily="34" charset="0"/>
            </a:endParaRPr>
          </a:p>
        </p:txBody>
      </p:sp>
      <p:sp>
        <p:nvSpPr>
          <p:cNvPr id="15" name="Round Same Side Corner Rectangle 14">
            <a:hlinkClick r:id="rId4" action="ppaction://hlinksldjump"/>
          </p:cNvPr>
          <p:cNvSpPr/>
          <p:nvPr userDrawn="1"/>
        </p:nvSpPr>
        <p:spPr>
          <a:xfrm>
            <a:off x="1291423" y="692696"/>
            <a:ext cx="88678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7.2 – Units</a:t>
            </a:r>
            <a:r>
              <a:rPr lang="en-GB" sz="1150" b="1" baseline="0" dirty="0" smtClean="0">
                <a:latin typeface="Arial" panose="020B0604020202020204" pitchFamily="34" charset="0"/>
                <a:cs typeface="Arial" panose="020B0604020202020204" pitchFamily="34" charset="0"/>
              </a:rPr>
              <a:t> &amp; Accuracy</a:t>
            </a:r>
            <a:endParaRPr lang="en-GB" sz="1150" b="1" dirty="0">
              <a:latin typeface="Arial" panose="020B0604020202020204" pitchFamily="34" charset="0"/>
              <a:cs typeface="Arial" panose="020B0604020202020204" pitchFamily="34" charset="0"/>
            </a:endParaRPr>
          </a:p>
        </p:txBody>
      </p:sp>
      <p:sp>
        <p:nvSpPr>
          <p:cNvPr id="16" name="Round Same Side Corner Rectangle 15">
            <a:hlinkClick r:id="rId5" action="ppaction://hlinksldjump"/>
          </p:cNvPr>
          <p:cNvSpPr/>
          <p:nvPr userDrawn="1"/>
        </p:nvSpPr>
        <p:spPr>
          <a:xfrm>
            <a:off x="2222628" y="692696"/>
            <a:ext cx="63755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7.3 - Prisms</a:t>
            </a:r>
            <a:endParaRPr lang="en-GB" sz="1150" b="1" dirty="0">
              <a:latin typeface="Arial" panose="020B0604020202020204" pitchFamily="34" charset="0"/>
              <a:cs typeface="Arial" panose="020B0604020202020204" pitchFamily="34" charset="0"/>
            </a:endParaRPr>
          </a:p>
        </p:txBody>
      </p:sp>
      <p:sp>
        <p:nvSpPr>
          <p:cNvPr id="21" name="Round Same Side Corner Rectangle 20">
            <a:hlinkClick r:id="rId6" action="ppaction://hlinksldjump"/>
          </p:cNvPr>
          <p:cNvSpPr/>
          <p:nvPr userDrawn="1"/>
        </p:nvSpPr>
        <p:spPr>
          <a:xfrm>
            <a:off x="2904602" y="692696"/>
            <a:ext cx="59186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7.4 - Circles</a:t>
            </a:r>
            <a:endParaRPr lang="en-GB" sz="1150" b="1" dirty="0">
              <a:latin typeface="Arial" panose="020B0604020202020204" pitchFamily="34" charset="0"/>
              <a:cs typeface="Arial" panose="020B0604020202020204" pitchFamily="34" charset="0"/>
            </a:endParaRPr>
          </a:p>
        </p:txBody>
      </p:sp>
      <p:sp>
        <p:nvSpPr>
          <p:cNvPr id="27" name="Round Same Side Corner Rectangle 26">
            <a:hlinkClick r:id="rId7" action="ppaction://hlinksldjump"/>
          </p:cNvPr>
          <p:cNvSpPr/>
          <p:nvPr userDrawn="1"/>
        </p:nvSpPr>
        <p:spPr>
          <a:xfrm>
            <a:off x="3540885" y="692696"/>
            <a:ext cx="95744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7.5</a:t>
            </a:r>
            <a:r>
              <a:rPr lang="en-GB" sz="1150" b="1" baseline="0" dirty="0" smtClean="0">
                <a:latin typeface="Arial" panose="020B0604020202020204" pitchFamily="34" charset="0"/>
                <a:cs typeface="Arial" panose="020B0604020202020204" pitchFamily="34" charset="0"/>
              </a:rPr>
              <a:t> – Sectors of Circles</a:t>
            </a:r>
            <a:endParaRPr lang="en-GB" sz="1150" b="1" dirty="0">
              <a:latin typeface="Arial" panose="020B0604020202020204" pitchFamily="34" charset="0"/>
              <a:cs typeface="Arial" panose="020B0604020202020204" pitchFamily="34" charset="0"/>
            </a:endParaRPr>
          </a:p>
        </p:txBody>
      </p:sp>
      <p:sp>
        <p:nvSpPr>
          <p:cNvPr id="29" name="Round Same Side Corner Rectangle 28">
            <a:hlinkClick r:id="rId8" action="ppaction://hlinksldjump"/>
          </p:cNvPr>
          <p:cNvSpPr/>
          <p:nvPr userDrawn="1"/>
        </p:nvSpPr>
        <p:spPr>
          <a:xfrm>
            <a:off x="4542754" y="692696"/>
            <a:ext cx="113695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7.6 – Cylinders &amp; Spheres</a:t>
            </a:r>
            <a:endParaRPr lang="en-GB" sz="1150" b="1" dirty="0">
              <a:latin typeface="Arial" panose="020B0604020202020204" pitchFamily="34" charset="0"/>
              <a:cs typeface="Arial" panose="020B0604020202020204" pitchFamily="34" charset="0"/>
            </a:endParaRPr>
          </a:p>
        </p:txBody>
      </p:sp>
      <p:sp>
        <p:nvSpPr>
          <p:cNvPr id="30" name="Round Same Side Corner Rectangle 29">
            <a:hlinkClick r:id="rId9" action="ppaction://hlinksldjump"/>
          </p:cNvPr>
          <p:cNvSpPr/>
          <p:nvPr userDrawn="1"/>
        </p:nvSpPr>
        <p:spPr>
          <a:xfrm>
            <a:off x="5724129" y="692696"/>
            <a:ext cx="115212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50" b="1" dirty="0" smtClean="0">
                <a:latin typeface="Arial" panose="020B0604020202020204" pitchFamily="34" charset="0"/>
                <a:cs typeface="Arial" panose="020B0604020202020204" pitchFamily="34" charset="0"/>
              </a:rPr>
              <a:t>7.7 – Pyramids &amp; Cones</a:t>
            </a:r>
            <a:endParaRPr lang="en-GB" sz="1150" b="1" dirty="0">
              <a:latin typeface="Arial" panose="020B0604020202020204" pitchFamily="34" charset="0"/>
              <a:cs typeface="Arial" panose="020B0604020202020204" pitchFamily="34" charset="0"/>
            </a:endParaRPr>
          </a:p>
        </p:txBody>
      </p:sp>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 name="Snip Single Corner Rectangle 1"/>
          <p:cNvSpPr/>
          <p:nvPr userDrawn="1"/>
        </p:nvSpPr>
        <p:spPr>
          <a:xfrm>
            <a:off x="179512" y="1137707"/>
            <a:ext cx="8708456" cy="5531653"/>
          </a:xfrm>
          <a:custGeom>
            <a:avLst/>
            <a:gdLst>
              <a:gd name="connsiteX0" fmla="*/ 0 w 8696199"/>
              <a:gd name="connsiteY0" fmla="*/ 0 h 5531653"/>
              <a:gd name="connsiteX1" fmla="*/ 7774238 w 8696199"/>
              <a:gd name="connsiteY1" fmla="*/ 0 h 5531653"/>
              <a:gd name="connsiteX2" fmla="*/ 8696199 w 8696199"/>
              <a:gd name="connsiteY2" fmla="*/ 921961 h 5531653"/>
              <a:gd name="connsiteX3" fmla="*/ 8696199 w 8696199"/>
              <a:gd name="connsiteY3" fmla="*/ 5531653 h 5531653"/>
              <a:gd name="connsiteX4" fmla="*/ 0 w 8696199"/>
              <a:gd name="connsiteY4" fmla="*/ 5531653 h 5531653"/>
              <a:gd name="connsiteX5" fmla="*/ 0 w 8696199"/>
              <a:gd name="connsiteY5" fmla="*/ 0 h 5531653"/>
              <a:gd name="connsiteX0" fmla="*/ 0 w 8751063"/>
              <a:gd name="connsiteY0" fmla="*/ 0 h 5586517"/>
              <a:gd name="connsiteX1" fmla="*/ 7774238 w 8751063"/>
              <a:gd name="connsiteY1" fmla="*/ 0 h 5586517"/>
              <a:gd name="connsiteX2" fmla="*/ 8696199 w 8751063"/>
              <a:gd name="connsiteY2" fmla="*/ 921961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7774238 w 8751063"/>
              <a:gd name="connsiteY1" fmla="*/ 0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8743502 w 8751063"/>
              <a:gd name="connsiteY1" fmla="*/ 54864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43502"/>
              <a:gd name="connsiteY0" fmla="*/ 0 h 5531653"/>
              <a:gd name="connsiteX1" fmla="*/ 8743502 w 8743502"/>
              <a:gd name="connsiteY1" fmla="*/ 54864 h 5531653"/>
              <a:gd name="connsiteX2" fmla="*/ 8732775 w 8743502"/>
              <a:gd name="connsiteY2" fmla="*/ 4104073 h 5531653"/>
              <a:gd name="connsiteX3" fmla="*/ 8147559 w 8743502"/>
              <a:gd name="connsiteY3" fmla="*/ 5513365 h 5531653"/>
              <a:gd name="connsiteX4" fmla="*/ 0 w 8743502"/>
              <a:gd name="connsiteY4" fmla="*/ 5531653 h 5531653"/>
              <a:gd name="connsiteX5" fmla="*/ 0 w 8743502"/>
              <a:gd name="connsiteY5" fmla="*/ 0 h 5531653"/>
              <a:gd name="connsiteX0" fmla="*/ 0 w 8743502"/>
              <a:gd name="connsiteY0" fmla="*/ 0 h 5531653"/>
              <a:gd name="connsiteX1" fmla="*/ 8743502 w 8743502"/>
              <a:gd name="connsiteY1" fmla="*/ 54864 h 5531653"/>
              <a:gd name="connsiteX2" fmla="*/ 8732775 w 8743502"/>
              <a:gd name="connsiteY2" fmla="*/ 4652713 h 5531653"/>
              <a:gd name="connsiteX3" fmla="*/ 8147559 w 8743502"/>
              <a:gd name="connsiteY3" fmla="*/ 5513365 h 5531653"/>
              <a:gd name="connsiteX4" fmla="*/ 0 w 8743502"/>
              <a:gd name="connsiteY4" fmla="*/ 5531653 h 5531653"/>
              <a:gd name="connsiteX5" fmla="*/ 0 w 8743502"/>
              <a:gd name="connsiteY5" fmla="*/ 0 h 55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502" h="5531653">
                <a:moveTo>
                  <a:pt x="0" y="0"/>
                </a:moveTo>
                <a:lnTo>
                  <a:pt x="8743502" y="54864"/>
                </a:lnTo>
                <a:cubicBezTo>
                  <a:pt x="8739926" y="1404600"/>
                  <a:pt x="8736351" y="3302977"/>
                  <a:pt x="8732775" y="4652713"/>
                </a:cubicBezTo>
                <a:lnTo>
                  <a:pt x="8147559" y="5513365"/>
                </a:lnTo>
                <a:lnTo>
                  <a:pt x="0" y="5531653"/>
                </a:lnTo>
                <a:lnTo>
                  <a:pt x="0"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08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7"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5" r:id="rId3"/>
    <p:sldLayoutId id="2147483716" r:id="rId4"/>
    <p:sldLayoutId id="2147483717" r:id="rId5"/>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43.png"/><Relationship Id="rId2" Type="http://schemas.openxmlformats.org/officeDocument/2006/relationships/notesSlide" Target="../notesSlides/notesSlide100.xml"/><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22.png"/></Relationships>
</file>

<file path=ppt/slides/_rels/slide10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134.png"/><Relationship Id="rId4" Type="http://schemas.openxmlformats.org/officeDocument/2006/relationships/image" Target="../media/image22.png"/></Relationships>
</file>

<file path=ppt/slides/_rels/slide10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0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44.png"/><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22.png"/></Relationships>
</file>

<file path=ppt/slides/_rels/slide10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46.png"/></Relationships>
</file>

<file path=ppt/slides/_rels/slide10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5.xml"/><Relationship Id="rId1" Type="http://schemas.openxmlformats.org/officeDocument/2006/relationships/slideLayout" Target="../slideLayouts/slideLayout3.xml"/><Relationship Id="rId5" Type="http://schemas.openxmlformats.org/officeDocument/2006/relationships/image" Target="../media/image140.png"/><Relationship Id="rId4" Type="http://schemas.openxmlformats.org/officeDocument/2006/relationships/image" Target="../media/image139.png"/></Relationships>
</file>

<file path=ppt/slides/_rels/slide10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6.xml"/><Relationship Id="rId1" Type="http://schemas.openxmlformats.org/officeDocument/2006/relationships/slideLayout" Target="../slideLayouts/slideLayout5.xml"/><Relationship Id="rId4" Type="http://schemas.openxmlformats.org/officeDocument/2006/relationships/image" Target="../media/image141.png"/></Relationships>
</file>

<file path=ppt/slides/_rels/slide10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43.png"/><Relationship Id="rId4" Type="http://schemas.openxmlformats.org/officeDocument/2006/relationships/image" Target="../media/image142.png"/></Relationships>
</file>

<file path=ppt/slides/_rels/slide10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0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5" Type="http://schemas.openxmlformats.org/officeDocument/2006/relationships/image" Target="../media/image1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CiDA%20-%20Unit%2002%20-%20LO1%20-%20Getting%20Organised.pptx" TargetMode="External"/><Relationship Id="rId7" Type="http://schemas.openxmlformats.org/officeDocument/2006/relationships/image" Target="../media/image148.png"/><Relationship Id="rId2" Type="http://schemas.openxmlformats.org/officeDocument/2006/relationships/notesSlide" Target="../notesSlides/notesSlide110.xml"/><Relationship Id="rId1" Type="http://schemas.openxmlformats.org/officeDocument/2006/relationships/slideLayout" Target="../slideLayouts/slideLayout3.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1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1.xml"/><Relationship Id="rId1" Type="http://schemas.openxmlformats.org/officeDocument/2006/relationships/slideLayout" Target="../slideLayouts/slideLayout3.xml"/><Relationship Id="rId5" Type="http://schemas.openxmlformats.org/officeDocument/2006/relationships/image" Target="../media/image149.png"/><Relationship Id="rId4" Type="http://schemas.openxmlformats.org/officeDocument/2006/relationships/image" Target="../media/image22.png"/></Relationships>
</file>

<file path=ppt/slides/_rels/slide1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2.xml"/><Relationship Id="rId1" Type="http://schemas.openxmlformats.org/officeDocument/2006/relationships/slideLayout" Target="../slideLayouts/slideLayout3.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22.png"/></Relationships>
</file>

<file path=ppt/slides/_rels/slide1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CiDA%20-%20Unit%2002%20-%20LO1%20-%20Getting%20Organised.pptx" TargetMode="External"/><Relationship Id="rId7" Type="http://schemas.openxmlformats.org/officeDocument/2006/relationships/image" Target="../media/image154.png"/><Relationship Id="rId2" Type="http://schemas.openxmlformats.org/officeDocument/2006/relationships/notesSlide" Target="../notesSlides/notesSlide113.xml"/><Relationship Id="rId1" Type="http://schemas.openxmlformats.org/officeDocument/2006/relationships/slideLayout" Target="../slideLayouts/slideLayout3.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22.png"/></Relationships>
</file>

<file path=ppt/slides/_rels/slide1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4.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155.png"/></Relationships>
</file>

<file path=ppt/slides/_rels/slide1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5.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157.png"/><Relationship Id="rId4" Type="http://schemas.openxmlformats.org/officeDocument/2006/relationships/image" Target="../media/image156.png"/></Relationships>
</file>

<file path=ppt/slides/_rels/slide1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44.png"/><Relationship Id="rId2" Type="http://schemas.openxmlformats.org/officeDocument/2006/relationships/notesSlide" Target="../notesSlides/notesSlide116.xml"/><Relationship Id="rId1" Type="http://schemas.openxmlformats.org/officeDocument/2006/relationships/slideLayout" Target="../slideLayouts/slideLayout3.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1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7.xml"/><Relationship Id="rId1" Type="http://schemas.openxmlformats.org/officeDocument/2006/relationships/slideLayout" Target="../slideLayouts/slideLayout4.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1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 Id="rId5" Type="http://schemas.openxmlformats.org/officeDocument/2006/relationships/image" Target="../media/image165.png"/><Relationship Id="rId4" Type="http://schemas.openxmlformats.org/officeDocument/2006/relationships/image" Target="../media/image164.png"/></Relationships>
</file>

<file path=ppt/slides/_rels/slide1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166.png"/></Relationships>
</file>

<file path=ppt/slides/_rels/slide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CiDA%20-%20Unit%2002%20-%20LO1%20-%20Getting%20Organised.pptx" TargetMode="External"/><Relationship Id="rId7" Type="http://schemas.openxmlformats.org/officeDocument/2006/relationships/image" Target="../media/image169.png"/><Relationship Id="rId2" Type="http://schemas.openxmlformats.org/officeDocument/2006/relationships/notesSlide" Target="../notesSlides/notesSlide120.xml"/><Relationship Id="rId1" Type="http://schemas.openxmlformats.org/officeDocument/2006/relationships/slideLayout" Target="../slideLayouts/slideLayout4.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22.png"/></Relationships>
</file>

<file path=ppt/slides/_rels/slide1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45.png"/><Relationship Id="rId2" Type="http://schemas.openxmlformats.org/officeDocument/2006/relationships/notesSlide" Target="../notesSlides/notesSlide121.xml"/><Relationship Id="rId1" Type="http://schemas.openxmlformats.org/officeDocument/2006/relationships/slideLayout" Target="../slideLayouts/slideLayout3.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22.png"/></Relationships>
</file>

<file path=ppt/slides/_rels/slide1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72.png"/></Relationships>
</file>

<file path=ppt/slides/_rels/slide1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3.xml"/><Relationship Id="rId1" Type="http://schemas.openxmlformats.org/officeDocument/2006/relationships/slideLayout" Target="../slideLayouts/slideLayout3.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45.png"/></Relationships>
</file>

<file path=ppt/slides/_rels/slide1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4.xml"/><Relationship Id="rId1" Type="http://schemas.openxmlformats.org/officeDocument/2006/relationships/slideLayout" Target="../slideLayouts/slideLayout3.xml"/><Relationship Id="rId5" Type="http://schemas.openxmlformats.org/officeDocument/2006/relationships/image" Target="../media/image175.png"/><Relationship Id="rId4" Type="http://schemas.openxmlformats.org/officeDocument/2006/relationships/image" Target="../media/image45.png"/></Relationships>
</file>

<file path=ppt/slides/_rels/slide1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5.xml"/><Relationship Id="rId1" Type="http://schemas.openxmlformats.org/officeDocument/2006/relationships/slideLayout" Target="../slideLayouts/slideLayout3.xml"/><Relationship Id="rId4" Type="http://schemas.openxmlformats.org/officeDocument/2006/relationships/image" Target="../media/image176.png"/></Relationships>
</file>

<file path=ppt/slides/_rels/slide1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6.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77.png"/></Relationships>
</file>

<file path=ppt/slides/_rels/slide1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7.xml"/><Relationship Id="rId1" Type="http://schemas.openxmlformats.org/officeDocument/2006/relationships/slideLayout" Target="../slideLayouts/slideLayout4.xml"/><Relationship Id="rId5" Type="http://schemas.openxmlformats.org/officeDocument/2006/relationships/image" Target="../media/image179.png"/><Relationship Id="rId4" Type="http://schemas.openxmlformats.org/officeDocument/2006/relationships/image" Target="../media/image178.png"/></Relationships>
</file>

<file path=ppt/slides/_rels/slide1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9.xml"/><Relationship Id="rId1" Type="http://schemas.openxmlformats.org/officeDocument/2006/relationships/slideLayout" Target="../slideLayouts/slideLayout4.xml"/><Relationship Id="rId5" Type="http://schemas.openxmlformats.org/officeDocument/2006/relationships/image" Target="../media/image181.png"/><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30.xml"/><Relationship Id="rId1" Type="http://schemas.openxmlformats.org/officeDocument/2006/relationships/slideLayout" Target="../slideLayouts/slideLayout4.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hyperlink" Target="CiDA%20-%20Unit%2002%20-%20LO1%20-%20Getting%20Organised.pptx"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1.xml"/><Relationship Id="rId1" Type="http://schemas.openxmlformats.org/officeDocument/2006/relationships/slideLayout" Target="../slideLayouts/slideLayout4.xml"/><Relationship Id="rId4" Type="http://schemas.openxmlformats.org/officeDocument/2006/relationships/image" Target="../media/image185.png"/></Relationships>
</file>

<file path=ppt/slides/_rels/slide1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186.png"/><Relationship Id="rId4" Type="http://schemas.openxmlformats.org/officeDocument/2006/relationships/image" Target="../media/image22.png"/></Relationships>
</file>

<file path=ppt/slides/_rels/slide1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3.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187.png"/><Relationship Id="rId4" Type="http://schemas.openxmlformats.org/officeDocument/2006/relationships/image" Target="../media/image43.png"/></Relationships>
</file>

<file path=ppt/slides/_rels/slide1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46.png"/><Relationship Id="rId2" Type="http://schemas.openxmlformats.org/officeDocument/2006/relationships/notesSlide" Target="../notesSlides/notesSlide134.xml"/><Relationship Id="rId1" Type="http://schemas.openxmlformats.org/officeDocument/2006/relationships/slideLayout" Target="../slideLayouts/slideLayout3.xml"/><Relationship Id="rId6" Type="http://schemas.openxmlformats.org/officeDocument/2006/relationships/image" Target="../media/image188.png"/><Relationship Id="rId5" Type="http://schemas.openxmlformats.org/officeDocument/2006/relationships/image" Target="../media/image44.png"/><Relationship Id="rId4" Type="http://schemas.openxmlformats.org/officeDocument/2006/relationships/image" Target="../media/image43.png"/></Relationships>
</file>

<file path=ppt/slides/_rels/slide1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91.png"/><Relationship Id="rId2" Type="http://schemas.openxmlformats.org/officeDocument/2006/relationships/notesSlide" Target="../notesSlides/notesSlide135.xml"/><Relationship Id="rId1" Type="http://schemas.openxmlformats.org/officeDocument/2006/relationships/slideLayout" Target="../slideLayouts/slideLayout3.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46.png"/></Relationships>
</file>

<file path=ppt/slides/_rels/slide1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6.xml"/><Relationship Id="rId1" Type="http://schemas.openxmlformats.org/officeDocument/2006/relationships/slideLayout" Target="../slideLayouts/slideLayout4.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30.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CiDA%20-%20Unit%2002%20-%20LO1%20-%20Getting%20Organised.pptx" TargetMode="External"/><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2.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360.png"/></Relationships>
</file>

<file path=ppt/slides/_rels/slide3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hyperlink" Target="CiDA%20-%20Unit%2002%20-%20LO1%20-%20Getting%20Organised.pptx" TargetMode="External"/><Relationship Id="rId7"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51.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CiDA%20-%20Unit%2002%20-%20LO1%20-%20Getting%20Organised.pptx" TargetMode="External"/><Relationship Id="rId7"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CiDA%20-%20Unit%2002%20-%20LO1%20-%20Getting%20Organised.pptx" TargetMode="External"/><Relationship Id="rId7"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6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74.png"/><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83.png"/><Relationship Id="rId4" Type="http://schemas.openxmlformats.org/officeDocument/2006/relationships/image" Target="../media/image82.png"/></Relationships>
</file>

<file path=ppt/slides/_rels/slide6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png"/></Relationships>
</file>

<file path=ppt/slides/_rels/slide6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86.png"/></Relationships>
</file>

<file path=ppt/slides/_rels/slide6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91.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46.png"/><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hyperlink" Target="CiDA%20-%20Unit%2002%20-%20LO1%20-%20Getting%20Organised.pptx" TargetMode="External"/><Relationship Id="rId7" Type="http://schemas.openxmlformats.org/officeDocument/2006/relationships/image" Target="../media/image94.pn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96.png"/></Relationships>
</file>

<file path=ppt/slides/_rels/slide7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97.png"/></Relationships>
</file>

<file path=ppt/slides/_rels/slide7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hyperlink" Target="CiDA%20-%20Unit%2002%20-%20LO1%20-%20Getting%20Organised.pptx" TargetMode="External"/><Relationship Id="rId7" Type="http://schemas.openxmlformats.org/officeDocument/2006/relationships/image" Target="../media/image100.png"/><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102.png"/><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image" Target="../media/image103.png"/></Relationships>
</file>

<file path=ppt/slides/_rels/slide7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CiDA%20-%20Unit%2002%20-%20LO1%20-%20Getting%20Organised.pptx" TargetMode="External"/><Relationship Id="rId7" Type="http://schemas.openxmlformats.org/officeDocument/2006/relationships/image" Target="../media/image109.png"/><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87.png"/></Relationships>
</file>

<file path=ppt/slides/_rels/slide8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8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8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8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13.png"/></Relationships>
</file>

<file path=ppt/slides/_rels/slide8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46.png"/></Relationships>
</file>

<file path=ppt/slides/_rels/slide8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116.png"/><Relationship Id="rId4" Type="http://schemas.openxmlformats.org/officeDocument/2006/relationships/image" Target="../media/image46.png"/></Relationships>
</file>

<file path=ppt/slides/_rels/slide8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46.png"/></Relationships>
</file>

<file path=ppt/slides/_rels/slide8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46.png"/></Relationships>
</file>

<file path=ppt/slides/_rels/slide9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22.png"/><Relationship Id="rId2" Type="http://schemas.openxmlformats.org/officeDocument/2006/relationships/notesSlide" Target="../notesSlides/notesSlide91.xml"/><Relationship Id="rId1" Type="http://schemas.openxmlformats.org/officeDocument/2006/relationships/slideLayout" Target="../slideLayouts/slideLayout3.xml"/><Relationship Id="rId6" Type="http://schemas.openxmlformats.org/officeDocument/2006/relationships/image" Target="../media/image121.png"/><Relationship Id="rId5" Type="http://schemas.openxmlformats.org/officeDocument/2006/relationships/image" Target="../media/image92.png"/><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5" Type="http://schemas.openxmlformats.org/officeDocument/2006/relationships/image" Target="../media/image123.png"/><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124.png"/></Relationships>
</file>

<file path=ppt/slides/_rels/slide9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125.png"/></Relationships>
</file>

<file path=ppt/slides/_rels/slide9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126.png"/></Relationships>
</file>

<file path=ppt/slides/_rels/slide9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27.png"/></Relationships>
</file>

<file path=ppt/slides/_rels/slide9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5" Type="http://schemas.openxmlformats.org/officeDocument/2006/relationships/image" Target="../media/image128.png"/><Relationship Id="rId4" Type="http://schemas.openxmlformats.org/officeDocument/2006/relationships/image" Target="../media/image22.png"/></Relationships>
</file>

<file path=ppt/slides/_rels/slide9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5" Type="http://schemas.openxmlformats.org/officeDocument/2006/relationships/image" Target="../media/image129.png"/><Relationship Id="rId4" Type="http://schemas.openxmlformats.org/officeDocument/2006/relationships/image" Target="../media/image45.png"/></Relationships>
</file>

<file path=ppt/slides/_rels/slide9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9.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31.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107504" y="116632"/>
            <a:ext cx="8928992"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TextBox 7"/>
          <p:cNvSpPr txBox="1"/>
          <p:nvPr/>
        </p:nvSpPr>
        <p:spPr>
          <a:xfrm>
            <a:off x="2409832" y="116632"/>
            <a:ext cx="6554656" cy="1815882"/>
          </a:xfrm>
          <a:prstGeom prst="rect">
            <a:avLst/>
          </a:prstGeom>
          <a:noFill/>
        </p:spPr>
        <p:txBody>
          <a:bodyPr wrap="square" rtlCol="0">
            <a:spAutoFit/>
          </a:bodyPr>
          <a:lstStyle/>
          <a:p>
            <a:pPr algn="r"/>
            <a:r>
              <a:rPr lang="en-GB" sz="3600" b="1" dirty="0" smtClean="0">
                <a:solidFill>
                  <a:schemeClr val="tx1">
                    <a:lumMod val="50000"/>
                    <a:lumOff val="50000"/>
                  </a:schemeClr>
                </a:solidFill>
              </a:rPr>
              <a:t>Mathematics (9-1) - </a:t>
            </a:r>
            <a:r>
              <a:rPr lang="en-GB" sz="3600" b="1" dirty="0" err="1" smtClean="0">
                <a:solidFill>
                  <a:schemeClr val="tx1">
                    <a:lumMod val="50000"/>
                    <a:lumOff val="50000"/>
                  </a:schemeClr>
                </a:solidFill>
              </a:rPr>
              <a:t>iGCSE</a:t>
            </a:r>
            <a:endParaRPr lang="en-GB" sz="3600" b="1" dirty="0">
              <a:solidFill>
                <a:schemeClr val="tx1">
                  <a:lumMod val="50000"/>
                  <a:lumOff val="50000"/>
                </a:schemeClr>
              </a:solidFill>
            </a:endParaRPr>
          </a:p>
          <a:p>
            <a:pPr algn="r"/>
            <a:r>
              <a:rPr lang="en-GB" sz="3600" b="1" dirty="0" smtClean="0">
                <a:solidFill>
                  <a:schemeClr val="tx1">
                    <a:lumMod val="50000"/>
                    <a:lumOff val="50000"/>
                  </a:schemeClr>
                </a:solidFill>
              </a:rPr>
              <a:t>2018-20</a:t>
            </a:r>
          </a:p>
          <a:p>
            <a:pPr algn="r"/>
            <a:r>
              <a:rPr lang="en-GB" sz="3600" b="1" dirty="0" smtClean="0">
                <a:solidFill>
                  <a:schemeClr val="tx1">
                    <a:lumMod val="50000"/>
                    <a:lumOff val="50000"/>
                  </a:schemeClr>
                </a:solidFill>
              </a:rPr>
              <a:t>Year 09</a:t>
            </a:r>
            <a:endParaRPr lang="en-GB" sz="3600" b="1" dirty="0">
              <a:solidFill>
                <a:schemeClr val="tx1">
                  <a:lumMod val="50000"/>
                  <a:lumOff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584" y="178371"/>
            <a:ext cx="2162168" cy="1584960"/>
          </a:xfrm>
          <a:prstGeom prst="rect">
            <a:avLst/>
          </a:prstGeom>
        </p:spPr>
      </p:pic>
      <p:sp>
        <p:nvSpPr>
          <p:cNvPr id="3" name="Subtitle 2"/>
          <p:cNvSpPr>
            <a:spLocks noGrp="1"/>
          </p:cNvSpPr>
          <p:nvPr>
            <p:ph type="subTitle" idx="1"/>
          </p:nvPr>
        </p:nvSpPr>
        <p:spPr>
          <a:xfrm>
            <a:off x="251520" y="5826276"/>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7000"/>
              </a:lnSpc>
            </a:pPr>
            <a:r>
              <a:rPr lang="en-US" sz="6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7 – Area and Volume</a:t>
            </a:r>
            <a:endParaRPr lang="en-GB" sz="6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688" t="25063" r="5113" b="23750"/>
          <a:stretch/>
        </p:blipFill>
        <p:spPr>
          <a:xfrm>
            <a:off x="127832" y="1911052"/>
            <a:ext cx="8908664" cy="3102124"/>
          </a:xfrm>
          <a:prstGeom prst="rect">
            <a:avLst/>
          </a:prstGeom>
        </p:spPr>
      </p:pic>
      <p:sp>
        <p:nvSpPr>
          <p:cNvPr id="6" name="Rectangle 5"/>
          <p:cNvSpPr/>
          <p:nvPr/>
        </p:nvSpPr>
        <p:spPr>
          <a:xfrm>
            <a:off x="150358" y="3140968"/>
            <a:ext cx="4997706" cy="1856753"/>
          </a:xfrm>
          <a:prstGeom prst="rect">
            <a:avLst/>
          </a:prstGeom>
          <a:solidFill>
            <a:schemeClr val="bg1"/>
          </a:solidFill>
        </p:spPr>
        <p:txBody>
          <a:bodyPr wrap="square">
            <a:spAutoFit/>
          </a:bodyPr>
          <a:lstStyle/>
          <a:p>
            <a:r>
              <a:rPr lang="en-US" sz="1360" dirty="0"/>
              <a:t>Goods are packaged in shapes that stack easily on shelves, have space to show the name of the product and attractive pictures, and are not easily knocked over. Packaging also needs to be cheap to produce, and should not leave too much empty space around the item inside. </a:t>
            </a:r>
            <a:endParaRPr lang="en-US" sz="1360" dirty="0" smtClean="0"/>
          </a:p>
          <a:p>
            <a:r>
              <a:rPr lang="en-US" sz="1360" dirty="0" smtClean="0"/>
              <a:t>A </a:t>
            </a:r>
            <a:r>
              <a:rPr lang="en-US" sz="1360" dirty="0"/>
              <a:t>manufacturer can choose either a cylindrical box or a cuboid to package 4 tennis balls. Each tennis ball has a </a:t>
            </a:r>
            <a:r>
              <a:rPr lang="en-US" sz="1360" dirty="0" smtClean="0"/>
              <a:t>diameter </a:t>
            </a:r>
            <a:r>
              <a:rPr lang="en-US" sz="1360" dirty="0"/>
              <a:t>of 6.5 cm. Work out the possible dimensions for each box.</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204</a:t>
            </a:r>
            <a:endParaRPr lang="en-GB" sz="1400" b="1" dirty="0">
              <a:latin typeface="Calibri" panose="020F0502020204030204" pitchFamily="34" charset="0"/>
            </a:endParaRPr>
          </a:p>
        </p:txBody>
      </p:sp>
      <p:sp>
        <p:nvSpPr>
          <p:cNvPr id="3" name="Rectangle 2"/>
          <p:cNvSpPr/>
          <p:nvPr/>
        </p:nvSpPr>
        <p:spPr>
          <a:xfrm>
            <a:off x="251520" y="1196752"/>
            <a:ext cx="5256584" cy="5632311"/>
          </a:xfrm>
          <a:prstGeom prst="rect">
            <a:avLst/>
          </a:prstGeom>
        </p:spPr>
        <p:txBody>
          <a:bodyPr wrap="square">
            <a:spAutoFit/>
          </a:bodyPr>
          <a:lstStyle/>
          <a:p>
            <a:pPr marL="749300" indent="-749300">
              <a:buClr>
                <a:srgbClr val="C00000"/>
              </a:buClr>
              <a:tabLst>
                <a:tab pos="1079500" algn="l"/>
                <a:tab pos="2852738" algn="l"/>
              </a:tabLst>
            </a:pPr>
            <a:r>
              <a:rPr lang="en-US" sz="2400" b="1" dirty="0" smtClean="0">
                <a:solidFill>
                  <a:srgbClr val="FF0000"/>
                </a:solidFill>
              </a:rPr>
              <a:t>Geometrical Fluency</a:t>
            </a:r>
            <a:endParaRPr lang="en-US" sz="2400" b="1" dirty="0">
              <a:solidFill>
                <a:srgbClr val="FF0000"/>
              </a:solidFill>
            </a:endParaRPr>
          </a:p>
          <a:p>
            <a:pPr marL="512763" indent="-512763">
              <a:buClr>
                <a:srgbClr val="C00000"/>
              </a:buClr>
              <a:buFont typeface="+mj-lt"/>
              <a:buAutoNum type="arabicPeriod" startAt="10"/>
              <a:tabLst>
                <a:tab pos="1079500" algn="l"/>
                <a:tab pos="2852738" algn="l"/>
              </a:tabLst>
            </a:pPr>
            <a:r>
              <a:rPr lang="en-US" sz="2400" dirty="0" smtClean="0">
                <a:solidFill>
                  <a:srgbClr val="C00000"/>
                </a:solidFill>
              </a:rPr>
              <a:t>a.</a:t>
            </a:r>
            <a:r>
              <a:rPr lang="en-US" sz="2400" dirty="0" smtClean="0"/>
              <a:t> </a:t>
            </a:r>
            <a:r>
              <a:rPr lang="en-US" sz="2400" dirty="0"/>
              <a:t>Sketch the solid formed by this net</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1600" dirty="0" smtClean="0"/>
              <a:t/>
            </a:r>
            <a:br>
              <a:rPr lang="en-US" sz="1600" dirty="0" smtClean="0"/>
            </a:br>
            <a:endParaRPr lang="en-US" sz="2400" dirty="0" smtClean="0"/>
          </a:p>
          <a:p>
            <a:pPr marL="858838" lvl="1" indent="-401638">
              <a:buClr>
                <a:srgbClr val="C00000"/>
              </a:buClr>
              <a:buFont typeface="+mj-lt"/>
              <a:buAutoNum type="alphaLcPeriod" startAt="2"/>
              <a:tabLst>
                <a:tab pos="1079500" algn="l"/>
                <a:tab pos="2852738" algn="l"/>
              </a:tabLst>
            </a:pPr>
            <a:r>
              <a:rPr lang="en-US" sz="2400" dirty="0"/>
              <a:t>Draw sketches to show its planes of </a:t>
            </a:r>
            <a:r>
              <a:rPr lang="en-US" sz="2400" dirty="0" smtClean="0"/>
              <a:t>symmetry.</a:t>
            </a:r>
          </a:p>
          <a:p>
            <a:pPr marL="858838" lvl="1" indent="-401638">
              <a:buClr>
                <a:srgbClr val="C00000"/>
              </a:buClr>
              <a:buFont typeface="+mj-lt"/>
              <a:buAutoNum type="alphaLcPeriod" startAt="2"/>
              <a:tabLst>
                <a:tab pos="1079500" algn="l"/>
                <a:tab pos="2852738" algn="l"/>
              </a:tabLst>
            </a:pPr>
            <a:r>
              <a:rPr lang="en-US" sz="2400" dirty="0" smtClean="0"/>
              <a:t>Calculate </a:t>
            </a:r>
            <a:r>
              <a:rPr lang="en-US" sz="2400" dirty="0"/>
              <a:t>the volume of the solid.</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3943" y="2414260"/>
            <a:ext cx="3840105" cy="2742932"/>
          </a:xfrm>
          <a:prstGeom prst="rect">
            <a:avLst/>
          </a:prstGeom>
        </p:spPr>
      </p:pic>
    </p:spTree>
    <p:extLst>
      <p:ext uri="{BB962C8B-B14F-4D97-AF65-F5344CB8AC3E}">
        <p14:creationId xmlns:p14="http://schemas.microsoft.com/office/powerpoint/2010/main" val="364843150"/>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 – 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227</a:t>
            </a:r>
            <a:endParaRPr lang="en-GB" sz="1400" b="1" dirty="0">
              <a:latin typeface="Calibri" panose="020F0502020204030204" pitchFamily="34" charset="0"/>
            </a:endParaRPr>
          </a:p>
        </p:txBody>
      </p:sp>
      <p:sp>
        <p:nvSpPr>
          <p:cNvPr id="3" name="Rectangle 2"/>
          <p:cNvSpPr/>
          <p:nvPr/>
        </p:nvSpPr>
        <p:spPr>
          <a:xfrm>
            <a:off x="271683" y="1225203"/>
            <a:ext cx="5236421" cy="3785652"/>
          </a:xfrm>
          <a:prstGeom prst="rect">
            <a:avLst/>
          </a:prstGeom>
        </p:spPr>
        <p:txBody>
          <a:bodyPr wrap="square">
            <a:spAutoFit/>
          </a:bodyPr>
          <a:lstStyle/>
          <a:p>
            <a:pPr marL="457200" lvl="2" indent="-457200">
              <a:buClr>
                <a:srgbClr val="C00000"/>
              </a:buClr>
              <a:buFont typeface="+mj-lt"/>
              <a:buAutoNum type="arabicPeriod" startAt="3"/>
              <a:tabLst>
                <a:tab pos="857250" algn="l"/>
                <a:tab pos="2852738" algn="l"/>
              </a:tabLst>
            </a:pPr>
            <a:r>
              <a:rPr lang="en-US" sz="2400" dirty="0" smtClean="0">
                <a:solidFill>
                  <a:srgbClr val="C00000"/>
                </a:solidFill>
              </a:rPr>
              <a:t>a.</a:t>
            </a:r>
            <a:r>
              <a:rPr lang="en-US" sz="2400" dirty="0" smtClean="0"/>
              <a:t> 	Calculate </a:t>
            </a:r>
            <a:r>
              <a:rPr lang="en-US" sz="2400" dirty="0"/>
              <a:t>the circumference of </a:t>
            </a:r>
            <a:r>
              <a:rPr lang="en-US" sz="2400" dirty="0" smtClean="0"/>
              <a:t>	this </a:t>
            </a:r>
            <a:r>
              <a:rPr lang="en-US" sz="2400" dirty="0"/>
              <a:t>circle, </a:t>
            </a:r>
            <a:endParaRPr lang="en-US" sz="2400" dirty="0" smtClean="0"/>
          </a:p>
          <a:p>
            <a:pPr marL="857250" lvl="3" indent="-400050">
              <a:buClr>
                <a:srgbClr val="C00000"/>
              </a:buClr>
              <a:buFont typeface="+mj-lt"/>
              <a:buAutoNum type="alphaLcPeriod" startAt="2"/>
              <a:tabLst>
                <a:tab pos="2852738" algn="l"/>
              </a:tabLst>
            </a:pPr>
            <a:r>
              <a:rPr lang="en-US" sz="2400" dirty="0" smtClean="0"/>
              <a:t>Find </a:t>
            </a:r>
            <a:r>
              <a:rPr lang="en-US" sz="2400" dirty="0"/>
              <a:t>the area of </a:t>
            </a:r>
            <a:r>
              <a:rPr lang="en-US" sz="2400" dirty="0" smtClean="0"/>
              <a:t/>
            </a:r>
            <a:br>
              <a:rPr lang="en-US" sz="2400" dirty="0" smtClean="0"/>
            </a:br>
            <a:r>
              <a:rPr lang="en-US" sz="2400" dirty="0" smtClean="0"/>
              <a:t>the </a:t>
            </a:r>
            <a:r>
              <a:rPr lang="en-US" sz="2400" dirty="0"/>
              <a:t>circle in </a:t>
            </a:r>
            <a:r>
              <a:rPr lang="en-US" sz="2400" dirty="0" smtClean="0"/>
              <a:t/>
            </a:r>
            <a:br>
              <a:rPr lang="en-US" sz="2400" dirty="0" smtClean="0"/>
            </a:br>
            <a:r>
              <a:rPr lang="en-US" sz="2400" dirty="0" smtClean="0"/>
              <a:t>terms </a:t>
            </a:r>
            <a:r>
              <a:rPr lang="en-US" sz="2400" dirty="0"/>
              <a:t>of it. Give </a:t>
            </a:r>
            <a:r>
              <a:rPr lang="en-US" sz="2400" dirty="0" smtClean="0"/>
              <a:t/>
            </a:r>
            <a:br>
              <a:rPr lang="en-US" sz="2400" dirty="0" smtClean="0"/>
            </a:br>
            <a:r>
              <a:rPr lang="en-US" sz="2400" dirty="0" smtClean="0"/>
              <a:t>your </a:t>
            </a:r>
            <a:r>
              <a:rPr lang="en-US" sz="2400" dirty="0"/>
              <a:t>answers to </a:t>
            </a:r>
            <a:r>
              <a:rPr lang="en-US" sz="2400" dirty="0" smtClean="0"/>
              <a:t/>
            </a:r>
            <a:br>
              <a:rPr lang="en-US" sz="2400" dirty="0" smtClean="0"/>
            </a:br>
            <a:r>
              <a:rPr lang="en-US" sz="2400" dirty="0" smtClean="0"/>
              <a:t>1 </a:t>
            </a:r>
            <a:r>
              <a:rPr lang="en-US" sz="2400" dirty="0" err="1"/>
              <a:t>d.p.</a:t>
            </a:r>
            <a:endParaRPr lang="en-US" sz="2400" dirty="0"/>
          </a:p>
          <a:p>
            <a:pPr marL="457200" lvl="2" indent="-457200">
              <a:buClr>
                <a:srgbClr val="C00000"/>
              </a:buClr>
              <a:buFont typeface="+mj-lt"/>
              <a:buAutoNum type="arabicPeriod" startAt="3"/>
              <a:tabLst>
                <a:tab pos="914400" algn="l"/>
                <a:tab pos="2852738" algn="l"/>
              </a:tabLst>
            </a:pPr>
            <a:r>
              <a:rPr lang="en-US" sz="2400" dirty="0" smtClean="0"/>
              <a:t>Work </a:t>
            </a:r>
            <a:r>
              <a:rPr lang="en-US" sz="2400" dirty="0"/>
              <a:t>out the perimeter of this semicircle. Give your answer correct to 1 </a:t>
            </a:r>
            <a:r>
              <a:rPr lang="en-US" sz="2400" dirty="0" err="1"/>
              <a:t>d.p.</a:t>
            </a:r>
            <a:endParaRPr lang="en-US"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10992" y="4963806"/>
            <a:ext cx="2330028" cy="1633546"/>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79446" y="1788764"/>
            <a:ext cx="1928658" cy="1902426"/>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3861048"/>
            <a:ext cx="548640" cy="548640"/>
          </a:xfrm>
          <a:prstGeom prst="rect">
            <a:avLst/>
          </a:prstGeom>
        </p:spPr>
      </p:pic>
    </p:spTree>
    <p:extLst>
      <p:ext uri="{BB962C8B-B14F-4D97-AF65-F5344CB8AC3E}">
        <p14:creationId xmlns:p14="http://schemas.microsoft.com/office/powerpoint/2010/main" val="4095935686"/>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227</a:t>
            </a:r>
            <a:endParaRPr lang="en-GB" sz="1400" b="1" dirty="0">
              <a:latin typeface="Calibri" panose="020F0502020204030204" pitchFamily="34" charset="0"/>
            </a:endParaRPr>
          </a:p>
        </p:txBody>
      </p:sp>
      <p:sp>
        <p:nvSpPr>
          <p:cNvPr id="3" name="Rectangle 2"/>
          <p:cNvSpPr/>
          <p:nvPr/>
        </p:nvSpPr>
        <p:spPr>
          <a:xfrm>
            <a:off x="271683" y="1225203"/>
            <a:ext cx="5236421" cy="5262979"/>
          </a:xfrm>
          <a:prstGeom prst="rect">
            <a:avLst/>
          </a:prstGeom>
        </p:spPr>
        <p:txBody>
          <a:bodyPr wrap="square">
            <a:spAutoFit/>
          </a:bodyPr>
          <a:lstStyle/>
          <a:p>
            <a:pPr marL="457200" lvl="2" indent="-457200">
              <a:buClr>
                <a:srgbClr val="C00000"/>
              </a:buClr>
              <a:buFont typeface="+mj-lt"/>
              <a:buAutoNum type="arabicPeriod" startAt="5"/>
              <a:tabLst>
                <a:tab pos="857250" algn="l"/>
                <a:tab pos="2852738" algn="l"/>
              </a:tabLst>
            </a:pPr>
            <a:r>
              <a:rPr lang="en-US" sz="2800" dirty="0" smtClean="0"/>
              <a:t>Calculate </a:t>
            </a:r>
          </a:p>
          <a:p>
            <a:pPr marL="914400" lvl="3" indent="-457200">
              <a:buClr>
                <a:srgbClr val="C00000"/>
              </a:buClr>
              <a:buFont typeface="+mj-lt"/>
              <a:buAutoNum type="alphaLcPeriod"/>
              <a:tabLst>
                <a:tab pos="857250" algn="l"/>
                <a:tab pos="2852738" algn="l"/>
              </a:tabLst>
            </a:pPr>
            <a:r>
              <a:rPr lang="en-US" sz="2800" dirty="0" smtClean="0"/>
              <a:t>the </a:t>
            </a:r>
            <a:r>
              <a:rPr lang="en-US" sz="2800" dirty="0"/>
              <a:t>area</a:t>
            </a:r>
          </a:p>
          <a:p>
            <a:pPr marL="914400" lvl="3" indent="-457200">
              <a:buClr>
                <a:srgbClr val="C00000"/>
              </a:buClr>
              <a:buFont typeface="+mj-lt"/>
              <a:buAutoNum type="alphaLcPeriod"/>
              <a:tabLst>
                <a:tab pos="857250" algn="l"/>
                <a:tab pos="2852738" algn="l"/>
              </a:tabLst>
            </a:pPr>
            <a:r>
              <a:rPr lang="en-US" sz="2800" dirty="0" smtClean="0"/>
              <a:t>the </a:t>
            </a:r>
            <a:r>
              <a:rPr lang="en-US" sz="2800" dirty="0"/>
              <a:t>arc length </a:t>
            </a:r>
            <a:r>
              <a:rPr lang="en-US" sz="2800" dirty="0" smtClean="0"/>
              <a:t/>
            </a:r>
            <a:br>
              <a:rPr lang="en-US" sz="2800" dirty="0" smtClean="0"/>
            </a:br>
            <a:r>
              <a:rPr lang="en-US" sz="2800" dirty="0" smtClean="0"/>
              <a:t>of </a:t>
            </a:r>
            <a:r>
              <a:rPr lang="en-US" sz="2800" dirty="0"/>
              <a:t>this </a:t>
            </a:r>
            <a:r>
              <a:rPr lang="en-US" sz="2800" dirty="0" smtClean="0"/>
              <a:t>sector.</a:t>
            </a:r>
            <a:br>
              <a:rPr lang="en-US" sz="2800" dirty="0" smtClean="0"/>
            </a:br>
            <a:r>
              <a:rPr lang="en-US" sz="2800" dirty="0" smtClean="0"/>
              <a:t>Give </a:t>
            </a:r>
            <a:r>
              <a:rPr lang="en-US" sz="2800" dirty="0"/>
              <a:t>your </a:t>
            </a:r>
            <a:r>
              <a:rPr lang="en-US" sz="2800" dirty="0" smtClean="0"/>
              <a:t>answers correct </a:t>
            </a:r>
            <a:r>
              <a:rPr lang="en-US" sz="2800" dirty="0"/>
              <a:t>to 1 </a:t>
            </a:r>
            <a:r>
              <a:rPr lang="en-US" sz="2800" dirty="0" err="1"/>
              <a:t>d.p.</a:t>
            </a:r>
            <a:endParaRPr lang="en-US" sz="2800" dirty="0"/>
          </a:p>
          <a:p>
            <a:pPr marL="0" lvl="2">
              <a:buClr>
                <a:srgbClr val="C00000"/>
              </a:buClr>
              <a:tabLst>
                <a:tab pos="857250" algn="l"/>
                <a:tab pos="2852738" algn="l"/>
              </a:tabLst>
            </a:pPr>
            <a:r>
              <a:rPr lang="en-US" sz="2800" b="1" dirty="0" smtClean="0">
                <a:solidFill>
                  <a:srgbClr val="C00000"/>
                </a:solidFill>
              </a:rPr>
              <a:t>Accuracy </a:t>
            </a:r>
            <a:r>
              <a:rPr lang="en-US" sz="2800" b="1" dirty="0">
                <a:solidFill>
                  <a:srgbClr val="C00000"/>
                </a:solidFill>
              </a:rPr>
              <a:t>and measures</a:t>
            </a:r>
          </a:p>
          <a:p>
            <a:pPr marL="514350" lvl="2" indent="-514350">
              <a:buClr>
                <a:srgbClr val="C00000"/>
              </a:buClr>
              <a:buFont typeface="+mj-lt"/>
              <a:buAutoNum type="arabicPeriod" startAt="6"/>
              <a:tabLst>
                <a:tab pos="857250" algn="l"/>
                <a:tab pos="2852738" algn="l"/>
              </a:tabLst>
            </a:pPr>
            <a:r>
              <a:rPr lang="en-US" sz="2800" dirty="0" smtClean="0"/>
              <a:t>Copy </a:t>
            </a:r>
            <a:r>
              <a:rPr lang="en-US" sz="2800" dirty="0"/>
              <a:t>and complete.</a:t>
            </a:r>
          </a:p>
          <a:p>
            <a:pPr marL="914400" lvl="3" indent="-457200">
              <a:buClr>
                <a:srgbClr val="C00000"/>
              </a:buClr>
              <a:buFont typeface="+mj-lt"/>
              <a:buAutoNum type="alphaLcPeriod"/>
              <a:tabLst>
                <a:tab pos="857250" algn="l"/>
                <a:tab pos="2852738" algn="l"/>
              </a:tabLst>
            </a:pPr>
            <a:r>
              <a:rPr lang="en-US" sz="2800" dirty="0" smtClean="0"/>
              <a:t>4m</a:t>
            </a:r>
            <a:r>
              <a:rPr lang="en-US" sz="2800" baseline="30000" dirty="0" smtClean="0"/>
              <a:t>2</a:t>
            </a:r>
            <a:r>
              <a:rPr lang="en-US" sz="2800" dirty="0" smtClean="0"/>
              <a:t> </a:t>
            </a:r>
            <a:r>
              <a:rPr lang="en-US" sz="2800" dirty="0"/>
              <a:t>= </a:t>
            </a:r>
            <a:r>
              <a:rPr lang="en-US" sz="2800" dirty="0" smtClean="0">
                <a:sym typeface="Wingdings" panose="05000000000000000000" pitchFamily="2" charset="2"/>
              </a:rPr>
              <a:t></a:t>
            </a:r>
            <a:r>
              <a:rPr lang="en-US" sz="2800" dirty="0" smtClean="0"/>
              <a:t>cm</a:t>
            </a:r>
            <a:r>
              <a:rPr lang="en-US" sz="2800" baseline="30000" dirty="0" smtClean="0"/>
              <a:t>2</a:t>
            </a:r>
            <a:r>
              <a:rPr lang="en-US" sz="2800" dirty="0" smtClean="0"/>
              <a:t> </a:t>
            </a:r>
          </a:p>
          <a:p>
            <a:pPr marL="914400" lvl="3" indent="-457200">
              <a:buClr>
                <a:srgbClr val="C00000"/>
              </a:buClr>
              <a:buFont typeface="+mj-lt"/>
              <a:buAutoNum type="alphaLcPeriod"/>
              <a:tabLst>
                <a:tab pos="857250" algn="l"/>
                <a:tab pos="2852738" algn="l"/>
              </a:tabLst>
            </a:pPr>
            <a:r>
              <a:rPr lang="en-US" sz="2800" dirty="0" smtClean="0"/>
              <a:t>5600cm</a:t>
            </a:r>
            <a:r>
              <a:rPr lang="en-US" sz="2800" baseline="30000" dirty="0" smtClean="0"/>
              <a:t>2</a:t>
            </a:r>
            <a:r>
              <a:rPr lang="en-US" sz="2800" dirty="0" smtClean="0"/>
              <a:t> = </a:t>
            </a:r>
            <a:r>
              <a:rPr lang="en-US" sz="2800" dirty="0" smtClean="0">
                <a:sym typeface="Wingdings" panose="05000000000000000000" pitchFamily="2" charset="2"/>
              </a:rPr>
              <a:t></a:t>
            </a:r>
            <a:r>
              <a:rPr lang="en-US" sz="2800" dirty="0" smtClean="0"/>
              <a:t>m</a:t>
            </a:r>
            <a:r>
              <a:rPr lang="en-US" sz="2800" baseline="30000" dirty="0" smtClean="0"/>
              <a:t>2</a:t>
            </a:r>
            <a:endParaRPr lang="en-US" sz="2800" baseline="30000" dirty="0"/>
          </a:p>
          <a:p>
            <a:pPr marL="914400" lvl="3" indent="-457200">
              <a:buClr>
                <a:srgbClr val="C00000"/>
              </a:buClr>
              <a:buFont typeface="+mj-lt"/>
              <a:buAutoNum type="alphaLcPeriod"/>
              <a:tabLst>
                <a:tab pos="857250" algn="l"/>
                <a:tab pos="2852738" algn="l"/>
              </a:tabLst>
            </a:pPr>
            <a:r>
              <a:rPr lang="en-US" sz="2800" dirty="0" smtClean="0"/>
              <a:t>9.5 </a:t>
            </a:r>
            <a:r>
              <a:rPr lang="en-US" sz="2800" dirty="0"/>
              <a:t>million cm</a:t>
            </a:r>
            <a:r>
              <a:rPr lang="en-US" sz="2800" baseline="30000" dirty="0"/>
              <a:t>3</a:t>
            </a:r>
            <a:r>
              <a:rPr lang="en-US" sz="2800" dirty="0"/>
              <a:t> = </a:t>
            </a:r>
            <a:r>
              <a:rPr lang="en-US" sz="2800" dirty="0" smtClean="0">
                <a:sym typeface="Wingdings" panose="05000000000000000000" pitchFamily="2" charset="2"/>
              </a:rPr>
              <a:t></a:t>
            </a:r>
            <a:r>
              <a:rPr lang="en-US" sz="2800" dirty="0" smtClean="0"/>
              <a:t>m</a:t>
            </a:r>
            <a:r>
              <a:rPr lang="en-US" sz="2800" baseline="30000" dirty="0" smtClean="0"/>
              <a:t>3</a:t>
            </a:r>
            <a:r>
              <a:rPr lang="en-US" sz="2800" dirty="0" smtClean="0"/>
              <a:t> </a:t>
            </a:r>
          </a:p>
          <a:p>
            <a:pPr marL="914400" lvl="3" indent="-457200">
              <a:buClr>
                <a:srgbClr val="C00000"/>
              </a:buClr>
              <a:buFont typeface="+mj-lt"/>
              <a:buAutoNum type="alphaLcPeriod"/>
              <a:tabLst>
                <a:tab pos="857250" algn="l"/>
                <a:tab pos="2852738" algn="l"/>
              </a:tabLst>
            </a:pPr>
            <a:r>
              <a:rPr lang="en-US" sz="2800" dirty="0" smtClean="0"/>
              <a:t>3 </a:t>
            </a:r>
            <a:r>
              <a:rPr lang="en-US" sz="2800" dirty="0"/>
              <a:t>litres = </a:t>
            </a:r>
            <a:r>
              <a:rPr lang="en-US" sz="2800" dirty="0" smtClean="0">
                <a:sym typeface="Wingdings" panose="05000000000000000000" pitchFamily="2" charset="2"/>
              </a:rPr>
              <a:t></a:t>
            </a:r>
            <a:r>
              <a:rPr lang="en-US" sz="2800" dirty="0" smtClean="0"/>
              <a:t>ml </a:t>
            </a:r>
            <a:r>
              <a:rPr lang="en-US" sz="2800" dirty="0"/>
              <a:t>= </a:t>
            </a:r>
            <a:r>
              <a:rPr lang="en-US" sz="2800" dirty="0" smtClean="0">
                <a:sym typeface="Wingdings" panose="05000000000000000000" pitchFamily="2" charset="2"/>
              </a:rPr>
              <a:t></a:t>
            </a:r>
            <a:r>
              <a:rPr lang="en-US" sz="2800" dirty="0" smtClean="0"/>
              <a:t>cm</a:t>
            </a:r>
            <a:r>
              <a:rPr lang="en-US" sz="2800" baseline="30000" dirty="0" smtClean="0"/>
              <a:t>3</a:t>
            </a:r>
            <a:endParaRPr lang="en-US" sz="2800" baseline="300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4293096"/>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19563" y="1247036"/>
            <a:ext cx="1988541" cy="1749916"/>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902100852"/>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227</a:t>
            </a:r>
            <a:endParaRPr lang="en-GB" sz="1400" b="1" dirty="0">
              <a:latin typeface="Calibri" panose="020F0502020204030204" pitchFamily="34" charset="0"/>
            </a:endParaRPr>
          </a:p>
        </p:txBody>
      </p:sp>
      <p:sp>
        <p:nvSpPr>
          <p:cNvPr id="3" name="Rectangle 2"/>
          <p:cNvSpPr/>
          <p:nvPr/>
        </p:nvSpPr>
        <p:spPr>
          <a:xfrm>
            <a:off x="271683" y="1225203"/>
            <a:ext cx="5236421" cy="5693866"/>
          </a:xfrm>
          <a:prstGeom prst="rect">
            <a:avLst/>
          </a:prstGeom>
        </p:spPr>
        <p:txBody>
          <a:bodyPr wrap="square">
            <a:spAutoFit/>
          </a:bodyPr>
          <a:lstStyle/>
          <a:p>
            <a:pPr marL="457200" lvl="2" indent="-457200">
              <a:buClr>
                <a:srgbClr val="C00000"/>
              </a:buClr>
              <a:buFont typeface="+mj-lt"/>
              <a:buAutoNum type="arabicPeriod" startAt="7"/>
              <a:tabLst>
                <a:tab pos="857250" algn="l"/>
                <a:tab pos="2852738" algn="l"/>
              </a:tabLst>
            </a:pPr>
            <a:r>
              <a:rPr lang="en-US" sz="2700" dirty="0"/>
              <a:t>Ball bearings are manufactured with volume 10cm</a:t>
            </a:r>
            <a:r>
              <a:rPr lang="en-US" sz="2700" baseline="30000" dirty="0"/>
              <a:t>3</a:t>
            </a:r>
            <a:r>
              <a:rPr lang="en-US" sz="2700" dirty="0"/>
              <a:t>, with an error interval of 5%. Write an inequality to show the possible values.</a:t>
            </a:r>
          </a:p>
          <a:p>
            <a:pPr marL="457200" lvl="2" indent="-457200">
              <a:buClr>
                <a:srgbClr val="C00000"/>
              </a:buClr>
              <a:buFont typeface="+mj-lt"/>
              <a:buAutoNum type="arabicPeriod" startAt="7"/>
              <a:tabLst>
                <a:tab pos="857250" algn="l"/>
                <a:tab pos="2852738" algn="l"/>
              </a:tabLst>
            </a:pPr>
            <a:r>
              <a:rPr lang="en-US" sz="2700" dirty="0" smtClean="0"/>
              <a:t>Write </a:t>
            </a:r>
            <a:r>
              <a:rPr lang="en-US" sz="2700" dirty="0"/>
              <a:t>an inequality to show the upper and lower bounds of each measurement, </a:t>
            </a:r>
            <a:endParaRPr lang="en-US" sz="2700" dirty="0" smtClean="0"/>
          </a:p>
          <a:p>
            <a:pPr marL="971550" lvl="3" indent="-514350">
              <a:buClr>
                <a:srgbClr val="C00000"/>
              </a:buClr>
              <a:buFont typeface="+mj-lt"/>
              <a:buAutoNum type="alphaLcPeriod"/>
              <a:tabLst>
                <a:tab pos="857250" algn="l"/>
                <a:tab pos="2852738" algn="l"/>
              </a:tabLst>
            </a:pPr>
            <a:r>
              <a:rPr lang="en-US" sz="2700" dirty="0" smtClean="0"/>
              <a:t>36 </a:t>
            </a:r>
            <a:r>
              <a:rPr lang="en-US" sz="2700" dirty="0"/>
              <a:t>m rounded to the nearest </a:t>
            </a:r>
            <a:r>
              <a:rPr lang="en-US" sz="2700" dirty="0" err="1"/>
              <a:t>metre</a:t>
            </a:r>
            <a:r>
              <a:rPr lang="en-US" sz="2700" dirty="0"/>
              <a:t>.</a:t>
            </a:r>
          </a:p>
          <a:p>
            <a:pPr marL="971550" lvl="3" indent="-514350">
              <a:buClr>
                <a:srgbClr val="C00000"/>
              </a:buClr>
              <a:buFont typeface="+mj-lt"/>
              <a:buAutoNum type="alphaLcPeriod"/>
              <a:tabLst>
                <a:tab pos="857250" algn="l"/>
                <a:tab pos="2852738" algn="l"/>
              </a:tabLst>
            </a:pPr>
            <a:r>
              <a:rPr lang="en-US" sz="2700" dirty="0" smtClean="0"/>
              <a:t>9.2 </a:t>
            </a:r>
            <a:r>
              <a:rPr lang="en-US" sz="2700" dirty="0"/>
              <a:t>cm rounded to the nearest mm. </a:t>
            </a:r>
            <a:endParaRPr lang="en-US" sz="2700" dirty="0" smtClean="0"/>
          </a:p>
          <a:p>
            <a:pPr marL="971550" lvl="3" indent="-514350">
              <a:buClr>
                <a:srgbClr val="C00000"/>
              </a:buClr>
              <a:buFont typeface="+mj-lt"/>
              <a:buAutoNum type="alphaLcPeriod"/>
              <a:tabLst>
                <a:tab pos="857250" algn="l"/>
                <a:tab pos="2852738" algn="l"/>
              </a:tabLst>
            </a:pPr>
            <a:r>
              <a:rPr lang="en-US" sz="2700" dirty="0" smtClean="0"/>
              <a:t>23.6km </a:t>
            </a:r>
            <a:r>
              <a:rPr lang="en-US" sz="2700" dirty="0"/>
              <a:t>rounded to 1 </a:t>
            </a:r>
            <a:r>
              <a:rPr lang="en-US" sz="2700" dirty="0" err="1"/>
              <a:t>d.p.</a:t>
            </a:r>
            <a:endParaRPr lang="en-US" sz="2700" baseline="300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3384416"/>
            <a:ext cx="548640" cy="548640"/>
          </a:xfrm>
          <a:prstGeom prst="rect">
            <a:avLst/>
          </a:prstGeom>
        </p:spPr>
      </p:pic>
    </p:spTree>
    <p:extLst>
      <p:ext uri="{BB962C8B-B14F-4D97-AF65-F5344CB8AC3E}">
        <p14:creationId xmlns:p14="http://schemas.microsoft.com/office/powerpoint/2010/main" val="1287696859"/>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228</a:t>
            </a:r>
            <a:endParaRPr lang="en-GB" sz="1400" b="1" dirty="0">
              <a:latin typeface="Calibri" panose="020F0502020204030204" pitchFamily="34" charset="0"/>
            </a:endParaRPr>
          </a:p>
        </p:txBody>
      </p:sp>
      <p:sp>
        <p:nvSpPr>
          <p:cNvPr id="3" name="Rectangle 2"/>
          <p:cNvSpPr/>
          <p:nvPr/>
        </p:nvSpPr>
        <p:spPr>
          <a:xfrm>
            <a:off x="271683" y="1225203"/>
            <a:ext cx="5236421" cy="5478423"/>
          </a:xfrm>
          <a:prstGeom prst="rect">
            <a:avLst/>
          </a:prstGeom>
        </p:spPr>
        <p:txBody>
          <a:bodyPr wrap="square">
            <a:spAutoFit/>
          </a:bodyPr>
          <a:lstStyle/>
          <a:p>
            <a:pPr marL="0" lvl="2">
              <a:buClr>
                <a:srgbClr val="C00000"/>
              </a:buClr>
              <a:tabLst>
                <a:tab pos="857250" algn="l"/>
                <a:tab pos="2852738" algn="l"/>
              </a:tabLst>
            </a:pPr>
            <a:r>
              <a:rPr lang="en-US" sz="2500" b="1" dirty="0">
                <a:solidFill>
                  <a:srgbClr val="C00000"/>
                </a:solidFill>
              </a:rPr>
              <a:t>3D solids</a:t>
            </a:r>
          </a:p>
          <a:p>
            <a:pPr marL="514350" lvl="2" indent="-514350">
              <a:buClr>
                <a:srgbClr val="C00000"/>
              </a:buClr>
              <a:buFont typeface="+mj-lt"/>
              <a:buAutoNum type="arabicPeriod" startAt="9"/>
              <a:tabLst>
                <a:tab pos="857250" algn="l"/>
                <a:tab pos="2852738" algn="l"/>
              </a:tabLst>
            </a:pPr>
            <a:r>
              <a:rPr lang="en-US" sz="2500" dirty="0" smtClean="0"/>
              <a:t>Work </a:t>
            </a:r>
            <a:r>
              <a:rPr lang="en-US" sz="2500" dirty="0"/>
              <a:t>out the volume of this triangular prism</a:t>
            </a:r>
            <a:r>
              <a:rPr lang="en-US" sz="2500" dirty="0" smtClean="0"/>
              <a:t>.</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endParaRPr lang="en-US" sz="2500" dirty="0" smtClean="0"/>
          </a:p>
          <a:p>
            <a:pPr marL="514350" lvl="2" indent="-514350">
              <a:buClr>
                <a:srgbClr val="C00000"/>
              </a:buClr>
              <a:buFont typeface="+mj-lt"/>
              <a:buAutoNum type="arabicPeriod" startAt="9"/>
              <a:tabLst>
                <a:tab pos="857250" algn="l"/>
                <a:tab pos="2852738" algn="l"/>
              </a:tabLst>
            </a:pPr>
            <a:r>
              <a:rPr lang="en-US" sz="2500" dirty="0"/>
              <a:t>Calculate the </a:t>
            </a:r>
            <a:r>
              <a:rPr lang="en-US" sz="2500" dirty="0" smtClean="0"/>
              <a:t/>
            </a:r>
            <a:br>
              <a:rPr lang="en-US" sz="2500" dirty="0" smtClean="0"/>
            </a:br>
            <a:r>
              <a:rPr lang="en-US" sz="2500" dirty="0" smtClean="0"/>
              <a:t>surface </a:t>
            </a:r>
            <a:r>
              <a:rPr lang="en-US" sz="2500" dirty="0"/>
              <a:t>area </a:t>
            </a:r>
            <a:r>
              <a:rPr lang="en-US" sz="2500" dirty="0" smtClean="0"/>
              <a:t/>
            </a:r>
            <a:br>
              <a:rPr lang="en-US" sz="2500" dirty="0" smtClean="0"/>
            </a:br>
            <a:r>
              <a:rPr lang="en-US" sz="2500" dirty="0" smtClean="0"/>
              <a:t>of </a:t>
            </a:r>
            <a:r>
              <a:rPr lang="en-US" sz="2500" dirty="0"/>
              <a:t>this cylinder, </a:t>
            </a:r>
            <a:r>
              <a:rPr lang="en-US" sz="2500" dirty="0" smtClean="0"/>
              <a:t/>
            </a:r>
            <a:br>
              <a:rPr lang="en-US" sz="2500" dirty="0" smtClean="0"/>
            </a:br>
            <a:r>
              <a:rPr lang="en-US" sz="2500" dirty="0" smtClean="0"/>
              <a:t>with </a:t>
            </a:r>
            <a:r>
              <a:rPr lang="en-US" sz="2500" dirty="0"/>
              <a:t>radius </a:t>
            </a:r>
            <a:r>
              <a:rPr lang="en-US" sz="2500" dirty="0" smtClean="0"/>
              <a:t/>
            </a:r>
            <a:br>
              <a:rPr lang="en-US" sz="2500" dirty="0" smtClean="0"/>
            </a:br>
            <a:r>
              <a:rPr lang="en-US" sz="2500" dirty="0" smtClean="0"/>
              <a:t>5.3 </a:t>
            </a:r>
            <a:r>
              <a:rPr lang="en-US" sz="2500" dirty="0"/>
              <a:t>cm and </a:t>
            </a:r>
            <a:r>
              <a:rPr lang="en-US" sz="2500" dirty="0" smtClean="0"/>
              <a:t/>
            </a:r>
            <a:br>
              <a:rPr lang="en-US" sz="2500" dirty="0" smtClean="0"/>
            </a:br>
            <a:r>
              <a:rPr lang="en-US" sz="2500" dirty="0" smtClean="0"/>
              <a:t>height </a:t>
            </a:r>
            <a:r>
              <a:rPr lang="en-US" sz="2500" dirty="0"/>
              <a:t>9.5cm.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07771" y="2545778"/>
            <a:ext cx="3564245" cy="168311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25897" y="4377130"/>
            <a:ext cx="2382207" cy="2178254"/>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4365104"/>
            <a:ext cx="548640" cy="548640"/>
          </a:xfrm>
          <a:prstGeom prst="rect">
            <a:avLst/>
          </a:prstGeom>
        </p:spPr>
      </p:pic>
    </p:spTree>
    <p:extLst>
      <p:ext uri="{BB962C8B-B14F-4D97-AF65-F5344CB8AC3E}">
        <p14:creationId xmlns:p14="http://schemas.microsoft.com/office/powerpoint/2010/main" val="3790369695"/>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228</a:t>
            </a:r>
            <a:endParaRPr lang="en-GB" sz="1400" b="1" dirty="0">
              <a:latin typeface="Calibri" panose="020F0502020204030204" pitchFamily="34" charset="0"/>
            </a:endParaRPr>
          </a:p>
        </p:txBody>
      </p:sp>
      <p:sp>
        <p:nvSpPr>
          <p:cNvPr id="3" name="Rectangle 2"/>
          <p:cNvSpPr/>
          <p:nvPr/>
        </p:nvSpPr>
        <p:spPr>
          <a:xfrm>
            <a:off x="271683" y="1225203"/>
            <a:ext cx="3420686" cy="5386090"/>
          </a:xfrm>
          <a:prstGeom prst="rect">
            <a:avLst/>
          </a:prstGeom>
        </p:spPr>
        <p:txBody>
          <a:bodyPr wrap="square">
            <a:spAutoFit/>
          </a:bodyPr>
          <a:lstStyle/>
          <a:p>
            <a:pPr marL="514350" lvl="2" indent="-514350">
              <a:buClr>
                <a:srgbClr val="C00000"/>
              </a:buClr>
              <a:buFont typeface="+mj-lt"/>
              <a:buAutoNum type="arabicPeriod" startAt="11"/>
              <a:tabLst>
                <a:tab pos="857250" algn="l"/>
                <a:tab pos="2852738" algn="l"/>
              </a:tabLst>
            </a:pPr>
            <a:r>
              <a:rPr lang="en-US" sz="2400" dirty="0" smtClean="0"/>
              <a:t>A sphere has a radius of 3cm.</a:t>
            </a:r>
            <a:br>
              <a:rPr lang="en-US" sz="2400" dirty="0" smtClean="0"/>
            </a:br>
            <a:r>
              <a:rPr lang="en-US" sz="2400" dirty="0" smtClean="0"/>
              <a:t>Work out its </a:t>
            </a:r>
            <a:r>
              <a:rPr lang="en-US" sz="2400" dirty="0" err="1" smtClean="0"/>
              <a:t>colume</a:t>
            </a:r>
            <a:r>
              <a:rPr lang="en-US" sz="2400" dirty="0" smtClean="0"/>
              <a:t> in terms of </a:t>
            </a:r>
            <a:r>
              <a:rPr lang="el-GR" sz="2400" dirty="0" smtClean="0">
                <a:latin typeface="Times New Roman" panose="02020603050405020304" pitchFamily="18" charset="0"/>
                <a:cs typeface="Times New Roman" panose="02020603050405020304" pitchFamily="18" charset="0"/>
              </a:rPr>
              <a:t>π</a:t>
            </a:r>
            <a:r>
              <a:rPr lang="en-US" sz="2400" dirty="0" smtClean="0">
                <a:latin typeface="Times New Roman" panose="02020603050405020304" pitchFamily="18" charset="0"/>
                <a:cs typeface="Times New Roman" panose="02020603050405020304" pitchFamily="18" charset="0"/>
              </a:rPr>
              <a:t>.</a:t>
            </a:r>
            <a:r>
              <a:rPr lang="en-US" sz="2400" dirty="0" smtClean="0"/>
              <a:t> </a:t>
            </a:r>
            <a:br>
              <a:rPr lang="en-US" sz="2400" dirty="0" smtClean="0"/>
            </a:br>
            <a:endParaRPr lang="en-US" sz="1600" dirty="0" smtClean="0"/>
          </a:p>
          <a:p>
            <a:pPr marL="514350" lvl="2" indent="-514350">
              <a:buClr>
                <a:srgbClr val="C00000"/>
              </a:buClr>
              <a:buFont typeface="+mj-lt"/>
              <a:buAutoNum type="arabicPeriod" startAt="11"/>
              <a:tabLst>
                <a:tab pos="857250" algn="l"/>
                <a:tab pos="2852738" algn="l"/>
              </a:tabLst>
            </a:pPr>
            <a:r>
              <a:rPr lang="en-US" sz="2400" dirty="0" smtClean="0"/>
              <a:t>Calculate the volume of this cone.</a:t>
            </a:r>
            <a:br>
              <a:rPr lang="en-US" sz="2400" dirty="0" smtClean="0"/>
            </a:br>
            <a:endParaRPr lang="en-US" sz="4000" dirty="0" smtClean="0"/>
          </a:p>
          <a:p>
            <a:pPr marL="514350" lvl="2" indent="-514350">
              <a:buClr>
                <a:srgbClr val="C00000"/>
              </a:buClr>
              <a:buFont typeface="+mj-lt"/>
              <a:buAutoNum type="arabicPeriod" startAt="11"/>
              <a:tabLst>
                <a:tab pos="857250" algn="l"/>
                <a:tab pos="2852738" algn="l"/>
              </a:tabLst>
            </a:pPr>
            <a:r>
              <a:rPr lang="en-US" sz="2400" dirty="0"/>
              <a:t>How sure are you of your answers? Were you </a:t>
            </a:r>
            <a:r>
              <a:rPr lang="en-US" sz="2400" dirty="0" smtClean="0"/>
              <a:t>mostly</a:t>
            </a:r>
            <a:br>
              <a:rPr lang="en-US" sz="2400" dirty="0" smtClean="0"/>
            </a:br>
            <a:r>
              <a:rPr lang="en-US" sz="2400" dirty="0" smtClean="0"/>
              <a:t>Just </a:t>
            </a:r>
            <a:r>
              <a:rPr lang="en-US" sz="2400" dirty="0"/>
              <a:t>guessing Feeling doubtful Confident</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408" y="1225203"/>
            <a:ext cx="548640" cy="537090"/>
          </a:xfrm>
          <a:prstGeom prst="rect">
            <a:avLst/>
          </a:prstGeom>
        </p:spPr>
      </p:pic>
      <p:sp>
        <p:nvSpPr>
          <p:cNvPr id="10" name="Flowchart: Delay 9"/>
          <p:cNvSpPr/>
          <p:nvPr/>
        </p:nvSpPr>
        <p:spPr>
          <a:xfrm flipH="1">
            <a:off x="5061570" y="4605174"/>
            <a:ext cx="509109" cy="1992178"/>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51920" y="1268760"/>
            <a:ext cx="1630907" cy="1630907"/>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51919" y="2916560"/>
            <a:ext cx="1718759" cy="1468608"/>
          </a:xfrm>
          <a:prstGeom prst="rect">
            <a:avLst/>
          </a:prstGeom>
        </p:spPr>
      </p:pic>
      <p:sp>
        <p:nvSpPr>
          <p:cNvPr id="5" name="TextBox 4"/>
          <p:cNvSpPr txBox="1"/>
          <p:nvPr/>
        </p:nvSpPr>
        <p:spPr>
          <a:xfrm>
            <a:off x="3203848" y="5301208"/>
            <a:ext cx="432048" cy="1438855"/>
          </a:xfrm>
          <a:prstGeom prst="rect">
            <a:avLst/>
          </a:prstGeom>
          <a:noFill/>
        </p:spPr>
        <p:txBody>
          <a:bodyPr wrap="square" rtlCol="0">
            <a:spAutoFit/>
          </a:bodyPr>
          <a:lstStyle/>
          <a:p>
            <a:pPr>
              <a:lnSpc>
                <a:spcPts val="3500"/>
              </a:lnSpc>
            </a:pPr>
            <a:r>
              <a:rPr lang="en-US" sz="3600" dirty="0" smtClean="0">
                <a:solidFill>
                  <a:srgbClr val="FF0000"/>
                </a:solidFill>
                <a:sym typeface="Wingdings" panose="05000000000000000000" pitchFamily="2" charset="2"/>
              </a:rPr>
              <a:t></a:t>
            </a:r>
            <a:endParaRPr lang="en-US" dirty="0">
              <a:solidFill>
                <a:srgbClr val="FF0000"/>
              </a:solidFill>
            </a:endParaRPr>
          </a:p>
        </p:txBody>
      </p:sp>
    </p:spTree>
    <p:extLst>
      <p:ext uri="{BB962C8B-B14F-4D97-AF65-F5344CB8AC3E}">
        <p14:creationId xmlns:p14="http://schemas.microsoft.com/office/powerpoint/2010/main" val="3438796897"/>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228</a:t>
            </a:r>
            <a:endParaRPr lang="en-GB" sz="1400" b="1" dirty="0">
              <a:latin typeface="Calibri" panose="020F0502020204030204" pitchFamily="34" charset="0"/>
            </a:endParaRPr>
          </a:p>
        </p:txBody>
      </p:sp>
      <p:sp>
        <p:nvSpPr>
          <p:cNvPr id="3" name="Rectangle 2"/>
          <p:cNvSpPr/>
          <p:nvPr/>
        </p:nvSpPr>
        <p:spPr>
          <a:xfrm>
            <a:off x="271682" y="1225203"/>
            <a:ext cx="5236421" cy="5447645"/>
          </a:xfrm>
          <a:prstGeom prst="rect">
            <a:avLst/>
          </a:prstGeom>
        </p:spPr>
        <p:txBody>
          <a:bodyPr wrap="square">
            <a:spAutoFit/>
          </a:bodyPr>
          <a:lstStyle/>
          <a:p>
            <a:pPr marL="0" lvl="2">
              <a:buClr>
                <a:srgbClr val="C00000"/>
              </a:buClr>
              <a:tabLst>
                <a:tab pos="857250" algn="l"/>
                <a:tab pos="2852738" algn="l"/>
              </a:tabLst>
            </a:pPr>
            <a:r>
              <a:rPr lang="en-US" sz="2600" b="1" dirty="0">
                <a:solidFill>
                  <a:srgbClr val="C00000"/>
                </a:solidFill>
              </a:rPr>
              <a:t>* Challenge</a:t>
            </a:r>
          </a:p>
          <a:p>
            <a:pPr marL="514350" lvl="2" indent="-514350">
              <a:buClr>
                <a:srgbClr val="C00000"/>
              </a:buClr>
              <a:buFont typeface="+mj-lt"/>
              <a:buAutoNum type="arabicPeriod" startAt="14"/>
              <a:tabLst>
                <a:tab pos="857250" algn="l"/>
                <a:tab pos="2852738" algn="l"/>
              </a:tabLst>
            </a:pPr>
            <a:r>
              <a:rPr lang="en-US" sz="2600" dirty="0" smtClean="0"/>
              <a:t>These </a:t>
            </a:r>
            <a:r>
              <a:rPr lang="en-US" sz="2600" dirty="0"/>
              <a:t>two cardboard boxes each hold 4 tennis balls, with diameter 6.5 cm.</a:t>
            </a:r>
            <a:br>
              <a:rPr lang="en-US" sz="2600" dirty="0"/>
            </a:br>
            <a:r>
              <a:rPr lang="en-US" sz="2600" dirty="0"/>
              <a:t/>
            </a:r>
            <a:br>
              <a:rPr lang="en-US" sz="2600" dirty="0"/>
            </a:br>
            <a:r>
              <a:rPr lang="en-US" sz="2600" dirty="0"/>
              <a:t/>
            </a:r>
            <a:br>
              <a:rPr lang="en-US" sz="2600" dirty="0"/>
            </a:br>
            <a:r>
              <a:rPr lang="en-US" sz="2600" dirty="0"/>
              <a:t/>
            </a:r>
            <a:br>
              <a:rPr lang="en-US" sz="2600" dirty="0"/>
            </a:br>
            <a:r>
              <a:rPr lang="en-US" sz="2600" dirty="0" smtClean="0"/>
              <a:t/>
            </a:r>
            <a:br>
              <a:rPr lang="en-US" sz="2600" dirty="0" smtClean="0"/>
            </a:br>
            <a:r>
              <a:rPr lang="en-US" sz="3600" dirty="0"/>
              <a:t/>
            </a:r>
            <a:br>
              <a:rPr lang="en-US" sz="3600" dirty="0"/>
            </a:br>
            <a:r>
              <a:rPr lang="en-US" sz="2600" dirty="0"/>
              <a:t/>
            </a:r>
            <a:br>
              <a:rPr lang="en-US" sz="2600" dirty="0"/>
            </a:br>
            <a:r>
              <a:rPr lang="en-US" sz="2600" dirty="0"/>
              <a:t>Which shape would you recommend to the manufacturer and why?</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1520" y="3108265"/>
            <a:ext cx="1516807" cy="2120935"/>
          </a:xfrm>
          <a:prstGeom prst="rect">
            <a:avLst/>
          </a:prstGeom>
        </p:spPr>
      </p:pic>
      <p:sp>
        <p:nvSpPr>
          <p:cNvPr id="11" name="Rectangle 10"/>
          <p:cNvSpPr/>
          <p:nvPr/>
        </p:nvSpPr>
        <p:spPr>
          <a:xfrm flipH="1">
            <a:off x="2627784" y="3030921"/>
            <a:ext cx="2873778" cy="230832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600" b="1" dirty="0" smtClean="0">
                <a:solidFill>
                  <a:srgbClr val="C00000"/>
                </a:solidFill>
                <a:latin typeface="Arial" panose="020B0604020202020204" pitchFamily="34" charset="0"/>
                <a:cs typeface="Arial" panose="020B0604020202020204" pitchFamily="34" charset="0"/>
              </a:rPr>
              <a:t>Q14 </a:t>
            </a:r>
            <a:r>
              <a:rPr lang="en-US" sz="1600" b="1" dirty="0">
                <a:solidFill>
                  <a:srgbClr val="C00000"/>
                </a:solidFill>
                <a:latin typeface="Arial" panose="020B0604020202020204" pitchFamily="34" charset="0"/>
                <a:cs typeface="Arial" panose="020B0604020202020204" pitchFamily="34" charset="0"/>
              </a:rPr>
              <a:t>hint</a:t>
            </a:r>
            <a:r>
              <a:rPr lang="en-US" sz="1600" dirty="0">
                <a:solidFill>
                  <a:schemeClr val="tx1"/>
                </a:solidFill>
                <a:latin typeface="Arial" panose="020B0604020202020204" pitchFamily="34" charset="0"/>
                <a:cs typeface="Arial" panose="020B0604020202020204" pitchFamily="34" charset="0"/>
              </a:rPr>
              <a:t> - You could think about:</a:t>
            </a:r>
          </a:p>
          <a:p>
            <a:pPr marL="342900" indent="-342900">
              <a:buClr>
                <a:srgbClr val="C00000"/>
              </a:buClr>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stacking </a:t>
            </a:r>
            <a:r>
              <a:rPr lang="en-US" sz="1600" dirty="0">
                <a:solidFill>
                  <a:schemeClr val="tx1"/>
                </a:solidFill>
                <a:latin typeface="Arial" panose="020B0604020202020204" pitchFamily="34" charset="0"/>
                <a:cs typeface="Arial" panose="020B0604020202020204" pitchFamily="34" charset="0"/>
              </a:rPr>
              <a:t>and transport</a:t>
            </a:r>
          </a:p>
          <a:p>
            <a:pPr marL="342900" indent="-342900">
              <a:buClr>
                <a:srgbClr val="C00000"/>
              </a:buClr>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eye </a:t>
            </a:r>
            <a:r>
              <a:rPr lang="en-US" sz="1600" dirty="0">
                <a:solidFill>
                  <a:schemeClr val="tx1"/>
                </a:solidFill>
                <a:latin typeface="Arial" panose="020B0604020202020204" pitchFamily="34" charset="0"/>
                <a:cs typeface="Arial" panose="020B0604020202020204" pitchFamily="34" charset="0"/>
              </a:rPr>
              <a:t>catching design</a:t>
            </a:r>
          </a:p>
          <a:p>
            <a:pPr marL="342900" indent="-342900">
              <a:buClr>
                <a:srgbClr val="C00000"/>
              </a:buClr>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amount </a:t>
            </a:r>
            <a:r>
              <a:rPr lang="en-US" sz="1600" dirty="0">
                <a:solidFill>
                  <a:schemeClr val="tx1"/>
                </a:solidFill>
                <a:latin typeface="Arial" panose="020B0604020202020204" pitchFamily="34" charset="0"/>
                <a:cs typeface="Arial" panose="020B0604020202020204" pitchFamily="34" charset="0"/>
              </a:rPr>
              <a:t>of card needed to make the box</a:t>
            </a:r>
          </a:p>
          <a:p>
            <a:pPr marL="342900" indent="-342900">
              <a:buClr>
                <a:srgbClr val="C00000"/>
              </a:buClr>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amount </a:t>
            </a:r>
            <a:r>
              <a:rPr lang="en-US" sz="1600" dirty="0">
                <a:solidFill>
                  <a:schemeClr val="tx1"/>
                </a:solidFill>
                <a:latin typeface="Arial" panose="020B0604020202020204" pitchFamily="34" charset="0"/>
                <a:cs typeface="Arial" panose="020B0604020202020204" pitchFamily="34" charset="0"/>
              </a:rPr>
              <a:t>of empty space inside, </a:t>
            </a:r>
            <a:r>
              <a:rPr lang="en-US" sz="1600" dirty="0" smtClean="0">
                <a:solidFill>
                  <a:schemeClr val="tx1"/>
                </a:solidFill>
                <a:latin typeface="Arial" panose="020B0604020202020204" pitchFamily="34" charset="0"/>
                <a:cs typeface="Arial" panose="020B0604020202020204" pitchFamily="34" charset="0"/>
              </a:rPr>
              <a:t>around the </a:t>
            </a:r>
            <a:r>
              <a:rPr lang="en-US" sz="1600" dirty="0">
                <a:solidFill>
                  <a:schemeClr val="tx1"/>
                </a:solidFill>
                <a:latin typeface="Arial" panose="020B0604020202020204" pitchFamily="34" charset="0"/>
                <a:cs typeface="Arial" panose="020B0604020202020204" pitchFamily="34" charset="0"/>
              </a:rPr>
              <a:t>tennis balls</a:t>
            </a:r>
            <a:r>
              <a:rPr lang="en-US"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768327" y="3108265"/>
            <a:ext cx="728464" cy="2120935"/>
          </a:xfrm>
          <a:prstGeom prst="rect">
            <a:avLst/>
          </a:prstGeom>
        </p:spPr>
      </p:pic>
    </p:spTree>
    <p:extLst>
      <p:ext uri="{BB962C8B-B14F-4D97-AF65-F5344CB8AC3E}">
        <p14:creationId xmlns:p14="http://schemas.microsoft.com/office/powerpoint/2010/main" val="734144340"/>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7 </a:t>
            </a:r>
            <a:r>
              <a:rPr lang="en-GB" sz="4000" dirty="0"/>
              <a:t>– </a:t>
            </a:r>
            <a:r>
              <a:rPr lang="en-GB" sz="4000" dirty="0" smtClean="0"/>
              <a:t>Strengthen</a:t>
            </a:r>
            <a:endParaRPr lang="en-GB" sz="4000" b="1" dirty="0" smtClean="0"/>
          </a:p>
        </p:txBody>
      </p:sp>
      <p:graphicFrame>
        <p:nvGraphicFramePr>
          <p:cNvPr id="16" name="Table 15"/>
          <p:cNvGraphicFramePr>
            <a:graphicFrameLocks noGrp="1"/>
          </p:cNvGraphicFramePr>
          <p:nvPr>
            <p:extLst>
              <p:ext uri="{D42A27DB-BD31-4B8C-83A1-F6EECF244321}">
                <p14:modId xmlns:p14="http://schemas.microsoft.com/office/powerpoint/2010/main" val="1272119003"/>
              </p:ext>
            </p:extLst>
          </p:nvPr>
        </p:nvGraphicFramePr>
        <p:xfrm>
          <a:off x="251518" y="1268761"/>
          <a:ext cx="8568952" cy="518160"/>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800" b="1" dirty="0" smtClean="0">
                          <a:latin typeface="Arial" panose="020B0604020202020204" pitchFamily="34" charset="0"/>
                          <a:cs typeface="Arial" panose="020B0604020202020204" pitchFamily="34" charset="0"/>
                        </a:rPr>
                        <a:t>7. Strengthen</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bl>
          </a:graphicData>
        </a:graphic>
      </p:graphicFrame>
      <p:sp>
        <p:nvSpPr>
          <p:cNvPr id="18" name="Rectangle 17"/>
          <p:cNvSpPr/>
          <p:nvPr/>
        </p:nvSpPr>
        <p:spPr>
          <a:xfrm flipH="1">
            <a:off x="250755" y="1786921"/>
            <a:ext cx="5689395" cy="4847481"/>
          </a:xfrm>
          <a:prstGeom prst="rect">
            <a:avLst/>
          </a:prstGeom>
          <a:solidFill>
            <a:schemeClr val="accent3">
              <a:lumMod val="20000"/>
              <a:lumOff val="80000"/>
            </a:schemeClr>
          </a:solidFill>
          <a:ln w="38100">
            <a:solidFill>
              <a:srgbClr val="92D05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rIns="91440" rtlCol="0" anchor="t" anchorCtr="0">
            <a:spAutoFit/>
          </a:bodyPr>
          <a:lstStyle/>
          <a:p>
            <a:pPr>
              <a:buClr>
                <a:srgbClr val="C00000"/>
              </a:buClr>
            </a:pPr>
            <a:r>
              <a:rPr lang="en-US" sz="3200" b="1" dirty="0" smtClean="0">
                <a:solidFill>
                  <a:srgbClr val="C00000"/>
                </a:solidFill>
                <a:latin typeface="Arial" panose="020B0604020202020204" pitchFamily="34" charset="0"/>
                <a:cs typeface="Arial" panose="020B0604020202020204" pitchFamily="34" charset="0"/>
              </a:rPr>
              <a:t>2D </a:t>
            </a:r>
            <a:r>
              <a:rPr lang="en-US" sz="3200" b="1" dirty="0">
                <a:solidFill>
                  <a:srgbClr val="C00000"/>
                </a:solidFill>
                <a:latin typeface="Arial" panose="020B0604020202020204" pitchFamily="34" charset="0"/>
                <a:cs typeface="Arial" panose="020B0604020202020204" pitchFamily="34" charset="0"/>
              </a:rPr>
              <a:t>shapes </a:t>
            </a:r>
            <a:endParaRPr lang="en-US" sz="3200" b="1" dirty="0" smtClean="0">
              <a:solidFill>
                <a:srgbClr val="C00000"/>
              </a:solidFill>
              <a:latin typeface="Arial" panose="020B0604020202020204" pitchFamily="34" charset="0"/>
              <a:cs typeface="Arial" panose="020B0604020202020204" pitchFamily="34" charset="0"/>
            </a:endParaRPr>
          </a:p>
          <a:p>
            <a:pPr marL="342900" indent="-342900">
              <a:buClr>
                <a:srgbClr val="C00000"/>
              </a:buClr>
              <a:buFont typeface="+mj-lt"/>
              <a:buAutoNum type="arabicPeriod"/>
            </a:pPr>
            <a:r>
              <a:rPr lang="en-US" sz="3200" dirty="0">
                <a:solidFill>
                  <a:schemeClr val="tx1"/>
                </a:solidFill>
                <a:latin typeface="Arial" panose="020B0604020202020204" pitchFamily="34" charset="0"/>
                <a:cs typeface="Arial" panose="020B0604020202020204" pitchFamily="34" charset="0"/>
              </a:rPr>
              <a:t>Find</a:t>
            </a:r>
          </a:p>
          <a:p>
            <a:pPr marL="857250" lvl="1" indent="-514350">
              <a:buClr>
                <a:srgbClr val="C00000"/>
              </a:buClr>
              <a:buFont typeface="+mj-lt"/>
              <a:buAutoNum type="alphaLcPeriod"/>
            </a:pPr>
            <a:r>
              <a:rPr lang="en-US" sz="3200" dirty="0" smtClean="0">
                <a:solidFill>
                  <a:schemeClr val="tx1"/>
                </a:solidFill>
                <a:latin typeface="Arial" panose="020B0604020202020204" pitchFamily="34" charset="0"/>
                <a:cs typeface="Arial" panose="020B0604020202020204" pitchFamily="34" charset="0"/>
              </a:rPr>
              <a:t>the </a:t>
            </a:r>
            <a:r>
              <a:rPr lang="en-US" sz="3200" dirty="0">
                <a:solidFill>
                  <a:schemeClr val="tx1"/>
                </a:solidFill>
                <a:latin typeface="Arial" panose="020B0604020202020204" pitchFamily="34" charset="0"/>
                <a:cs typeface="Arial" panose="020B0604020202020204" pitchFamily="34" charset="0"/>
              </a:rPr>
              <a:t>vertical height </a:t>
            </a:r>
            <a:endParaRPr lang="en-US" sz="3200" dirty="0" smtClean="0">
              <a:solidFill>
                <a:schemeClr val="tx1"/>
              </a:solidFill>
              <a:latin typeface="Arial" panose="020B0604020202020204" pitchFamily="34" charset="0"/>
              <a:cs typeface="Arial" panose="020B0604020202020204" pitchFamily="34" charset="0"/>
            </a:endParaRPr>
          </a:p>
          <a:p>
            <a:pPr marL="857250" lvl="1" indent="-514350">
              <a:buClr>
                <a:srgbClr val="C00000"/>
              </a:buClr>
              <a:buFont typeface="+mj-lt"/>
              <a:buAutoNum type="alphaLcPeriod"/>
            </a:pPr>
            <a:r>
              <a:rPr lang="en-US" sz="3200" dirty="0" smtClean="0">
                <a:solidFill>
                  <a:schemeClr val="tx1"/>
                </a:solidFill>
                <a:latin typeface="Arial" panose="020B0604020202020204" pitchFamily="34" charset="0"/>
                <a:cs typeface="Arial" panose="020B0604020202020204" pitchFamily="34" charset="0"/>
              </a:rPr>
              <a:t>the </a:t>
            </a:r>
            <a:r>
              <a:rPr lang="en-US" sz="3200" dirty="0">
                <a:solidFill>
                  <a:schemeClr val="tx1"/>
                </a:solidFill>
                <a:latin typeface="Arial" panose="020B0604020202020204" pitchFamily="34" charset="0"/>
                <a:cs typeface="Arial" panose="020B0604020202020204" pitchFamily="34" charset="0"/>
              </a:rPr>
              <a:t>perimeter of this trapezium</a:t>
            </a:r>
            <a:r>
              <a:rPr lang="en-US" sz="3200" dirty="0" smtClean="0">
                <a:solidFill>
                  <a:schemeClr val="tx1"/>
                </a:solidFill>
                <a:latin typeface="Arial" panose="020B0604020202020204" pitchFamily="34" charset="0"/>
                <a:cs typeface="Arial" panose="020B0604020202020204" pitchFamily="34" charset="0"/>
              </a:rPr>
              <a:t>.</a:t>
            </a:r>
            <a:br>
              <a:rPr lang="en-US" sz="32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
            </a:r>
            <a:br>
              <a:rPr lang="en-US" sz="32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
            </a:r>
            <a:br>
              <a:rPr lang="en-US" sz="32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
            </a:r>
            <a:br>
              <a:rPr lang="en-US" sz="32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
            </a:r>
            <a:br>
              <a:rPr lang="en-US" sz="3200" dirty="0" smtClean="0">
                <a:solidFill>
                  <a:schemeClr val="tx1"/>
                </a:solidFill>
                <a:latin typeface="Arial" panose="020B0604020202020204" pitchFamily="34" charset="0"/>
                <a:cs typeface="Arial" panose="020B0604020202020204" pitchFamily="34" charset="0"/>
              </a:rPr>
            </a:br>
            <a:endParaRPr lang="en-US" sz="800" dirty="0" smtClean="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6012160" y="1724444"/>
            <a:ext cx="2880320" cy="494491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229</a:t>
            </a:r>
            <a:endParaRPr lang="en-GB" sz="1400" b="1" dirty="0">
              <a:latin typeface="Calibri" panose="020F050202020403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44335" y="4014287"/>
            <a:ext cx="2623809" cy="1464824"/>
          </a:xfrm>
          <a:prstGeom prst="rect">
            <a:avLst/>
          </a:prstGeom>
        </p:spPr>
      </p:pic>
      <p:sp>
        <p:nvSpPr>
          <p:cNvPr id="13" name="Rectangle 12"/>
          <p:cNvSpPr/>
          <p:nvPr/>
        </p:nvSpPr>
        <p:spPr>
          <a:xfrm flipH="1">
            <a:off x="305467" y="5571237"/>
            <a:ext cx="5579970"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Q1a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Use a ruler to measure the lengths you need.</a:t>
            </a:r>
          </a:p>
        </p:txBody>
      </p:sp>
    </p:spTree>
    <p:extLst>
      <p:ext uri="{BB962C8B-B14F-4D97-AF65-F5344CB8AC3E}">
        <p14:creationId xmlns:p14="http://schemas.microsoft.com/office/powerpoint/2010/main" val="2075704818"/>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229</a:t>
            </a:r>
            <a:endParaRPr lang="en-GB" sz="1400" b="1" dirty="0">
              <a:latin typeface="Calibri" panose="020F0502020204030204" pitchFamily="34" charset="0"/>
            </a:endParaRPr>
          </a:p>
        </p:txBody>
      </p:sp>
      <p:sp>
        <p:nvSpPr>
          <p:cNvPr id="3" name="Rectangle 2"/>
          <p:cNvSpPr/>
          <p:nvPr/>
        </p:nvSpPr>
        <p:spPr>
          <a:xfrm>
            <a:off x="271682" y="1225203"/>
            <a:ext cx="6244534" cy="5432256"/>
          </a:xfrm>
          <a:prstGeom prst="rect">
            <a:avLst/>
          </a:prstGeom>
        </p:spPr>
        <p:txBody>
          <a:bodyPr wrap="square">
            <a:spAutoFit/>
          </a:bodyPr>
          <a:lstStyle/>
          <a:p>
            <a:pPr marL="457200" lvl="2" indent="-457200">
              <a:buClr>
                <a:srgbClr val="C00000"/>
              </a:buClr>
              <a:buFont typeface="+mj-lt"/>
              <a:buAutoNum type="arabicPeriod" startAt="2"/>
              <a:tabLst>
                <a:tab pos="857250" algn="l"/>
                <a:tab pos="2852738" algn="l"/>
              </a:tabLst>
            </a:pPr>
            <a:r>
              <a:rPr lang="en-US" sz="2100" b="1" dirty="0">
                <a:solidFill>
                  <a:srgbClr val="C00000"/>
                </a:solidFill>
              </a:rPr>
              <a:t>Reasoning</a:t>
            </a:r>
            <a:r>
              <a:rPr lang="en-US" sz="2100" dirty="0">
                <a:solidFill>
                  <a:srgbClr val="C00000"/>
                </a:solidFill>
              </a:rPr>
              <a:t> </a:t>
            </a:r>
            <a:r>
              <a:rPr lang="en-US" sz="2100" dirty="0"/>
              <a:t>This trapezium </a:t>
            </a:r>
            <a:r>
              <a:rPr lang="en-US" sz="2100" dirty="0" smtClean="0"/>
              <a:t>has </a:t>
            </a:r>
            <a:r>
              <a:rPr lang="en-US" sz="2100" dirty="0"/>
              <a:t>area </a:t>
            </a:r>
            <a:r>
              <a:rPr lang="en-US" sz="2100" dirty="0" smtClean="0"/>
              <a:t>55cm</a:t>
            </a:r>
            <a:r>
              <a:rPr lang="en-US" sz="2100" baseline="30000" dirty="0" smtClean="0"/>
              <a:t>2</a:t>
            </a:r>
          </a:p>
          <a:p>
            <a:pPr marL="800100" lvl="3" indent="-342900">
              <a:buClr>
                <a:srgbClr val="C00000"/>
              </a:buClr>
              <a:buFont typeface="+mj-lt"/>
              <a:buAutoNum type="alphaLcPeriod"/>
              <a:tabLst>
                <a:tab pos="2852738" algn="l"/>
              </a:tabLst>
            </a:pPr>
            <a:r>
              <a:rPr lang="en-US" sz="2100" dirty="0"/>
              <a:t>Substitute the </a:t>
            </a:r>
            <a:r>
              <a:rPr lang="en-US" sz="2100" dirty="0" smtClean="0"/>
              <a:t>values for </a:t>
            </a:r>
            <a:r>
              <a:rPr lang="en-US" sz="2100" i="1" dirty="0" smtClean="0"/>
              <a:t>A</a:t>
            </a:r>
            <a:r>
              <a:rPr lang="en-US" sz="2100" dirty="0" smtClean="0"/>
              <a:t>, </a:t>
            </a:r>
            <a:r>
              <a:rPr lang="en-US" sz="2100" i="1" dirty="0"/>
              <a:t>a</a:t>
            </a:r>
            <a:r>
              <a:rPr lang="en-US" sz="2100" dirty="0"/>
              <a:t> </a:t>
            </a:r>
            <a:r>
              <a:rPr lang="en-US" sz="2100" dirty="0" smtClean="0"/>
              <a:t>and </a:t>
            </a:r>
            <a:r>
              <a:rPr lang="en-US" sz="2100" i="1" dirty="0"/>
              <a:t>h</a:t>
            </a:r>
            <a:r>
              <a:rPr lang="en-US" sz="2100" dirty="0"/>
              <a:t> into </a:t>
            </a:r>
            <a:r>
              <a:rPr lang="en-US" sz="2100" dirty="0" smtClean="0"/>
              <a:t>the </a:t>
            </a:r>
            <a:br>
              <a:rPr lang="en-US" sz="2100" dirty="0" smtClean="0"/>
            </a:br>
            <a:r>
              <a:rPr lang="en-US" sz="2100" dirty="0" smtClean="0"/>
              <a:t>formula </a:t>
            </a:r>
            <a:r>
              <a:rPr lang="en-US" sz="2100" i="1" dirty="0" smtClean="0"/>
              <a:t>A</a:t>
            </a:r>
            <a:r>
              <a:rPr lang="en-US" sz="2100" dirty="0" smtClean="0"/>
              <a:t> </a:t>
            </a:r>
            <a:r>
              <a:rPr lang="en-US" sz="2100" dirty="0"/>
              <a:t>= </a:t>
            </a:r>
            <a:r>
              <a:rPr lang="en-US" sz="2100" dirty="0" smtClean="0"/>
              <a:t>½(</a:t>
            </a:r>
            <a:r>
              <a:rPr lang="en-US" sz="2100" i="1" dirty="0" smtClean="0"/>
              <a:t>a </a:t>
            </a:r>
            <a:r>
              <a:rPr lang="en-US" sz="2100" i="1" dirty="0"/>
              <a:t>+ b</a:t>
            </a:r>
            <a:r>
              <a:rPr lang="en-US" sz="2100" dirty="0"/>
              <a:t>)</a:t>
            </a:r>
            <a:r>
              <a:rPr lang="en-US" sz="2100" i="1" dirty="0"/>
              <a:t>h</a:t>
            </a:r>
            <a:r>
              <a:rPr lang="en-US" sz="2100" dirty="0"/>
              <a:t> </a:t>
            </a:r>
            <a:endParaRPr lang="en-US" sz="2100" dirty="0" smtClean="0"/>
          </a:p>
          <a:p>
            <a:pPr marL="800100" lvl="3" indent="-342900">
              <a:buClr>
                <a:srgbClr val="C00000"/>
              </a:buClr>
              <a:buFont typeface="+mj-lt"/>
              <a:buAutoNum type="alphaLcPeriod"/>
              <a:tabLst>
                <a:tab pos="2852738" algn="l"/>
              </a:tabLst>
            </a:pPr>
            <a:r>
              <a:rPr lang="en-US" sz="2100" dirty="0" smtClean="0"/>
              <a:t>Simplify </a:t>
            </a:r>
            <a:r>
              <a:rPr lang="en-US" sz="2100" dirty="0"/>
              <a:t>the right hand side of your equation from part </a:t>
            </a:r>
            <a:r>
              <a:rPr lang="en-US" sz="2100" b="1" dirty="0"/>
              <a:t>a</a:t>
            </a:r>
            <a:r>
              <a:rPr lang="en-US" sz="2100" dirty="0"/>
              <a:t>. Multiply out the brackets, </a:t>
            </a:r>
            <a:endParaRPr lang="en-US" sz="2100" dirty="0" smtClean="0"/>
          </a:p>
          <a:p>
            <a:pPr marL="800100" lvl="3" indent="-342900">
              <a:buClr>
                <a:srgbClr val="C00000"/>
              </a:buClr>
              <a:buFont typeface="+mj-lt"/>
              <a:buAutoNum type="alphaLcPeriod"/>
              <a:tabLst>
                <a:tab pos="2852738" algn="l"/>
              </a:tabLst>
            </a:pPr>
            <a:r>
              <a:rPr lang="en-US" sz="2100" dirty="0" smtClean="0"/>
              <a:t>Solve </a:t>
            </a:r>
            <a:r>
              <a:rPr lang="en-US" sz="2100" dirty="0"/>
              <a:t>the equation to find </a:t>
            </a:r>
            <a:r>
              <a:rPr lang="en-US" sz="2100" b="1" dirty="0"/>
              <a:t>b</a:t>
            </a:r>
            <a:r>
              <a:rPr lang="en-US" sz="2100" dirty="0" smtClean="0"/>
              <a:t>.</a:t>
            </a:r>
            <a:br>
              <a:rPr lang="en-US" sz="2100" dirty="0" smtClean="0"/>
            </a:br>
            <a:r>
              <a:rPr lang="en-US" sz="2100" dirty="0" smtClean="0"/>
              <a:t/>
            </a:r>
            <a:br>
              <a:rPr lang="en-US" sz="2100" dirty="0" smtClean="0"/>
            </a:br>
            <a:endParaRPr lang="en-US" sz="2100" dirty="0"/>
          </a:p>
          <a:p>
            <a:pPr marL="514350" lvl="2" indent="-514350">
              <a:buClr>
                <a:srgbClr val="C00000"/>
              </a:buClr>
              <a:buFont typeface="+mj-lt"/>
              <a:buAutoNum type="arabicPeriod" startAt="2"/>
              <a:tabLst>
                <a:tab pos="857250" algn="l"/>
                <a:tab pos="2852738" algn="l"/>
              </a:tabLst>
            </a:pPr>
            <a:r>
              <a:rPr lang="en-US" sz="2100" dirty="0" smtClean="0"/>
              <a:t>Work </a:t>
            </a:r>
            <a:r>
              <a:rPr lang="en-US" sz="2100" dirty="0"/>
              <a:t>out the circumference of each </a:t>
            </a:r>
            <a:r>
              <a:rPr lang="en-US" sz="2100" dirty="0" smtClean="0"/>
              <a:t>circle</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3200" dirty="0" smtClean="0"/>
          </a:p>
          <a:p>
            <a:pPr marL="971550" lvl="3" indent="-514350">
              <a:buClr>
                <a:srgbClr val="C00000"/>
              </a:buClr>
              <a:buFont typeface="+mj-lt"/>
              <a:buAutoNum type="romanLcPeriod"/>
              <a:tabLst>
                <a:tab pos="857250" algn="l"/>
                <a:tab pos="2852738" algn="l"/>
              </a:tabLst>
            </a:pPr>
            <a:r>
              <a:rPr lang="en-US" sz="2100" dirty="0" smtClean="0"/>
              <a:t>In terms of </a:t>
            </a:r>
            <a:r>
              <a:rPr lang="el-GR" sz="2100" dirty="0" smtClean="0">
                <a:latin typeface="Times New Roman" panose="02020603050405020304" pitchFamily="18" charset="0"/>
                <a:cs typeface="Times New Roman" panose="02020603050405020304" pitchFamily="18" charset="0"/>
              </a:rPr>
              <a:t>π</a:t>
            </a:r>
            <a:r>
              <a:rPr lang="en-US" sz="2100" dirty="0">
                <a:latin typeface="Times New Roman" panose="02020603050405020304" pitchFamily="18" charset="0"/>
                <a:cs typeface="Times New Roman" panose="02020603050405020304" pitchFamily="18" charset="0"/>
              </a:rPr>
              <a:t>	</a:t>
            </a:r>
            <a:r>
              <a:rPr lang="en-US" sz="2100" dirty="0" smtClean="0">
                <a:solidFill>
                  <a:srgbClr val="C00000"/>
                </a:solidFill>
                <a:latin typeface="Times New Roman" panose="02020603050405020304" pitchFamily="18" charset="0"/>
                <a:cs typeface="Times New Roman" panose="02020603050405020304" pitchFamily="18" charset="0"/>
              </a:rPr>
              <a:t>ii.</a:t>
            </a:r>
            <a:r>
              <a:rPr lang="en-US" sz="2100" dirty="0" smtClean="0">
                <a:latin typeface="Times New Roman" panose="02020603050405020304" pitchFamily="18" charset="0"/>
                <a:cs typeface="Times New Roman" panose="02020603050405020304" pitchFamily="18" charset="0"/>
              </a:rPr>
              <a:t> </a:t>
            </a:r>
            <a:r>
              <a:rPr lang="en-US" sz="2100" dirty="0" smtClean="0"/>
              <a:t>Correct to 1 </a:t>
            </a:r>
            <a:r>
              <a:rPr lang="en-US" sz="2100" dirty="0" err="1" smtClean="0"/>
              <a:t>d.p.</a:t>
            </a:r>
            <a:endParaRPr lang="en-US" sz="2100" dirty="0"/>
          </a:p>
        </p:txBody>
      </p:sp>
      <p:sp>
        <p:nvSpPr>
          <p:cNvPr id="8" name="Rectangle 7"/>
          <p:cNvSpPr/>
          <p:nvPr/>
        </p:nvSpPr>
        <p:spPr>
          <a:xfrm flipH="1">
            <a:off x="251520" y="3333207"/>
            <a:ext cx="6048672"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Copy the diagram and label a, b and h.</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60232" y="1273873"/>
            <a:ext cx="2140898" cy="1867095"/>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51920" y="4283273"/>
            <a:ext cx="4942582" cy="1954039"/>
          </a:xfrm>
          <a:prstGeom prst="rect">
            <a:avLst/>
          </a:prstGeom>
        </p:spPr>
      </p:pic>
      <p:sp>
        <p:nvSpPr>
          <p:cNvPr id="12" name="Rectangle 11"/>
          <p:cNvSpPr/>
          <p:nvPr/>
        </p:nvSpPr>
        <p:spPr>
          <a:xfrm flipH="1">
            <a:off x="251520" y="4365104"/>
            <a:ext cx="3456384" cy="155427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Q2a hint</a:t>
            </a:r>
            <a:r>
              <a:rPr lang="en-US" sz="1900" dirty="0" smtClean="0">
                <a:solidFill>
                  <a:schemeClr val="tx1"/>
                </a:solidFill>
                <a:latin typeface="Arial" panose="020B0604020202020204" pitchFamily="34" charset="0"/>
                <a:cs typeface="Arial" panose="020B0604020202020204" pitchFamily="34" charset="0"/>
              </a:rPr>
              <a:t> - </a:t>
            </a:r>
            <a:r>
              <a:rPr lang="en-US" sz="1900" i="1" dirty="0" smtClean="0">
                <a:solidFill>
                  <a:schemeClr val="tx1"/>
                </a:solidFill>
                <a:latin typeface="Arial" panose="020B0604020202020204" pitchFamily="34" charset="0"/>
                <a:cs typeface="Arial" panose="020B0604020202020204" pitchFamily="34" charset="0"/>
              </a:rPr>
              <a:t>C</a:t>
            </a:r>
            <a:r>
              <a:rPr lang="en-US" sz="1900" dirty="0" smtClean="0">
                <a:solidFill>
                  <a:schemeClr val="tx1"/>
                </a:solidFill>
                <a:latin typeface="Arial" panose="020B0604020202020204" pitchFamily="34" charset="0"/>
                <a:cs typeface="Arial" panose="020B0604020202020204" pitchFamily="34" charset="0"/>
              </a:rPr>
              <a:t> = </a:t>
            </a:r>
            <a:r>
              <a:rPr lang="el-GR" sz="1900" dirty="0" smtClean="0">
                <a:solidFill>
                  <a:schemeClr val="tx1"/>
                </a:solidFill>
                <a:latin typeface="Times New Roman" panose="02020603050405020304" pitchFamily="18" charset="0"/>
                <a:cs typeface="Times New Roman" panose="02020603050405020304" pitchFamily="18" charset="0"/>
              </a:rPr>
              <a:t>π</a:t>
            </a:r>
            <a:r>
              <a:rPr lang="en-US" sz="1900" i="1" dirty="0" smtClean="0">
                <a:solidFill>
                  <a:schemeClr val="tx1"/>
                </a:solidFill>
                <a:latin typeface="Arial" panose="020B0604020202020204" pitchFamily="34" charset="0"/>
                <a:cs typeface="Arial" panose="020B0604020202020204" pitchFamily="34" charset="0"/>
              </a:rPr>
              <a:t>d</a:t>
            </a:r>
            <a:r>
              <a:rPr lang="en-US" sz="1900" dirty="0" smtClean="0">
                <a:solidFill>
                  <a:schemeClr val="tx1"/>
                </a:solidFill>
                <a:latin typeface="Arial" panose="020B0604020202020204" pitchFamily="34" charset="0"/>
                <a:cs typeface="Arial" panose="020B0604020202020204" pitchFamily="34" charset="0"/>
              </a:rPr>
              <a:t> and </a:t>
            </a:r>
            <a:r>
              <a:rPr lang="en-US" sz="1900" i="1" dirty="0" smtClean="0">
                <a:solidFill>
                  <a:schemeClr val="tx1"/>
                </a:solidFill>
                <a:latin typeface="Arial" panose="020B0604020202020204" pitchFamily="34" charset="0"/>
                <a:cs typeface="Arial" panose="020B0604020202020204" pitchFamily="34" charset="0"/>
              </a:rPr>
              <a:t>C</a:t>
            </a:r>
            <a:r>
              <a:rPr lang="en-US" sz="1900" dirty="0" smtClean="0">
                <a:solidFill>
                  <a:schemeClr val="tx1"/>
                </a:solidFill>
                <a:latin typeface="Arial" panose="020B0604020202020204" pitchFamily="34" charset="0"/>
                <a:cs typeface="Arial" panose="020B0604020202020204" pitchFamily="34" charset="0"/>
              </a:rPr>
              <a:t>= 2</a:t>
            </a:r>
            <a:r>
              <a:rPr lang="el-GR" sz="1900" dirty="0" smtClean="0">
                <a:solidFill>
                  <a:schemeClr val="tx1"/>
                </a:solidFill>
                <a:latin typeface="Times New Roman" panose="02020603050405020304" pitchFamily="18" charset="0"/>
                <a:cs typeface="Times New Roman" panose="02020603050405020304" pitchFamily="18" charset="0"/>
              </a:rPr>
              <a:t>π</a:t>
            </a:r>
            <a:r>
              <a:rPr lang="en-US" sz="1900" i="1" dirty="0" smtClean="0">
                <a:solidFill>
                  <a:schemeClr val="tx1"/>
                </a:solidFill>
                <a:latin typeface="Arial" panose="020B0604020202020204" pitchFamily="34" charset="0"/>
                <a:cs typeface="Arial" panose="020B0604020202020204" pitchFamily="34" charset="0"/>
              </a:rPr>
              <a:t>r</a:t>
            </a:r>
            <a:r>
              <a:rPr lang="en-US" sz="1900" dirty="0" smtClean="0">
                <a:solidFill>
                  <a:schemeClr val="tx1"/>
                </a:solidFill>
                <a:latin typeface="Arial" panose="020B0604020202020204" pitchFamily="34" charset="0"/>
                <a:cs typeface="Arial" panose="020B0604020202020204" pitchFamily="34" charset="0"/>
              </a:rPr>
              <a:t> If you know the diameter, choose the formula with </a:t>
            </a:r>
            <a:r>
              <a:rPr lang="en-US" sz="1900" i="1" dirty="0" smtClean="0">
                <a:solidFill>
                  <a:schemeClr val="tx1"/>
                </a:solidFill>
                <a:latin typeface="Arial" panose="020B0604020202020204" pitchFamily="34" charset="0"/>
                <a:cs typeface="Arial" panose="020B0604020202020204" pitchFamily="34" charset="0"/>
              </a:rPr>
              <a:t>d</a:t>
            </a:r>
            <a:r>
              <a:rPr lang="en-US" sz="1900" dirty="0" smtClean="0">
                <a:solidFill>
                  <a:schemeClr val="tx1"/>
                </a:solidFill>
                <a:latin typeface="Arial" panose="020B0604020202020204" pitchFamily="34" charset="0"/>
                <a:cs typeface="Arial" panose="020B0604020202020204" pitchFamily="34" charset="0"/>
              </a:rPr>
              <a:t> in it.</a:t>
            </a:r>
          </a:p>
          <a:p>
            <a:r>
              <a:rPr lang="en-US" sz="1900" dirty="0" smtClean="0">
                <a:solidFill>
                  <a:schemeClr val="tx1"/>
                </a:solidFill>
                <a:latin typeface="Arial" panose="020B0604020202020204" pitchFamily="34" charset="0"/>
                <a:cs typeface="Arial" panose="020B0604020202020204" pitchFamily="34" charset="0"/>
              </a:rPr>
              <a:t>If </a:t>
            </a:r>
            <a:r>
              <a:rPr lang="en-US" sz="1900" dirty="0">
                <a:solidFill>
                  <a:schemeClr val="tx1"/>
                </a:solidFill>
                <a:latin typeface="Arial" panose="020B0604020202020204" pitchFamily="34" charset="0"/>
                <a:cs typeface="Arial" panose="020B0604020202020204" pitchFamily="34" charset="0"/>
              </a:rPr>
              <a:t>you know the radius, choose the formula with </a:t>
            </a:r>
            <a:r>
              <a:rPr lang="en-US" sz="1900" i="1" dirty="0">
                <a:solidFill>
                  <a:schemeClr val="tx1"/>
                </a:solidFill>
                <a:latin typeface="Arial" panose="020B0604020202020204" pitchFamily="34" charset="0"/>
                <a:cs typeface="Arial" panose="020B0604020202020204" pitchFamily="34" charset="0"/>
              </a:rPr>
              <a:t>r</a:t>
            </a:r>
            <a:r>
              <a:rPr lang="en-US" sz="1900" dirty="0">
                <a:solidFill>
                  <a:schemeClr val="tx1"/>
                </a:solidFill>
                <a:latin typeface="Arial" panose="020B0604020202020204" pitchFamily="34" charset="0"/>
                <a:cs typeface="Arial" panose="020B0604020202020204" pitchFamily="34" charset="0"/>
              </a:rPr>
              <a:t> in </a:t>
            </a:r>
            <a:r>
              <a:rPr lang="en-US" sz="1900" dirty="0" smtClean="0">
                <a:solidFill>
                  <a:schemeClr val="tx1"/>
                </a:solidFill>
                <a:latin typeface="Arial" panose="020B0604020202020204" pitchFamily="34" charset="0"/>
                <a:cs typeface="Arial" panose="020B0604020202020204" pitchFamily="34" charset="0"/>
              </a:rPr>
              <a:t>it.</a:t>
            </a:r>
            <a:endParaRPr lang="en-US" sz="1900" dirty="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3840" y="3312408"/>
            <a:ext cx="548640" cy="548640"/>
          </a:xfrm>
          <a:prstGeom prst="rect">
            <a:avLst/>
          </a:prstGeom>
        </p:spPr>
      </p:pic>
    </p:spTree>
    <p:extLst>
      <p:ext uri="{BB962C8B-B14F-4D97-AF65-F5344CB8AC3E}">
        <p14:creationId xmlns:p14="http://schemas.microsoft.com/office/powerpoint/2010/main" val="908347660"/>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229</a:t>
            </a:r>
            <a:endParaRPr lang="en-GB" sz="1400" b="1" dirty="0">
              <a:latin typeface="Calibri" panose="020F0502020204030204" pitchFamily="34" charset="0"/>
            </a:endParaRPr>
          </a:p>
        </p:txBody>
      </p:sp>
      <p:sp>
        <p:nvSpPr>
          <p:cNvPr id="3" name="Rectangle 2"/>
          <p:cNvSpPr/>
          <p:nvPr/>
        </p:nvSpPr>
        <p:spPr>
          <a:xfrm>
            <a:off x="271682" y="1196752"/>
            <a:ext cx="5236422" cy="5401479"/>
          </a:xfrm>
          <a:prstGeom prst="rect">
            <a:avLst/>
          </a:prstGeom>
        </p:spPr>
        <p:txBody>
          <a:bodyPr wrap="square">
            <a:spAutoFit/>
          </a:bodyPr>
          <a:lstStyle/>
          <a:p>
            <a:pPr marL="457200" lvl="2" indent="-457200">
              <a:buClr>
                <a:srgbClr val="C00000"/>
              </a:buClr>
              <a:buFont typeface="+mj-lt"/>
              <a:buAutoNum type="arabicPeriod" startAt="4"/>
              <a:tabLst>
                <a:tab pos="857250" algn="l"/>
                <a:tab pos="2852738" algn="l"/>
              </a:tabLst>
            </a:pPr>
            <a:r>
              <a:rPr lang="en-US" sz="2300" dirty="0"/>
              <a:t>Here are two expressions used with circles</a:t>
            </a:r>
            <a:r>
              <a:rPr lang="en-US" sz="2300" dirty="0" smtClean="0"/>
              <a:t>.</a:t>
            </a:r>
            <a:br>
              <a:rPr lang="en-US" sz="2300" dirty="0" smtClean="0"/>
            </a:br>
            <a:r>
              <a:rPr lang="en-US" sz="2300" dirty="0" smtClean="0"/>
              <a:t/>
            </a:r>
            <a:br>
              <a:rPr lang="en-US" sz="2300" dirty="0" smtClean="0"/>
            </a:br>
            <a:endParaRPr lang="en-US" sz="2300" dirty="0" smtClean="0"/>
          </a:p>
          <a:p>
            <a:pPr marL="857250" lvl="3" indent="-400050">
              <a:buClr>
                <a:srgbClr val="C00000"/>
              </a:buClr>
              <a:buFont typeface="+mj-lt"/>
              <a:buAutoNum type="alphaLcPeriod"/>
              <a:tabLst>
                <a:tab pos="2852738" algn="l"/>
              </a:tabLst>
            </a:pPr>
            <a:r>
              <a:rPr lang="en-US" sz="2300" dirty="0" smtClean="0"/>
              <a:t>Match each expression to the correct measurement.</a:t>
            </a:r>
            <a:br>
              <a:rPr lang="en-US" sz="2300" dirty="0" smtClean="0"/>
            </a:br>
            <a:r>
              <a:rPr lang="en-US" sz="2300" dirty="0" smtClean="0"/>
              <a:t/>
            </a:r>
            <a:br>
              <a:rPr lang="en-US" sz="2300" dirty="0" smtClean="0"/>
            </a:br>
            <a:endParaRPr lang="en-US" sz="2300" dirty="0" smtClean="0"/>
          </a:p>
          <a:p>
            <a:pPr marL="857250" lvl="3" indent="-400050">
              <a:buClr>
                <a:srgbClr val="C00000"/>
              </a:buClr>
              <a:buFont typeface="+mj-lt"/>
              <a:buAutoNum type="alphaLcPeriod"/>
              <a:tabLst>
                <a:tab pos="2852738" algn="l"/>
              </a:tabLst>
            </a:pPr>
            <a:r>
              <a:rPr lang="en-US" sz="2300" dirty="0" smtClean="0"/>
              <a:t>Write </a:t>
            </a:r>
            <a:r>
              <a:rPr lang="en-US" sz="2300" dirty="0"/>
              <a:t>the formula for area of a circle, </a:t>
            </a:r>
            <a:endParaRPr lang="en-US" sz="2300" dirty="0" smtClean="0"/>
          </a:p>
          <a:p>
            <a:pPr marL="857250" lvl="3" indent="-400050">
              <a:buClr>
                <a:srgbClr val="C00000"/>
              </a:buClr>
              <a:buFont typeface="+mj-lt"/>
              <a:buAutoNum type="alphaLcPeriod"/>
              <a:tabLst>
                <a:tab pos="2852738" algn="l"/>
              </a:tabLst>
            </a:pPr>
            <a:r>
              <a:rPr lang="en-US" sz="2300" dirty="0" smtClean="0"/>
              <a:t>Write </a:t>
            </a:r>
            <a:r>
              <a:rPr lang="en-US" sz="2300" dirty="0"/>
              <a:t>the formula for circumference of a circle</a:t>
            </a:r>
            <a:r>
              <a:rPr lang="en-US" sz="2300" dirty="0" smtClean="0"/>
              <a:t>.</a:t>
            </a:r>
          </a:p>
          <a:p>
            <a:pPr marL="400050" lvl="2" indent="-400050">
              <a:buClr>
                <a:srgbClr val="C00000"/>
              </a:buClr>
              <a:buFont typeface="+mj-lt"/>
              <a:buAutoNum type="arabicPeriod" startAt="4"/>
              <a:tabLst>
                <a:tab pos="2852738" algn="l"/>
              </a:tabLst>
            </a:pPr>
            <a:r>
              <a:rPr lang="en-US" sz="2300" dirty="0"/>
              <a:t>Work out the area of each circle in </a:t>
            </a:r>
            <a:r>
              <a:rPr lang="en-US" sz="2300" b="1" dirty="0"/>
              <a:t>Q3</a:t>
            </a:r>
          </a:p>
          <a:p>
            <a:pPr marL="742950" lvl="3" indent="-285750">
              <a:buClr>
                <a:srgbClr val="C00000"/>
              </a:buClr>
              <a:buFont typeface="+mj-lt"/>
              <a:buAutoNum type="romanLcPeriod"/>
              <a:tabLst>
                <a:tab pos="2686050" algn="l"/>
              </a:tabLst>
            </a:pPr>
            <a:r>
              <a:rPr lang="en-US" sz="2300" dirty="0" smtClean="0"/>
              <a:t>in </a:t>
            </a:r>
            <a:r>
              <a:rPr lang="en-US" sz="2300" dirty="0"/>
              <a:t>terms of </a:t>
            </a:r>
            <a:r>
              <a:rPr lang="en-US" sz="2300" dirty="0" smtClean="0"/>
              <a:t>it	</a:t>
            </a:r>
            <a:r>
              <a:rPr lang="en-US" sz="2300" dirty="0" smtClean="0">
                <a:solidFill>
                  <a:srgbClr val="C00000"/>
                </a:solidFill>
              </a:rPr>
              <a:t>ii.</a:t>
            </a:r>
            <a:r>
              <a:rPr lang="en-US" sz="2300" dirty="0" smtClean="0"/>
              <a:t> correct </a:t>
            </a:r>
            <a:r>
              <a:rPr lang="en-US" sz="2300" dirty="0"/>
              <a:t>to 1 </a:t>
            </a:r>
            <a:r>
              <a:rPr lang="en-US" sz="2300" dirty="0" err="1"/>
              <a:t>d.p.</a:t>
            </a:r>
            <a:endParaRPr lang="en-US" sz="23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
        <p:nvSpPr>
          <p:cNvPr id="2" name="Rounded Rectangle 1"/>
          <p:cNvSpPr/>
          <p:nvPr/>
        </p:nvSpPr>
        <p:spPr>
          <a:xfrm>
            <a:off x="1331640" y="2063130"/>
            <a:ext cx="1080120" cy="561498"/>
          </a:xfrm>
          <a:prstGeom prst="roundRect">
            <a:avLst/>
          </a:prstGeom>
          <a:solidFill>
            <a:srgbClr val="FBABA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800" dirty="0" smtClean="0">
                <a:solidFill>
                  <a:schemeClr val="tx1"/>
                </a:solidFill>
                <a:latin typeface="Comic Sans MS" panose="030F0702030302020204" pitchFamily="66" charset="0"/>
              </a:rPr>
              <a:t>2</a:t>
            </a:r>
            <a:r>
              <a:rPr lang="el-GR" sz="2800" dirty="0" smtClean="0">
                <a:solidFill>
                  <a:schemeClr val="tx1"/>
                </a:solidFill>
                <a:latin typeface="Comic Sans MS" panose="030F0702030302020204" pitchFamily="66" charset="0"/>
                <a:cs typeface="Times New Roman" panose="02020603050405020304" pitchFamily="18" charset="0"/>
              </a:rPr>
              <a:t>π</a:t>
            </a:r>
            <a:r>
              <a:rPr lang="en-US" sz="2800" dirty="0" smtClean="0">
                <a:solidFill>
                  <a:schemeClr val="tx1"/>
                </a:solidFill>
                <a:latin typeface="Comic Sans MS" panose="030F0702030302020204" pitchFamily="66" charset="0"/>
              </a:rPr>
              <a:t>r</a:t>
            </a:r>
            <a:endParaRPr lang="en-US" sz="2800" baseline="30000" dirty="0">
              <a:solidFill>
                <a:schemeClr val="tx1"/>
              </a:solidFill>
              <a:latin typeface="Comic Sans MS" panose="030F0702030302020204" pitchFamily="66" charset="0"/>
              <a:cs typeface="Times New Roman" panose="02020603050405020304" pitchFamily="18" charset="0"/>
            </a:endParaRPr>
          </a:p>
        </p:txBody>
      </p:sp>
      <p:sp>
        <p:nvSpPr>
          <p:cNvPr id="11" name="Rounded Rectangle 10"/>
          <p:cNvSpPr/>
          <p:nvPr/>
        </p:nvSpPr>
        <p:spPr>
          <a:xfrm>
            <a:off x="3471718" y="2060848"/>
            <a:ext cx="1080120" cy="561498"/>
          </a:xfrm>
          <a:prstGeom prst="round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l-GR" sz="2800" dirty="0" smtClean="0">
                <a:solidFill>
                  <a:schemeClr val="tx1"/>
                </a:solidFill>
                <a:latin typeface="Comic Sans MS" panose="030F0702030302020204" pitchFamily="66" charset="0"/>
                <a:cs typeface="Times New Roman" panose="02020603050405020304" pitchFamily="18" charset="0"/>
              </a:rPr>
              <a:t>π</a:t>
            </a:r>
            <a:r>
              <a:rPr lang="en-US" sz="2800" dirty="0" smtClean="0">
                <a:solidFill>
                  <a:schemeClr val="tx1"/>
                </a:solidFill>
                <a:latin typeface="Comic Sans MS" panose="030F0702030302020204" pitchFamily="66" charset="0"/>
              </a:rPr>
              <a:t>r</a:t>
            </a:r>
            <a:r>
              <a:rPr lang="en-US" sz="2800" baseline="30000" dirty="0" smtClean="0">
                <a:solidFill>
                  <a:schemeClr val="tx1"/>
                </a:solidFill>
                <a:latin typeface="Comic Sans MS" panose="030F0702030302020204" pitchFamily="66" charset="0"/>
              </a:rPr>
              <a:t>2</a:t>
            </a:r>
            <a:endParaRPr lang="en-US" sz="2800" baseline="30000" dirty="0">
              <a:solidFill>
                <a:schemeClr val="tx1"/>
              </a:solidFill>
              <a:latin typeface="Comic Sans MS" panose="030F0702030302020204" pitchFamily="66" charset="0"/>
              <a:cs typeface="Times New Roman" panose="02020603050405020304" pitchFamily="18" charset="0"/>
            </a:endParaRPr>
          </a:p>
        </p:txBody>
      </p:sp>
      <p:sp>
        <p:nvSpPr>
          <p:cNvPr id="13" name="Rounded Rectangle 12"/>
          <p:cNvSpPr/>
          <p:nvPr/>
        </p:nvSpPr>
        <p:spPr>
          <a:xfrm>
            <a:off x="539552" y="3437951"/>
            <a:ext cx="1656184" cy="567113"/>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dirty="0" smtClean="0">
                <a:solidFill>
                  <a:schemeClr val="tx1"/>
                </a:solidFill>
                <a:latin typeface="Comic Sans MS" panose="030F0702030302020204" pitchFamily="66" charset="0"/>
              </a:rPr>
              <a:t>Area 34cm</a:t>
            </a:r>
            <a:r>
              <a:rPr lang="en-US" sz="2000" baseline="30000" dirty="0" smtClean="0">
                <a:solidFill>
                  <a:schemeClr val="tx1"/>
                </a:solidFill>
                <a:latin typeface="Comic Sans MS" panose="030F0702030302020204" pitchFamily="66" charset="0"/>
              </a:rPr>
              <a:t>2</a:t>
            </a:r>
            <a:endParaRPr lang="en-US" sz="2000" baseline="30000" dirty="0">
              <a:solidFill>
                <a:schemeClr val="tx1"/>
              </a:solidFill>
              <a:latin typeface="Comic Sans MS" panose="030F0702030302020204" pitchFamily="66" charset="0"/>
              <a:cs typeface="Times New Roman" panose="02020603050405020304" pitchFamily="18" charset="0"/>
            </a:endParaRPr>
          </a:p>
        </p:txBody>
      </p:sp>
      <p:sp>
        <p:nvSpPr>
          <p:cNvPr id="15" name="Rounded Rectangle 14"/>
          <p:cNvSpPr/>
          <p:nvPr/>
        </p:nvSpPr>
        <p:spPr>
          <a:xfrm>
            <a:off x="2371908" y="3435669"/>
            <a:ext cx="2888016" cy="5671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dirty="0" smtClean="0">
                <a:solidFill>
                  <a:schemeClr val="tx1"/>
                </a:solidFill>
                <a:latin typeface="Comic Sans MS" panose="030F0702030302020204" pitchFamily="66" charset="0"/>
                <a:cs typeface="Times New Roman" panose="02020603050405020304" pitchFamily="18" charset="0"/>
              </a:rPr>
              <a:t>Circumference 19.5cm</a:t>
            </a:r>
            <a:endParaRPr lang="en-US" sz="2000" baseline="30000" dirty="0">
              <a:solidFill>
                <a:schemeClr val="tx1"/>
              </a:solidFill>
              <a:latin typeface="Comic Sans MS" panose="030F0702030302020204" pitchFamily="66" charset="0"/>
              <a:cs typeface="Times New Roman" panose="02020603050405020304" pitchFamily="18" charset="0"/>
            </a:endParaRPr>
          </a:p>
        </p:txBody>
      </p:sp>
      <p:sp>
        <p:nvSpPr>
          <p:cNvPr id="16" name="Rectangle 15"/>
          <p:cNvSpPr/>
          <p:nvPr/>
        </p:nvSpPr>
        <p:spPr>
          <a:xfrm flipH="1">
            <a:off x="5580112" y="5335468"/>
            <a:ext cx="3217315" cy="126188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Q5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Substitute the radius into the formula for area. Work out </a:t>
            </a:r>
            <a:r>
              <a:rPr lang="en-US" sz="1900" i="1" dirty="0">
                <a:solidFill>
                  <a:schemeClr val="tx1"/>
                </a:solidFill>
                <a:latin typeface="Arial" panose="020B0604020202020204" pitchFamily="34" charset="0"/>
                <a:cs typeface="Arial" panose="020B0604020202020204" pitchFamily="34" charset="0"/>
              </a:rPr>
              <a:t>r</a:t>
            </a:r>
            <a:r>
              <a:rPr lang="en-US" sz="1900" baseline="30000" dirty="0">
                <a:solidFill>
                  <a:schemeClr val="tx1"/>
                </a:solidFill>
                <a:latin typeface="Arial" panose="020B0604020202020204" pitchFamily="34" charset="0"/>
                <a:cs typeface="Arial" panose="020B0604020202020204" pitchFamily="34" charset="0"/>
              </a:rPr>
              <a:t>2</a:t>
            </a:r>
            <a:r>
              <a:rPr lang="en-US" sz="1900" dirty="0">
                <a:solidFill>
                  <a:schemeClr val="tx1"/>
                </a:solidFill>
                <a:latin typeface="Arial" panose="020B0604020202020204" pitchFamily="34" charset="0"/>
                <a:cs typeface="Arial" panose="020B0604020202020204" pitchFamily="34" charset="0"/>
              </a:rPr>
              <a:t> but leave it as it is.</a:t>
            </a:r>
          </a:p>
        </p:txBody>
      </p:sp>
      <p:sp>
        <p:nvSpPr>
          <p:cNvPr id="17" name="Rectangle 16"/>
          <p:cNvSpPr/>
          <p:nvPr/>
        </p:nvSpPr>
        <p:spPr>
          <a:xfrm flipH="1">
            <a:off x="5580112" y="1975629"/>
            <a:ext cx="3217315" cy="100027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Q4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Circumference </a:t>
            </a:r>
            <a:r>
              <a:rPr lang="en-US" sz="1900" dirty="0" smtClean="0">
                <a:solidFill>
                  <a:schemeClr val="tx1"/>
                </a:solidFill>
                <a:latin typeface="Arial" panose="020B0604020202020204" pitchFamily="34" charset="0"/>
                <a:cs typeface="Arial" panose="020B0604020202020204" pitchFamily="34" charset="0"/>
              </a:rPr>
              <a:t>is in cm. Area </a:t>
            </a:r>
            <a:r>
              <a:rPr lang="en-US" sz="1900" dirty="0">
                <a:solidFill>
                  <a:schemeClr val="tx1"/>
                </a:solidFill>
                <a:latin typeface="Arial" panose="020B0604020202020204" pitchFamily="34" charset="0"/>
                <a:cs typeface="Arial" panose="020B0604020202020204" pitchFamily="34" charset="0"/>
              </a:rPr>
              <a:t>is in </a:t>
            </a:r>
            <a:r>
              <a:rPr lang="en-US" sz="1900" dirty="0" smtClean="0">
                <a:solidFill>
                  <a:schemeClr val="tx1"/>
                </a:solidFill>
                <a:latin typeface="Arial" panose="020B0604020202020204" pitchFamily="34" charset="0"/>
                <a:cs typeface="Arial" panose="020B0604020202020204" pitchFamily="34" charset="0"/>
              </a:rPr>
              <a:t>cm</a:t>
            </a:r>
            <a:r>
              <a:rPr lang="en-US" sz="1900" baseline="30000" dirty="0" smtClean="0">
                <a:solidFill>
                  <a:schemeClr val="tx1"/>
                </a:solidFill>
                <a:latin typeface="Arial" panose="020B0604020202020204" pitchFamily="34" charset="0"/>
                <a:cs typeface="Arial" panose="020B0604020202020204" pitchFamily="34" charset="0"/>
              </a:rPr>
              <a:t>[</a:t>
            </a:r>
            <a:r>
              <a:rPr lang="en-US" sz="1900" u="sng" baseline="30000" dirty="0" smtClean="0">
                <a:solidFill>
                  <a:schemeClr val="tx1"/>
                </a:solidFill>
                <a:latin typeface="Arial" panose="020B0604020202020204" pitchFamily="34" charset="0"/>
                <a:cs typeface="Arial" panose="020B0604020202020204" pitchFamily="34" charset="0"/>
              </a:rPr>
              <a:t>2</a:t>
            </a:r>
            <a:r>
              <a:rPr lang="en-US" sz="1900" baseline="30000" dirty="0" smtClean="0">
                <a:solidFill>
                  <a:schemeClr val="tx1"/>
                </a:solidFill>
                <a:latin typeface="Arial" panose="020B0604020202020204" pitchFamily="34" charset="0"/>
                <a:cs typeface="Arial" panose="020B0604020202020204" pitchFamily="34" charset="0"/>
              </a:rPr>
              <a:t>]</a:t>
            </a:r>
            <a:r>
              <a:rPr lang="en-US" sz="1900" dirty="0" smtClean="0">
                <a:solidFill>
                  <a:schemeClr val="tx1"/>
                </a:solidFill>
                <a:latin typeface="Arial" panose="020B0604020202020204" pitchFamily="34" charset="0"/>
                <a:cs typeface="Arial" panose="020B0604020202020204" pitchFamily="34" charset="0"/>
              </a:rPr>
              <a:t>, </a:t>
            </a:r>
          </a:p>
          <a:p>
            <a:r>
              <a:rPr lang="el-GR" sz="2000" dirty="0" smtClean="0">
                <a:solidFill>
                  <a:schemeClr val="tx1"/>
                </a:solidFill>
                <a:latin typeface="Comic Sans MS" panose="030F0702030302020204" pitchFamily="66" charset="0"/>
                <a:cs typeface="Times New Roman" panose="02020603050405020304" pitchFamily="18" charset="0"/>
              </a:rPr>
              <a:t>π</a:t>
            </a:r>
            <a:r>
              <a:rPr lang="en-US" sz="1900" i="1" dirty="0" smtClean="0">
                <a:solidFill>
                  <a:schemeClr val="tx1"/>
                </a:solidFill>
                <a:latin typeface="Arial" panose="020B0604020202020204" pitchFamily="34" charset="0"/>
                <a:cs typeface="Arial" panose="020B0604020202020204" pitchFamily="34" charset="0"/>
              </a:rPr>
              <a:t>r</a:t>
            </a:r>
            <a:r>
              <a:rPr lang="en-US" sz="1900" baseline="30000" dirty="0" smtClean="0">
                <a:solidFill>
                  <a:schemeClr val="tx1"/>
                </a:solidFill>
                <a:latin typeface="Arial" panose="020B0604020202020204" pitchFamily="34" charset="0"/>
                <a:cs typeface="Arial" panose="020B0604020202020204" pitchFamily="34" charset="0"/>
              </a:rPr>
              <a:t>[</a:t>
            </a:r>
            <a:r>
              <a:rPr lang="en-US" sz="1900" u="sng" baseline="30000" dirty="0" smtClean="0">
                <a:solidFill>
                  <a:schemeClr val="tx1"/>
                </a:solidFill>
                <a:latin typeface="Arial" panose="020B0604020202020204" pitchFamily="34" charset="0"/>
                <a:cs typeface="Arial" panose="020B0604020202020204" pitchFamily="34" charset="0"/>
              </a:rPr>
              <a:t>2</a:t>
            </a:r>
            <a:r>
              <a:rPr lang="en-US" sz="1900" baseline="30000" dirty="0" smtClean="0">
                <a:solidFill>
                  <a:schemeClr val="tx1"/>
                </a:solidFill>
                <a:latin typeface="Arial" panose="020B0604020202020204" pitchFamily="34" charset="0"/>
                <a:cs typeface="Arial" panose="020B0604020202020204" pitchFamily="34" charset="0"/>
              </a:rPr>
              <a:t>]	</a:t>
            </a:r>
            <a:r>
              <a:rPr lang="en-US" sz="1900" dirty="0" smtClean="0">
                <a:solidFill>
                  <a:schemeClr val="tx1"/>
                </a:solidFill>
                <a:latin typeface="Arial" panose="020B0604020202020204" pitchFamily="34" charset="0"/>
                <a:cs typeface="Arial" panose="020B0604020202020204" pitchFamily="34" charset="0"/>
              </a:rPr>
              <a:t>2</a:t>
            </a:r>
            <a:r>
              <a:rPr lang="el-GR" sz="2000" dirty="0" smtClean="0">
                <a:solidFill>
                  <a:schemeClr val="tx1"/>
                </a:solidFill>
                <a:latin typeface="Comic Sans MS" panose="030F0702030302020204" pitchFamily="66" charset="0"/>
                <a:cs typeface="Times New Roman" panose="02020603050405020304" pitchFamily="18" charset="0"/>
              </a:rPr>
              <a:t>π</a:t>
            </a:r>
            <a:r>
              <a:rPr lang="en-US" sz="1900" i="1" dirty="0" smtClean="0">
                <a:solidFill>
                  <a:schemeClr val="tx1"/>
                </a:solidFill>
                <a:latin typeface="Arial" panose="020B0604020202020204" pitchFamily="34" charset="0"/>
                <a:cs typeface="Arial" panose="020B0604020202020204" pitchFamily="34" charset="0"/>
              </a:rPr>
              <a:t>r</a:t>
            </a:r>
            <a:endParaRPr lang="en-US" sz="1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895342"/>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230</a:t>
            </a:r>
            <a:endParaRPr lang="en-GB" sz="1400" b="1" dirty="0">
              <a:latin typeface="Calibri" panose="020F0502020204030204" pitchFamily="34" charset="0"/>
            </a:endParaRPr>
          </a:p>
        </p:txBody>
      </p:sp>
      <p:sp>
        <p:nvSpPr>
          <p:cNvPr id="3" name="Rectangle 2"/>
          <p:cNvSpPr/>
          <p:nvPr/>
        </p:nvSpPr>
        <p:spPr>
          <a:xfrm>
            <a:off x="271682" y="1196752"/>
            <a:ext cx="5236422" cy="5401479"/>
          </a:xfrm>
          <a:prstGeom prst="rect">
            <a:avLst/>
          </a:prstGeom>
        </p:spPr>
        <p:txBody>
          <a:bodyPr wrap="square">
            <a:spAutoFit/>
          </a:bodyPr>
          <a:lstStyle/>
          <a:p>
            <a:pPr marL="457200" lvl="2" indent="-457200">
              <a:buClr>
                <a:srgbClr val="C00000"/>
              </a:buClr>
              <a:buFont typeface="+mj-lt"/>
              <a:buAutoNum type="arabicPeriod" startAt="6"/>
              <a:tabLst>
                <a:tab pos="857250" algn="l"/>
                <a:tab pos="2852738" algn="l"/>
              </a:tabLst>
            </a:pPr>
            <a:r>
              <a:rPr lang="en-US" sz="2300" dirty="0"/>
              <a:t>Here is a </a:t>
            </a:r>
            <a:r>
              <a:rPr lang="en-US" sz="2300" dirty="0" smtClean="0"/>
              <a:t/>
            </a:r>
            <a:br>
              <a:rPr lang="en-US" sz="2300" dirty="0" smtClean="0"/>
            </a:br>
            <a:r>
              <a:rPr lang="en-US" sz="2300" dirty="0" smtClean="0"/>
              <a:t>semicircle with </a:t>
            </a:r>
            <a:br>
              <a:rPr lang="en-US" sz="2300" dirty="0" smtClean="0"/>
            </a:br>
            <a:r>
              <a:rPr lang="en-US" sz="2300" dirty="0" smtClean="0"/>
              <a:t>radius </a:t>
            </a:r>
            <a:r>
              <a:rPr lang="en-US" sz="2300" dirty="0"/>
              <a:t>7cm.</a:t>
            </a:r>
            <a:br>
              <a:rPr lang="en-US" sz="2300" dirty="0"/>
            </a:br>
            <a:r>
              <a:rPr lang="en-US" sz="2300" dirty="0"/>
              <a:t/>
            </a:r>
            <a:br>
              <a:rPr lang="en-US" sz="2300" dirty="0"/>
            </a:br>
            <a:r>
              <a:rPr lang="en-US" sz="2300" dirty="0"/>
              <a:t>Work out, giving your answers to 1 </a:t>
            </a:r>
            <a:r>
              <a:rPr lang="en-US" sz="2300" dirty="0" err="1"/>
              <a:t>d.p.</a:t>
            </a:r>
            <a:r>
              <a:rPr lang="en-US" sz="2300" dirty="0"/>
              <a:t> </a:t>
            </a:r>
            <a:endParaRPr lang="en-US" sz="2300" dirty="0" smtClean="0"/>
          </a:p>
          <a:p>
            <a:pPr marL="914400" lvl="3" indent="-457200">
              <a:buClr>
                <a:srgbClr val="C00000"/>
              </a:buClr>
              <a:buFont typeface="+mj-lt"/>
              <a:buAutoNum type="alphaLcPeriod"/>
              <a:tabLst>
                <a:tab pos="857250" algn="l"/>
                <a:tab pos="2852738" algn="l"/>
              </a:tabLst>
            </a:pPr>
            <a:r>
              <a:rPr lang="en-US" sz="2300" dirty="0" smtClean="0"/>
              <a:t>the </a:t>
            </a:r>
            <a:r>
              <a:rPr lang="en-US" sz="2300" dirty="0"/>
              <a:t>area of a full circle with radius 7 cm </a:t>
            </a:r>
            <a:endParaRPr lang="en-US" sz="2300" dirty="0" smtClean="0"/>
          </a:p>
          <a:p>
            <a:pPr marL="914400" lvl="3" indent="-457200">
              <a:buClr>
                <a:srgbClr val="C00000"/>
              </a:buClr>
              <a:buFont typeface="+mj-lt"/>
              <a:buAutoNum type="alphaLcPeriod"/>
              <a:tabLst>
                <a:tab pos="857250" algn="l"/>
                <a:tab pos="2852738" algn="l"/>
              </a:tabLst>
            </a:pPr>
            <a:r>
              <a:rPr lang="en-US" sz="2300" dirty="0" smtClean="0"/>
              <a:t>the </a:t>
            </a:r>
            <a:r>
              <a:rPr lang="en-US" sz="2300" dirty="0"/>
              <a:t>area of this semicircle with radius 7 cm </a:t>
            </a:r>
            <a:endParaRPr lang="en-US" sz="2300" dirty="0" smtClean="0"/>
          </a:p>
          <a:p>
            <a:pPr marL="914400" lvl="3" indent="-457200">
              <a:buClr>
                <a:srgbClr val="C00000"/>
              </a:buClr>
              <a:buFont typeface="+mj-lt"/>
              <a:buAutoNum type="alphaLcPeriod"/>
              <a:tabLst>
                <a:tab pos="857250" algn="l"/>
                <a:tab pos="2852738" algn="l"/>
              </a:tabLst>
            </a:pPr>
            <a:r>
              <a:rPr lang="en-US" sz="2300" dirty="0" smtClean="0"/>
              <a:t>the </a:t>
            </a:r>
            <a:r>
              <a:rPr lang="en-US" sz="2300" dirty="0"/>
              <a:t>circumference of a full circle with radius 7 cm </a:t>
            </a:r>
            <a:endParaRPr lang="en-US" sz="2300" dirty="0" smtClean="0"/>
          </a:p>
          <a:p>
            <a:pPr marL="914400" lvl="3" indent="-457200">
              <a:buClr>
                <a:srgbClr val="C00000"/>
              </a:buClr>
              <a:buFont typeface="+mj-lt"/>
              <a:buAutoNum type="alphaLcPeriod"/>
              <a:tabLst>
                <a:tab pos="857250" algn="l"/>
                <a:tab pos="2852738" algn="l"/>
              </a:tabLst>
            </a:pPr>
            <a:r>
              <a:rPr lang="en-US" sz="2300" dirty="0" smtClean="0"/>
              <a:t>the </a:t>
            </a:r>
            <a:r>
              <a:rPr lang="en-US" sz="2300" dirty="0"/>
              <a:t>arc length AB </a:t>
            </a:r>
            <a:endParaRPr lang="en-US" sz="2300" dirty="0" smtClean="0"/>
          </a:p>
          <a:p>
            <a:pPr marL="914400" lvl="3" indent="-457200">
              <a:buClr>
                <a:srgbClr val="C00000"/>
              </a:buClr>
              <a:buFont typeface="+mj-lt"/>
              <a:buAutoNum type="alphaLcPeriod"/>
              <a:tabLst>
                <a:tab pos="857250" algn="l"/>
                <a:tab pos="2852738" algn="l"/>
              </a:tabLst>
            </a:pPr>
            <a:r>
              <a:rPr lang="en-US" sz="2300" dirty="0" smtClean="0"/>
              <a:t>the </a:t>
            </a:r>
            <a:r>
              <a:rPr lang="en-US" sz="2300" dirty="0"/>
              <a:t>diameter AB </a:t>
            </a:r>
            <a:endParaRPr lang="en-US" sz="2300" dirty="0" smtClean="0"/>
          </a:p>
          <a:p>
            <a:pPr marL="914400" lvl="3" indent="-457200">
              <a:buClr>
                <a:srgbClr val="C00000"/>
              </a:buClr>
              <a:buFont typeface="+mj-lt"/>
              <a:buAutoNum type="alphaLcPeriod"/>
              <a:tabLst>
                <a:tab pos="857250" algn="l"/>
                <a:tab pos="2852738" algn="l"/>
              </a:tabLst>
            </a:pPr>
            <a:r>
              <a:rPr lang="en-US" sz="2300" dirty="0" smtClean="0"/>
              <a:t>the </a:t>
            </a:r>
            <a:r>
              <a:rPr lang="en-US" sz="2300" dirty="0"/>
              <a:t>perimeter of the semicircle.</a:t>
            </a:r>
          </a:p>
        </p:txBody>
      </p:sp>
      <p:sp>
        <p:nvSpPr>
          <p:cNvPr id="17" name="Rectangle 16"/>
          <p:cNvSpPr/>
          <p:nvPr/>
        </p:nvSpPr>
        <p:spPr>
          <a:xfrm flipH="1">
            <a:off x="5580112" y="5877272"/>
            <a:ext cx="3217315" cy="67710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Q6b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What fraction of a circle is it?</a:t>
            </a:r>
            <a:endParaRPr lang="en-US" sz="1900" i="1"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46279" y="1248087"/>
            <a:ext cx="2372313" cy="1405814"/>
          </a:xfrm>
          <a:prstGeom prst="rect">
            <a:avLst/>
          </a:prstGeom>
        </p:spPr>
      </p:pic>
    </p:spTree>
    <p:extLst>
      <p:ext uri="{BB962C8B-B14F-4D97-AF65-F5344CB8AC3E}">
        <p14:creationId xmlns:p14="http://schemas.microsoft.com/office/powerpoint/2010/main" val="249174439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204</a:t>
            </a:r>
            <a:endParaRPr lang="en-GB" sz="1400" b="1" dirty="0">
              <a:latin typeface="Calibri" panose="020F0502020204030204" pitchFamily="34" charset="0"/>
            </a:endParaRPr>
          </a:p>
        </p:txBody>
      </p:sp>
      <p:sp>
        <p:nvSpPr>
          <p:cNvPr id="3" name="Rectangle 2"/>
          <p:cNvSpPr/>
          <p:nvPr/>
        </p:nvSpPr>
        <p:spPr>
          <a:xfrm>
            <a:off x="251520" y="1196752"/>
            <a:ext cx="5256584" cy="2677656"/>
          </a:xfrm>
          <a:prstGeom prst="rect">
            <a:avLst/>
          </a:prstGeom>
        </p:spPr>
        <p:txBody>
          <a:bodyPr wrap="square">
            <a:spAutoFit/>
          </a:bodyPr>
          <a:lstStyle/>
          <a:p>
            <a:pPr marL="749300" indent="-749300">
              <a:buClr>
                <a:srgbClr val="C00000"/>
              </a:buClr>
              <a:tabLst>
                <a:tab pos="1079500" algn="l"/>
                <a:tab pos="2852738" algn="l"/>
              </a:tabLst>
            </a:pPr>
            <a:r>
              <a:rPr lang="en-US" sz="2400" b="1" dirty="0" smtClean="0">
                <a:solidFill>
                  <a:srgbClr val="FF0000"/>
                </a:solidFill>
              </a:rPr>
              <a:t>Geometrical Fluency</a:t>
            </a:r>
            <a:endParaRPr lang="en-US" sz="2400" b="1" dirty="0">
              <a:solidFill>
                <a:srgbClr val="FF0000"/>
              </a:solidFill>
            </a:endParaRPr>
          </a:p>
          <a:p>
            <a:pPr marL="512763" indent="-512763">
              <a:buClr>
                <a:srgbClr val="C00000"/>
              </a:buClr>
              <a:buFont typeface="+mj-lt"/>
              <a:buAutoNum type="arabicPeriod" startAt="11"/>
              <a:tabLst>
                <a:tab pos="1079500" algn="l"/>
                <a:tab pos="2852738" algn="l"/>
              </a:tabLst>
            </a:pPr>
            <a:r>
              <a:rPr lang="en-US" sz="2400" dirty="0" smtClean="0"/>
              <a:t>Work </a:t>
            </a:r>
            <a:r>
              <a:rPr lang="en-US" sz="2400" dirty="0"/>
              <a:t>out </a:t>
            </a:r>
            <a:r>
              <a:rPr lang="en-US" sz="2400" dirty="0" smtClean="0"/>
              <a:t>the </a:t>
            </a:r>
            <a:br>
              <a:rPr lang="en-US" sz="2400" dirty="0" smtClean="0"/>
            </a:br>
            <a:r>
              <a:rPr lang="en-US" sz="2400" dirty="0" smtClean="0"/>
              <a:t>area </a:t>
            </a:r>
            <a:r>
              <a:rPr lang="en-US" sz="2400" dirty="0"/>
              <a:t>of </a:t>
            </a:r>
            <a:r>
              <a:rPr lang="en-US" sz="2400" dirty="0" smtClean="0"/>
              <a:t>this </a:t>
            </a:r>
            <a:br>
              <a:rPr lang="en-US" sz="2400" dirty="0" smtClean="0"/>
            </a:br>
            <a:r>
              <a:rPr lang="en-US" sz="2400" dirty="0" smtClean="0"/>
              <a:t>parallelogram.</a:t>
            </a:r>
            <a:endParaRPr lang="en-US" sz="2400" dirty="0"/>
          </a:p>
          <a:p>
            <a:pPr marL="512763" indent="-512763">
              <a:buClr>
                <a:srgbClr val="C00000"/>
              </a:buClr>
              <a:buFont typeface="+mj-lt"/>
              <a:buAutoNum type="arabicPeriod" startAt="11"/>
              <a:tabLst>
                <a:tab pos="1079500" algn="l"/>
                <a:tab pos="2852738" algn="l"/>
              </a:tabLst>
            </a:pPr>
            <a:r>
              <a:rPr lang="en-US" sz="2400" dirty="0"/>
              <a:t>Work out the volume of this 3D </a:t>
            </a:r>
            <a:r>
              <a:rPr lang="en-US" sz="2400" dirty="0" smtClean="0"/>
              <a:t>solid. Write </a:t>
            </a:r>
            <a:r>
              <a:rPr lang="en-US" sz="2400" dirty="0"/>
              <a:t>your answer to 2 significant figures (2 </a:t>
            </a:r>
            <a:r>
              <a:rPr lang="en-US" sz="2400" dirty="0" err="1"/>
              <a:t>s.f.</a:t>
            </a:r>
            <a:r>
              <a:rPr lang="en-US" sz="2400" dirty="0"/>
              <a: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09925" y="3874408"/>
            <a:ext cx="3434083" cy="270284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34949" y="1694432"/>
            <a:ext cx="2573155" cy="870472"/>
          </a:xfrm>
          <a:prstGeom prst="rect">
            <a:avLst/>
          </a:prstGeom>
        </p:spPr>
      </p:pic>
    </p:spTree>
    <p:extLst>
      <p:ext uri="{BB962C8B-B14F-4D97-AF65-F5344CB8AC3E}">
        <p14:creationId xmlns:p14="http://schemas.microsoft.com/office/powerpoint/2010/main" val="1239379342"/>
      </p:ext>
    </p:ext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230</a:t>
            </a:r>
            <a:endParaRPr lang="en-GB" sz="1400" b="1" dirty="0">
              <a:latin typeface="Calibri" panose="020F0502020204030204" pitchFamily="34" charset="0"/>
            </a:endParaRPr>
          </a:p>
        </p:txBody>
      </p:sp>
      <p:sp>
        <p:nvSpPr>
          <p:cNvPr id="3" name="Rectangle 2"/>
          <p:cNvSpPr/>
          <p:nvPr/>
        </p:nvSpPr>
        <p:spPr>
          <a:xfrm>
            <a:off x="271682" y="1196752"/>
            <a:ext cx="5236422" cy="800219"/>
          </a:xfrm>
          <a:prstGeom prst="rect">
            <a:avLst/>
          </a:prstGeom>
        </p:spPr>
        <p:txBody>
          <a:bodyPr wrap="square">
            <a:spAutoFit/>
          </a:bodyPr>
          <a:lstStyle/>
          <a:p>
            <a:pPr marL="457200" lvl="2" indent="-457200">
              <a:buClr>
                <a:srgbClr val="C00000"/>
              </a:buClr>
              <a:buFont typeface="+mj-lt"/>
              <a:buAutoNum type="arabicPeriod" startAt="7"/>
              <a:tabLst>
                <a:tab pos="857250" algn="l"/>
                <a:tab pos="2852738" algn="l"/>
              </a:tabLst>
            </a:pPr>
            <a:r>
              <a:rPr lang="en-US" sz="2300" dirty="0"/>
              <a:t>What fraction of each circle is shaded?</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1520" y="1989827"/>
            <a:ext cx="2454866" cy="2231261"/>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71800" y="5373216"/>
            <a:ext cx="2736304" cy="122413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39219" y="4366091"/>
            <a:ext cx="2454390" cy="2231261"/>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139764" y="1989574"/>
            <a:ext cx="2368340" cy="223126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756508486"/>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230</a:t>
            </a:r>
            <a:endParaRPr lang="en-GB" sz="1400" b="1" dirty="0">
              <a:latin typeface="Calibri" panose="020F0502020204030204" pitchFamily="34" charset="0"/>
            </a:endParaRPr>
          </a:p>
        </p:txBody>
      </p:sp>
      <p:sp>
        <p:nvSpPr>
          <p:cNvPr id="3" name="Rectangle 2"/>
          <p:cNvSpPr/>
          <p:nvPr/>
        </p:nvSpPr>
        <p:spPr>
          <a:xfrm>
            <a:off x="271682" y="1196752"/>
            <a:ext cx="5236422" cy="5586145"/>
          </a:xfrm>
          <a:prstGeom prst="rect">
            <a:avLst/>
          </a:prstGeom>
        </p:spPr>
        <p:txBody>
          <a:bodyPr wrap="square">
            <a:spAutoFit/>
          </a:bodyPr>
          <a:lstStyle/>
          <a:p>
            <a:pPr marL="457200" lvl="2" indent="-457200">
              <a:buClr>
                <a:srgbClr val="C00000"/>
              </a:buClr>
              <a:buFont typeface="+mj-lt"/>
              <a:buAutoNum type="arabicPeriod" startAt="8"/>
              <a:tabLst>
                <a:tab pos="857250" algn="l"/>
                <a:tab pos="2852738" algn="l"/>
              </a:tabLst>
            </a:pPr>
            <a:r>
              <a:rPr lang="en-US" sz="2060" dirty="0"/>
              <a:t>Here is a sector </a:t>
            </a:r>
            <a:r>
              <a:rPr lang="en-US" sz="2060" dirty="0" smtClean="0"/>
              <a:t/>
            </a:r>
            <a:br>
              <a:rPr lang="en-US" sz="2060" dirty="0" smtClean="0"/>
            </a:br>
            <a:r>
              <a:rPr lang="en-US" sz="2060" dirty="0" smtClean="0"/>
              <a:t>of </a:t>
            </a:r>
            <a:r>
              <a:rPr lang="en-US" sz="2060" dirty="0"/>
              <a:t>a </a:t>
            </a:r>
            <a:r>
              <a:rPr lang="en-US" sz="2060" dirty="0" smtClean="0"/>
              <a:t>circle </a:t>
            </a:r>
            <a:r>
              <a:rPr lang="en-US" sz="2060" dirty="0"/>
              <a:t>with </a:t>
            </a:r>
            <a:r>
              <a:rPr lang="en-US" sz="2060" dirty="0" smtClean="0"/>
              <a:t/>
            </a:r>
            <a:br>
              <a:rPr lang="en-US" sz="2060" dirty="0" smtClean="0"/>
            </a:br>
            <a:r>
              <a:rPr lang="en-US" sz="2060" dirty="0" smtClean="0"/>
              <a:t>radius </a:t>
            </a:r>
            <a:r>
              <a:rPr lang="en-US" sz="2060" dirty="0"/>
              <a:t>8cm. </a:t>
            </a:r>
            <a:endParaRPr lang="en-US" sz="2060" dirty="0" smtClean="0"/>
          </a:p>
          <a:p>
            <a:pPr marL="800100" lvl="3" indent="-342900">
              <a:buClr>
                <a:srgbClr val="C00000"/>
              </a:buClr>
              <a:buFont typeface="+mj-lt"/>
              <a:buAutoNum type="alphaLcPeriod"/>
              <a:tabLst>
                <a:tab pos="2852738" algn="l"/>
              </a:tabLst>
            </a:pPr>
            <a:r>
              <a:rPr lang="en-US" sz="2060" dirty="0" smtClean="0"/>
              <a:t>What fraction </a:t>
            </a:r>
            <a:br>
              <a:rPr lang="en-US" sz="2060" dirty="0" smtClean="0"/>
            </a:br>
            <a:r>
              <a:rPr lang="en-US" sz="2060" dirty="0" smtClean="0"/>
              <a:t>of a circle is </a:t>
            </a:r>
            <a:br>
              <a:rPr lang="en-US" sz="2060" dirty="0" smtClean="0"/>
            </a:br>
            <a:r>
              <a:rPr lang="en-US" sz="2060" dirty="0" smtClean="0"/>
              <a:t>this sector? </a:t>
            </a:r>
          </a:p>
          <a:p>
            <a:pPr marL="800100" lvl="3" indent="-342900">
              <a:buClr>
                <a:srgbClr val="C00000"/>
              </a:buClr>
              <a:buFont typeface="+mj-lt"/>
              <a:buAutoNum type="alphaLcPeriod"/>
              <a:tabLst>
                <a:tab pos="2852738" algn="l"/>
              </a:tabLst>
            </a:pPr>
            <a:r>
              <a:rPr lang="en-US" sz="2060" dirty="0" smtClean="0"/>
              <a:t>Work out, giving your answers to 1 </a:t>
            </a:r>
            <a:r>
              <a:rPr lang="en-US" sz="2060" dirty="0" err="1" smtClean="0"/>
              <a:t>d.p.</a:t>
            </a:r>
            <a:endParaRPr lang="en-US" sz="2060" dirty="0" smtClean="0"/>
          </a:p>
          <a:p>
            <a:pPr marL="1200150" lvl="4" indent="-400050">
              <a:buClr>
                <a:srgbClr val="C00000"/>
              </a:buClr>
              <a:buFont typeface="+mj-lt"/>
              <a:buAutoNum type="romanLcPeriod"/>
              <a:tabLst>
                <a:tab pos="2852738" algn="l"/>
              </a:tabLst>
            </a:pPr>
            <a:r>
              <a:rPr lang="en-US" sz="2060" dirty="0" smtClean="0"/>
              <a:t>the area of a full circle with radius 8 cm</a:t>
            </a:r>
          </a:p>
          <a:p>
            <a:pPr marL="1200150" lvl="4" indent="-400050">
              <a:buClr>
                <a:srgbClr val="C00000"/>
              </a:buClr>
              <a:buFont typeface="+mj-lt"/>
              <a:buAutoNum type="romanLcPeriod"/>
              <a:tabLst>
                <a:tab pos="2852738" algn="l"/>
              </a:tabLst>
            </a:pPr>
            <a:r>
              <a:rPr lang="en-US" sz="2060" dirty="0" smtClean="0"/>
              <a:t>the area of this sector with radius 8 cm</a:t>
            </a:r>
          </a:p>
          <a:p>
            <a:pPr marL="1200150" lvl="4" indent="-400050">
              <a:buClr>
                <a:srgbClr val="C00000"/>
              </a:buClr>
              <a:buFont typeface="+mj-lt"/>
              <a:buAutoNum type="romanLcPeriod"/>
              <a:tabLst>
                <a:tab pos="2852738" algn="l"/>
              </a:tabLst>
            </a:pPr>
            <a:r>
              <a:rPr lang="en-US" sz="2060" dirty="0" smtClean="0"/>
              <a:t>the circumference of a full circle with radius 8cm</a:t>
            </a:r>
          </a:p>
          <a:p>
            <a:pPr marL="1200150" lvl="4" indent="-400050">
              <a:buClr>
                <a:srgbClr val="C00000"/>
              </a:buClr>
              <a:buFont typeface="+mj-lt"/>
              <a:buAutoNum type="romanLcPeriod"/>
              <a:tabLst>
                <a:tab pos="2852738" algn="l"/>
              </a:tabLst>
            </a:pPr>
            <a:r>
              <a:rPr lang="en-US" sz="2060" dirty="0" smtClean="0"/>
              <a:t>the arc length AB</a:t>
            </a:r>
          </a:p>
          <a:p>
            <a:pPr marL="1200150" lvl="4" indent="-400050">
              <a:buClr>
                <a:srgbClr val="C00000"/>
              </a:buClr>
              <a:buFont typeface="+mj-lt"/>
              <a:buAutoNum type="romanLcPeriod"/>
              <a:tabLst>
                <a:tab pos="2852738" algn="l"/>
              </a:tabLst>
            </a:pPr>
            <a:r>
              <a:rPr lang="en-US" sz="2060" dirty="0" smtClean="0"/>
              <a:t>the total length from A to 0 to 8</a:t>
            </a:r>
          </a:p>
          <a:p>
            <a:pPr marL="1200150" lvl="4" indent="-400050">
              <a:buClr>
                <a:srgbClr val="C00000"/>
              </a:buClr>
              <a:buFont typeface="+mj-lt"/>
              <a:buAutoNum type="romanLcPeriod"/>
              <a:tabLst>
                <a:tab pos="2852738" algn="l"/>
              </a:tabLst>
            </a:pPr>
            <a:r>
              <a:rPr lang="en-US" sz="2060" dirty="0" smtClean="0"/>
              <a:t>the perimeter of the sector.</a:t>
            </a:r>
            <a:endParaRPr lang="en-US" sz="206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19124" y="1251075"/>
            <a:ext cx="2585672" cy="1754563"/>
          </a:xfrm>
          <a:prstGeom prst="rect">
            <a:avLst/>
          </a:prstGeom>
        </p:spPr>
      </p:pic>
    </p:spTree>
    <p:extLst>
      <p:ext uri="{BB962C8B-B14F-4D97-AF65-F5344CB8AC3E}">
        <p14:creationId xmlns:p14="http://schemas.microsoft.com/office/powerpoint/2010/main" val="3828149294"/>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230</a:t>
            </a:r>
            <a:endParaRPr lang="en-GB" sz="1400" b="1" dirty="0">
              <a:latin typeface="Calibri" panose="020F0502020204030204" pitchFamily="34" charset="0"/>
            </a:endParaRPr>
          </a:p>
        </p:txBody>
      </p:sp>
      <p:sp>
        <p:nvSpPr>
          <p:cNvPr id="3" name="Rectangle 2"/>
          <p:cNvSpPr/>
          <p:nvPr/>
        </p:nvSpPr>
        <p:spPr>
          <a:xfrm>
            <a:off x="271682" y="1196752"/>
            <a:ext cx="5236422" cy="3277820"/>
          </a:xfrm>
          <a:prstGeom prst="rect">
            <a:avLst/>
          </a:prstGeom>
        </p:spPr>
        <p:txBody>
          <a:bodyPr wrap="square">
            <a:spAutoFit/>
          </a:bodyPr>
          <a:lstStyle/>
          <a:p>
            <a:pPr marL="0" lvl="2">
              <a:buClr>
                <a:srgbClr val="C00000"/>
              </a:buClr>
              <a:tabLst>
                <a:tab pos="857250" algn="l"/>
                <a:tab pos="2852738" algn="l"/>
              </a:tabLst>
            </a:pPr>
            <a:r>
              <a:rPr lang="en-US" sz="2300" b="1" dirty="0">
                <a:solidFill>
                  <a:srgbClr val="C00000"/>
                </a:solidFill>
              </a:rPr>
              <a:t>Accuracy and measures </a:t>
            </a:r>
            <a:endParaRPr lang="en-US" sz="2300" b="1" dirty="0" smtClean="0">
              <a:solidFill>
                <a:srgbClr val="C00000"/>
              </a:solidFill>
            </a:endParaRPr>
          </a:p>
          <a:p>
            <a:pPr marL="457200" lvl="2" indent="-457200">
              <a:buClr>
                <a:srgbClr val="C00000"/>
              </a:buClr>
              <a:buFont typeface="+mj-lt"/>
              <a:buAutoNum type="arabicPeriod"/>
              <a:tabLst>
                <a:tab pos="857250" algn="l"/>
                <a:tab pos="2852738" algn="l"/>
              </a:tabLst>
            </a:pPr>
            <a:r>
              <a:rPr lang="en-US" sz="2300" dirty="0" smtClean="0">
                <a:solidFill>
                  <a:srgbClr val="C00000"/>
                </a:solidFill>
              </a:rPr>
              <a:t>a.</a:t>
            </a:r>
            <a:r>
              <a:rPr lang="en-US" sz="2300" dirty="0" smtClean="0"/>
              <a:t> Work </a:t>
            </a:r>
            <a:r>
              <a:rPr lang="en-US" sz="2300" dirty="0"/>
              <a:t>out the area of each shape in cm</a:t>
            </a:r>
            <a:r>
              <a:rPr lang="en-US" sz="2300" baseline="30000" dirty="0"/>
              <a:t>2</a:t>
            </a:r>
            <a:r>
              <a:rPr lang="en-US" sz="2300" dirty="0" smtClean="0"/>
              <a:t>.</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endParaRPr lang="en-US" sz="2300" dirty="0" smtClean="0"/>
          </a:p>
          <a:p>
            <a:pPr marL="914400" lvl="3" indent="-457200">
              <a:buClr>
                <a:srgbClr val="C00000"/>
              </a:buClr>
              <a:buFont typeface="+mj-lt"/>
              <a:buAutoNum type="alphaLcPeriod" startAt="2"/>
              <a:tabLst>
                <a:tab pos="2852738" algn="l"/>
              </a:tabLst>
            </a:pPr>
            <a:r>
              <a:rPr lang="en-US" sz="2300" dirty="0"/>
              <a:t>Copy and complete this double number line for cm</a:t>
            </a:r>
            <a:r>
              <a:rPr lang="en-US" sz="2300" baseline="30000" dirty="0"/>
              <a:t>2</a:t>
            </a:r>
            <a:r>
              <a:rPr lang="en-US" sz="2300" dirty="0"/>
              <a:t> and m</a:t>
            </a:r>
            <a:r>
              <a:rPr lang="en-US" sz="2300" baseline="30000" dirty="0"/>
              <a:t>2</a:t>
            </a:r>
            <a:r>
              <a:rPr lang="en-US" sz="2300" dirty="0"/>
              <a: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7" name="Rectangle 6"/>
          <p:cNvSpPr/>
          <p:nvPr/>
        </p:nvSpPr>
        <p:spPr>
          <a:xfrm flipH="1">
            <a:off x="223753" y="5802069"/>
            <a:ext cx="5204539" cy="73866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Q1b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Use the areas of the rectangles from part </a:t>
            </a:r>
            <a:r>
              <a:rPr lang="en-US" sz="2100" b="1" dirty="0">
                <a:solidFill>
                  <a:schemeClr val="tx1"/>
                </a:solidFill>
                <a:latin typeface="Arial" panose="020B0604020202020204" pitchFamily="34" charset="0"/>
                <a:cs typeface="Arial" panose="020B0604020202020204" pitchFamily="34" charset="0"/>
              </a:rPr>
              <a:t>a</a:t>
            </a:r>
            <a:r>
              <a:rPr lang="en-US" sz="2100" dirty="0">
                <a:solidFill>
                  <a:schemeClr val="tx1"/>
                </a:solidFill>
                <a:latin typeface="Arial" panose="020B0604020202020204" pitchFamily="34" charset="0"/>
                <a:cs typeface="Arial" panose="020B0604020202020204" pitchFamily="34" charset="0"/>
              </a:rPr>
              <a:t>. Follow the pattern.</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6940" y="2420888"/>
            <a:ext cx="5234972" cy="1224136"/>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0748" y="4437112"/>
            <a:ext cx="5247356" cy="1189588"/>
          </a:xfrm>
          <a:prstGeom prst="rect">
            <a:avLst/>
          </a:prstGeom>
        </p:spPr>
      </p:pic>
    </p:spTree>
    <p:extLst>
      <p:ext uri="{BB962C8B-B14F-4D97-AF65-F5344CB8AC3E}">
        <p14:creationId xmlns:p14="http://schemas.microsoft.com/office/powerpoint/2010/main" val="3016696368"/>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231</a:t>
            </a:r>
            <a:endParaRPr lang="en-GB" sz="1400" b="1" dirty="0">
              <a:latin typeface="Calibri" panose="020F0502020204030204" pitchFamily="34" charset="0"/>
            </a:endParaRPr>
          </a:p>
        </p:txBody>
      </p:sp>
      <p:sp>
        <p:nvSpPr>
          <p:cNvPr id="3" name="Rectangle 2"/>
          <p:cNvSpPr/>
          <p:nvPr/>
        </p:nvSpPr>
        <p:spPr>
          <a:xfrm>
            <a:off x="271682" y="1196752"/>
            <a:ext cx="5236422" cy="5632311"/>
          </a:xfrm>
          <a:prstGeom prst="rect">
            <a:avLst/>
          </a:prstGeom>
        </p:spPr>
        <p:txBody>
          <a:bodyPr wrap="square">
            <a:spAutoFit/>
          </a:bodyPr>
          <a:lstStyle/>
          <a:p>
            <a:pPr marL="457200" lvl="2" indent="-457200">
              <a:buClr>
                <a:srgbClr val="C00000"/>
              </a:buClr>
              <a:buFont typeface="+mj-lt"/>
              <a:buAutoNum type="arabicPeriod" startAt="2"/>
              <a:tabLst>
                <a:tab pos="857250" algn="l"/>
                <a:tab pos="2852738" algn="l"/>
              </a:tabLst>
            </a:pPr>
            <a:r>
              <a:rPr lang="en-US" sz="2000" dirty="0" smtClean="0">
                <a:solidFill>
                  <a:srgbClr val="C00000"/>
                </a:solidFill>
              </a:rPr>
              <a:t>a.</a:t>
            </a:r>
            <a:r>
              <a:rPr lang="en-US" sz="2000" dirty="0"/>
              <a:t> </a:t>
            </a:r>
            <a:r>
              <a:rPr lang="en-US" sz="2000" dirty="0" smtClean="0"/>
              <a:t>	Work </a:t>
            </a:r>
            <a:r>
              <a:rPr lang="en-US" sz="2000" dirty="0"/>
              <a:t>out the </a:t>
            </a:r>
            <a:r>
              <a:rPr lang="en-US" sz="2000" dirty="0" smtClean="0"/>
              <a:t>volume </a:t>
            </a:r>
            <a:r>
              <a:rPr lang="en-US" sz="2000" dirty="0"/>
              <a:t>of each cuboid </a:t>
            </a:r>
            <a:r>
              <a:rPr lang="en-US" sz="2000" dirty="0" smtClean="0"/>
              <a:t>	in cm</a:t>
            </a:r>
            <a:r>
              <a:rPr lang="en-US" sz="2000" baseline="30000" dirty="0" smtClean="0"/>
              <a:t>3</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1200" dirty="0" smtClean="0"/>
              <a:t/>
            </a:r>
            <a:br>
              <a:rPr lang="en-US" sz="1200" dirty="0" smtClean="0"/>
            </a:br>
            <a:endParaRPr lang="en-US" sz="2000" dirty="0" smtClean="0"/>
          </a:p>
          <a:p>
            <a:pPr marL="800100" lvl="3" indent="-342900">
              <a:buClr>
                <a:srgbClr val="C00000"/>
              </a:buClr>
              <a:buFont typeface="+mj-lt"/>
              <a:buAutoNum type="alphaLcPeriod" startAt="2"/>
              <a:tabLst>
                <a:tab pos="857250" algn="l"/>
                <a:tab pos="2852738" algn="l"/>
              </a:tabLst>
            </a:pPr>
            <a:r>
              <a:rPr lang="en-US" sz="2000" dirty="0"/>
              <a:t>Copy and complete this double number line for cm</a:t>
            </a:r>
            <a:r>
              <a:rPr lang="en-US" sz="2000" baseline="30000" dirty="0"/>
              <a:t>3</a:t>
            </a:r>
            <a:r>
              <a:rPr lang="en-US" sz="2000" dirty="0"/>
              <a:t> and m</a:t>
            </a:r>
            <a:r>
              <a:rPr lang="en-US" sz="2000" baseline="30000" dirty="0"/>
              <a:t>3</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457200" lvl="2" indent="-457200">
              <a:buClr>
                <a:srgbClr val="C00000"/>
              </a:buClr>
              <a:buFont typeface="+mj-lt"/>
              <a:buAutoNum type="arabicPeriod" startAt="2"/>
              <a:tabLst>
                <a:tab pos="857250" algn="l"/>
                <a:tab pos="2852738" algn="l"/>
              </a:tabLst>
            </a:pPr>
            <a:r>
              <a:rPr lang="en-US" sz="2000" dirty="0"/>
              <a:t>Pencils are made 25cm long, with an error interval of 10%. </a:t>
            </a:r>
            <a:endParaRPr lang="en-US" sz="2000" dirty="0" smtClean="0"/>
          </a:p>
          <a:p>
            <a:pPr marL="800100" lvl="3" indent="-342900">
              <a:buClr>
                <a:srgbClr val="C00000"/>
              </a:buClr>
              <a:buFont typeface="+mj-lt"/>
              <a:buAutoNum type="alphaLcPeriod"/>
              <a:tabLst>
                <a:tab pos="2852738" algn="l"/>
              </a:tabLst>
            </a:pPr>
            <a:r>
              <a:rPr lang="en-US" sz="2000" dirty="0" smtClean="0"/>
              <a:t>Work </a:t>
            </a:r>
            <a:r>
              <a:rPr lang="en-US" sz="2000" dirty="0"/>
              <a:t>out 10% of 25. </a:t>
            </a:r>
            <a:endParaRPr lang="en-US" sz="2000" dirty="0" smtClean="0"/>
          </a:p>
          <a:p>
            <a:pPr marL="800100" lvl="3" indent="-342900">
              <a:buClr>
                <a:srgbClr val="C00000"/>
              </a:buClr>
              <a:buFont typeface="+mj-lt"/>
              <a:buAutoNum type="alphaLcPeriod"/>
              <a:tabLst>
                <a:tab pos="2852738" algn="l"/>
              </a:tabLst>
            </a:pPr>
            <a:r>
              <a:rPr lang="en-US" sz="2000" dirty="0" smtClean="0"/>
              <a:t>Work </a:t>
            </a:r>
            <a:r>
              <a:rPr lang="en-US" sz="2000" dirty="0"/>
              <a:t>out 25 + 10% and 25 - 10%. </a:t>
            </a:r>
            <a:endParaRPr lang="en-US" sz="2000" dirty="0" smtClean="0"/>
          </a:p>
          <a:p>
            <a:pPr marL="800100" lvl="3" indent="-342900">
              <a:buClr>
                <a:srgbClr val="C00000"/>
              </a:buClr>
              <a:buFont typeface="+mj-lt"/>
              <a:buAutoNum type="alphaLcPeriod"/>
              <a:tabLst>
                <a:tab pos="2852738" algn="l"/>
              </a:tabLst>
            </a:pPr>
            <a:r>
              <a:rPr lang="en-US" sz="2000" dirty="0" smtClean="0"/>
              <a:t>Write </a:t>
            </a:r>
            <a:r>
              <a:rPr lang="en-US" sz="2000" dirty="0"/>
              <a:t>an inequality to show the possible values,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357" y="1924887"/>
            <a:ext cx="4022967" cy="128003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82527" y="3901390"/>
            <a:ext cx="4138568" cy="827713"/>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631939" y="4437112"/>
            <a:ext cx="3152927" cy="2087149"/>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199824" y="4464536"/>
            <a:ext cx="548640" cy="548640"/>
          </a:xfrm>
          <a:prstGeom prst="rect">
            <a:avLst/>
          </a:prstGeom>
        </p:spPr>
      </p:pic>
    </p:spTree>
    <p:extLst>
      <p:ext uri="{BB962C8B-B14F-4D97-AF65-F5344CB8AC3E}">
        <p14:creationId xmlns:p14="http://schemas.microsoft.com/office/powerpoint/2010/main" val="4238945856"/>
      </p:ext>
    </p:extLst>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231</a:t>
            </a:r>
            <a:endParaRPr lang="en-GB" sz="1400" b="1" dirty="0">
              <a:latin typeface="Calibri" panose="020F0502020204030204" pitchFamily="34" charset="0"/>
            </a:endParaRPr>
          </a:p>
        </p:txBody>
      </p:sp>
      <p:sp>
        <p:nvSpPr>
          <p:cNvPr id="3" name="Rectangle 2"/>
          <p:cNvSpPr/>
          <p:nvPr/>
        </p:nvSpPr>
        <p:spPr>
          <a:xfrm>
            <a:off x="271682" y="1196752"/>
            <a:ext cx="5236422" cy="4708981"/>
          </a:xfrm>
          <a:prstGeom prst="rect">
            <a:avLst/>
          </a:prstGeom>
        </p:spPr>
        <p:txBody>
          <a:bodyPr wrap="square">
            <a:spAutoFit/>
          </a:bodyPr>
          <a:lstStyle/>
          <a:p>
            <a:pPr marL="342900" lvl="2" indent="-342900">
              <a:buClr>
                <a:srgbClr val="C00000"/>
              </a:buClr>
              <a:buFont typeface="+mj-lt"/>
              <a:buAutoNum type="arabicPeriod" startAt="4"/>
              <a:tabLst>
                <a:tab pos="685800" algn="l"/>
                <a:tab pos="2852738" algn="l"/>
              </a:tabLst>
            </a:pPr>
            <a:r>
              <a:rPr lang="en-US" sz="2000" dirty="0" smtClean="0">
                <a:solidFill>
                  <a:srgbClr val="C00000"/>
                </a:solidFill>
              </a:rPr>
              <a:t>a.</a:t>
            </a:r>
            <a:r>
              <a:rPr lang="en-US" sz="2000" dirty="0"/>
              <a:t> 	</a:t>
            </a:r>
            <a:r>
              <a:rPr lang="en-US" sz="2000" dirty="0" smtClean="0"/>
              <a:t>A </a:t>
            </a:r>
            <a:r>
              <a:rPr lang="en-US" sz="2000" dirty="0"/>
              <a:t>pen is 23 cm long, to the nearest </a:t>
            </a:r>
            <a:r>
              <a:rPr lang="en-US" sz="2000" dirty="0" smtClean="0"/>
              <a:t>	cm. </a:t>
            </a:r>
            <a:br>
              <a:rPr lang="en-US" sz="2000" dirty="0" smtClean="0"/>
            </a:br>
            <a:r>
              <a:rPr lang="en-US" sz="2000" dirty="0" smtClean="0"/>
              <a:t>The </a:t>
            </a:r>
            <a:r>
              <a:rPr lang="en-US" sz="2000" dirty="0"/>
              <a:t>diagram shows the measurements that round to 23 cm, to the nearest </a:t>
            </a:r>
            <a:r>
              <a:rPr lang="en-US" sz="2000" dirty="0" smtClean="0"/>
              <a:t>cm.</a:t>
            </a:r>
            <a:br>
              <a:rPr lang="en-US" sz="2000" dirty="0" smtClean="0"/>
            </a:br>
            <a:r>
              <a:rPr lang="en-US" sz="2000" dirty="0" smtClean="0"/>
              <a:t>Write </a:t>
            </a:r>
            <a:r>
              <a:rPr lang="en-US" sz="2000" dirty="0"/>
              <a:t>an inequality to show the upper and lower bounds of this measurement. Use </a:t>
            </a:r>
            <a:r>
              <a:rPr lang="en-US" sz="2000" i="1" dirty="0" smtClean="0"/>
              <a:t>L</a:t>
            </a:r>
            <a:r>
              <a:rPr lang="en-US" sz="2000" dirty="0" smtClean="0"/>
              <a:t> </a:t>
            </a:r>
            <a:r>
              <a:rPr lang="en-US" sz="2000" dirty="0"/>
              <a:t>for the length of the pen. </a:t>
            </a:r>
            <a:endParaRPr lang="en-US" sz="2000" dirty="0" smtClean="0"/>
          </a:p>
          <a:p>
            <a:pPr marL="914400" lvl="3" indent="-457200">
              <a:buClr>
                <a:srgbClr val="C00000"/>
              </a:buClr>
              <a:buFont typeface="+mj-lt"/>
              <a:buAutoNum type="alphaLcPeriod" startAt="2"/>
              <a:tabLst>
                <a:tab pos="800100" algn="l"/>
                <a:tab pos="2852738" algn="l"/>
              </a:tabLst>
            </a:pPr>
            <a:r>
              <a:rPr lang="en-US" sz="2000" dirty="0" smtClean="0"/>
              <a:t>A </a:t>
            </a:r>
            <a:r>
              <a:rPr lang="en-US" sz="2000" dirty="0"/>
              <a:t>pencil sharpener is 32mm long, to the nearest </a:t>
            </a:r>
            <a:r>
              <a:rPr lang="en-US" sz="2000" dirty="0" smtClean="0"/>
              <a:t>mm.</a:t>
            </a:r>
            <a:br>
              <a:rPr lang="en-US" sz="2000" dirty="0" smtClean="0"/>
            </a:br>
            <a:r>
              <a:rPr lang="en-US" sz="2000" dirty="0" smtClean="0"/>
              <a:t>Write </a:t>
            </a:r>
            <a:r>
              <a:rPr lang="en-US" sz="2000" dirty="0"/>
              <a:t>an inequality to show the upper and lower bounds of this measurement. </a:t>
            </a:r>
            <a:r>
              <a:rPr lang="en-US" sz="2000" dirty="0" smtClean="0"/>
              <a:t/>
            </a:r>
            <a:br>
              <a:rPr lang="en-US" sz="2000" dirty="0" smtClean="0"/>
            </a:br>
            <a:r>
              <a:rPr lang="en-US" sz="2000" dirty="0" smtClean="0"/>
              <a:t>Use </a:t>
            </a:r>
            <a:r>
              <a:rPr lang="en-US" sz="2000" dirty="0"/>
              <a:t>l for the </a:t>
            </a:r>
            <a:r>
              <a:rPr lang="en-US" sz="2000" dirty="0" smtClean="0"/>
              <a:t/>
            </a:r>
            <a:br>
              <a:rPr lang="en-US" sz="2000" dirty="0" smtClean="0"/>
            </a:br>
            <a:r>
              <a:rPr lang="en-US" sz="2000" dirty="0" smtClean="0"/>
              <a:t>length </a:t>
            </a:r>
            <a:r>
              <a:rPr lang="en-US" sz="2000" dirty="0"/>
              <a:t>of the </a:t>
            </a:r>
            <a:r>
              <a:rPr lang="en-US" sz="2000" dirty="0" smtClean="0"/>
              <a:t/>
            </a:r>
            <a:br>
              <a:rPr lang="en-US" sz="2000" dirty="0" smtClean="0"/>
            </a:br>
            <a:r>
              <a:rPr lang="en-US" sz="2000" dirty="0" smtClean="0"/>
              <a:t>pencil sharpener</a:t>
            </a:r>
            <a:r>
              <a:rPr lang="en-US" sz="2000" dirty="0"/>
              <a: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08175" y="4805652"/>
            <a:ext cx="2199929" cy="169994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179512" y="6023029"/>
            <a:ext cx="3004610"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Q4b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Draw a diagram, like the one in part </a:t>
            </a:r>
            <a:r>
              <a:rPr lang="en-US" b="1" dirty="0" smtClean="0">
                <a:solidFill>
                  <a:schemeClr val="tx1"/>
                </a:solidFill>
                <a:latin typeface="Arial" panose="020B0604020202020204" pitchFamily="34" charset="0"/>
                <a:cs typeface="Arial" panose="020B0604020202020204" pitchFamily="34" charset="0"/>
              </a:rPr>
              <a:t>a.</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132577"/>
      </p:ext>
    </p:extLst>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231</a:t>
            </a:r>
            <a:endParaRPr lang="en-GB" sz="1400" b="1" dirty="0">
              <a:latin typeface="Calibri" panose="020F0502020204030204" pitchFamily="34" charset="0"/>
            </a:endParaRPr>
          </a:p>
        </p:txBody>
      </p:sp>
      <p:sp>
        <p:nvSpPr>
          <p:cNvPr id="3" name="Rectangle 2"/>
          <p:cNvSpPr/>
          <p:nvPr/>
        </p:nvSpPr>
        <p:spPr>
          <a:xfrm>
            <a:off x="271682" y="1196752"/>
            <a:ext cx="5236422" cy="2462213"/>
          </a:xfrm>
          <a:prstGeom prst="rect">
            <a:avLst/>
          </a:prstGeom>
        </p:spPr>
        <p:txBody>
          <a:bodyPr wrap="square">
            <a:spAutoFit/>
          </a:bodyPr>
          <a:lstStyle/>
          <a:p>
            <a:pPr marL="0" lvl="2">
              <a:buClr>
                <a:srgbClr val="C00000"/>
              </a:buClr>
              <a:tabLst>
                <a:tab pos="685800" algn="l"/>
                <a:tab pos="2852738" algn="l"/>
              </a:tabLst>
            </a:pPr>
            <a:r>
              <a:rPr lang="en-US" sz="2200" b="1" dirty="0" smtClean="0">
                <a:solidFill>
                  <a:srgbClr val="C00000"/>
                </a:solidFill>
              </a:rPr>
              <a:t>3D Solids</a:t>
            </a:r>
          </a:p>
          <a:p>
            <a:pPr marL="457200" lvl="2" indent="-457200">
              <a:buClr>
                <a:srgbClr val="C00000"/>
              </a:buClr>
              <a:buFont typeface="+mj-lt"/>
              <a:buAutoNum type="arabicPeriod"/>
              <a:tabLst>
                <a:tab pos="685800" algn="l"/>
                <a:tab pos="2852738" algn="l"/>
              </a:tabLst>
            </a:pPr>
            <a:r>
              <a:rPr lang="en-US" sz="2200" dirty="0" smtClean="0"/>
              <a:t>Work </a:t>
            </a:r>
            <a:r>
              <a:rPr lang="en-US" sz="2200" dirty="0"/>
              <a:t>out the </a:t>
            </a:r>
            <a:r>
              <a:rPr lang="en-US" sz="2200" dirty="0" err="1"/>
              <a:t>vo</a:t>
            </a:r>
            <a:r>
              <a:rPr lang="en-US" sz="2200" dirty="0"/>
              <a:t> </a:t>
            </a:r>
            <a:r>
              <a:rPr lang="en-US" sz="2200" dirty="0" err="1"/>
              <a:t>lume</a:t>
            </a:r>
            <a:r>
              <a:rPr lang="en-US" sz="2200" dirty="0"/>
              <a:t> of these prisms by</a:t>
            </a:r>
          </a:p>
          <a:p>
            <a:pPr marL="800100" lvl="3" indent="-342900">
              <a:buClr>
                <a:srgbClr val="C00000"/>
              </a:buClr>
              <a:buFont typeface="Arial" panose="020B0604020202020204" pitchFamily="34" charset="0"/>
              <a:buChar char="•"/>
              <a:tabLst>
                <a:tab pos="685800" algn="l"/>
                <a:tab pos="2852738" algn="l"/>
              </a:tabLst>
            </a:pPr>
            <a:r>
              <a:rPr lang="en-US" sz="2200" dirty="0" smtClean="0"/>
              <a:t>working </a:t>
            </a:r>
            <a:r>
              <a:rPr lang="en-US" sz="2200" dirty="0"/>
              <a:t>out the area of the front face</a:t>
            </a:r>
          </a:p>
          <a:p>
            <a:pPr marL="800100" lvl="3" indent="-342900">
              <a:buClr>
                <a:srgbClr val="C00000"/>
              </a:buClr>
              <a:buFont typeface="Arial" panose="020B0604020202020204" pitchFamily="34" charset="0"/>
              <a:buChar char="•"/>
              <a:tabLst>
                <a:tab pos="685800" algn="l"/>
                <a:tab pos="2852738" algn="l"/>
              </a:tabLst>
            </a:pPr>
            <a:r>
              <a:rPr lang="en-US" sz="2200" dirty="0" smtClean="0"/>
              <a:t>multiplying </a:t>
            </a:r>
            <a:r>
              <a:rPr lang="en-US" sz="2200" dirty="0"/>
              <a:t>the area by the length of the prism.</a:t>
            </a:r>
          </a:p>
        </p:txBody>
      </p:sp>
      <p:sp>
        <p:nvSpPr>
          <p:cNvPr id="13" name="Rectangle 12"/>
          <p:cNvSpPr/>
          <p:nvPr/>
        </p:nvSpPr>
        <p:spPr>
          <a:xfrm flipH="1">
            <a:off x="251520" y="5581689"/>
            <a:ext cx="2808312"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Sketch the front face to help you work out its </a:t>
            </a:r>
            <a:r>
              <a:rPr lang="en-US" sz="2000" dirty="0" smtClean="0">
                <a:solidFill>
                  <a:schemeClr val="tx1"/>
                </a:solidFill>
                <a:latin typeface="Arial" panose="020B0604020202020204" pitchFamily="34" charset="0"/>
                <a:cs typeface="Arial" panose="020B0604020202020204" pitchFamily="34" charset="0"/>
              </a:rPr>
              <a:t>area</a:t>
            </a:r>
            <a:r>
              <a:rPr lang="en-US" sz="2000" dirty="0">
                <a:solidFill>
                  <a:schemeClr val="tx1"/>
                </a:solidFill>
                <a:latin typeface="Arial" panose="020B0604020202020204" pitchFamily="34" charset="0"/>
                <a:cs typeface="Arial" panose="020B0604020202020204" pitchFamily="34" charset="0"/>
              </a:rPr>
              <a:t>.</a:t>
            </a:r>
            <a:endParaRPr lang="en-US" sz="2000"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5745" y="3645024"/>
            <a:ext cx="4920351" cy="140581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64181" y="5088229"/>
            <a:ext cx="2071915" cy="143407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219080486"/>
      </p:ext>
    </p:extLst>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231</a:t>
            </a:r>
            <a:endParaRPr lang="en-GB" sz="1400" b="1" dirty="0">
              <a:latin typeface="Calibri" panose="020F0502020204030204" pitchFamily="34" charset="0"/>
            </a:endParaRPr>
          </a:p>
        </p:txBody>
      </p:sp>
      <p:sp>
        <p:nvSpPr>
          <p:cNvPr id="3" name="Rectangle 2"/>
          <p:cNvSpPr/>
          <p:nvPr/>
        </p:nvSpPr>
        <p:spPr>
          <a:xfrm>
            <a:off x="271682" y="1196752"/>
            <a:ext cx="5236422" cy="3816429"/>
          </a:xfrm>
          <a:prstGeom prst="rect">
            <a:avLst/>
          </a:prstGeom>
        </p:spPr>
        <p:txBody>
          <a:bodyPr wrap="square">
            <a:spAutoFit/>
          </a:bodyPr>
          <a:lstStyle/>
          <a:p>
            <a:pPr marL="457200" lvl="2" indent="-457200">
              <a:buClr>
                <a:srgbClr val="C00000"/>
              </a:buClr>
              <a:buFont typeface="+mj-lt"/>
              <a:buAutoNum type="arabicPeriod" startAt="2"/>
              <a:tabLst>
                <a:tab pos="800100" algn="l"/>
                <a:tab pos="2852738" algn="l"/>
              </a:tabLst>
            </a:pPr>
            <a:r>
              <a:rPr lang="en-US" sz="2200" dirty="0" smtClean="0">
                <a:solidFill>
                  <a:srgbClr val="C00000"/>
                </a:solidFill>
              </a:rPr>
              <a:t>a.</a:t>
            </a:r>
            <a:r>
              <a:rPr lang="en-US" sz="2200" dirty="0" smtClean="0"/>
              <a:t> 	Sketch </a:t>
            </a:r>
            <a:r>
              <a:rPr lang="en-US" sz="2200" dirty="0"/>
              <a:t>the net of </a:t>
            </a:r>
            <a:r>
              <a:rPr lang="en-US" sz="2200" dirty="0" smtClean="0"/>
              <a:t/>
            </a:r>
            <a:br>
              <a:rPr lang="en-US" sz="2200" dirty="0" smtClean="0"/>
            </a:br>
            <a:r>
              <a:rPr lang="en-US" sz="2200" dirty="0" smtClean="0"/>
              <a:t>	this cylinder.</a:t>
            </a:r>
          </a:p>
          <a:p>
            <a:pPr marL="457200" lvl="2" indent="-457200">
              <a:buClr>
                <a:srgbClr val="C00000"/>
              </a:buClr>
              <a:buFont typeface="+mj-lt"/>
              <a:buAutoNum type="arabicPeriod" startAt="2"/>
              <a:tabLst>
                <a:tab pos="800100" algn="l"/>
                <a:tab pos="2852738" algn="l"/>
              </a:tabLst>
            </a:pPr>
            <a:endParaRPr lang="en-US" sz="2200" dirty="0"/>
          </a:p>
          <a:p>
            <a:pPr marL="457200" lvl="2" indent="-457200">
              <a:buClr>
                <a:srgbClr val="C00000"/>
              </a:buClr>
              <a:buFont typeface="+mj-lt"/>
              <a:buAutoNum type="arabicPeriod" startAt="2"/>
              <a:tabLst>
                <a:tab pos="800100" algn="l"/>
                <a:tab pos="2852738" algn="l"/>
              </a:tabLst>
            </a:pPr>
            <a:endParaRPr lang="en-US" sz="2200" dirty="0" smtClean="0"/>
          </a:p>
          <a:p>
            <a:pPr marL="457200" lvl="3" indent="-457200">
              <a:buClr>
                <a:srgbClr val="C00000"/>
              </a:buClr>
              <a:buFont typeface="+mj-lt"/>
              <a:buAutoNum type="alphaLcPeriod" startAt="2"/>
              <a:tabLst>
                <a:tab pos="2852738" algn="l"/>
              </a:tabLst>
            </a:pPr>
            <a:r>
              <a:rPr lang="en-US" sz="2200" dirty="0" smtClean="0"/>
              <a:t>Work out (giving </a:t>
            </a:r>
            <a:br>
              <a:rPr lang="en-US" sz="2200" dirty="0" smtClean="0"/>
            </a:br>
            <a:r>
              <a:rPr lang="en-US" sz="2200" dirty="0" smtClean="0"/>
              <a:t>your answers to 1 </a:t>
            </a:r>
            <a:r>
              <a:rPr lang="en-US" sz="2200" dirty="0" err="1" smtClean="0"/>
              <a:t>d.p.</a:t>
            </a:r>
            <a:r>
              <a:rPr lang="en-US" sz="2200" dirty="0" smtClean="0"/>
              <a:t>) </a:t>
            </a:r>
          </a:p>
          <a:p>
            <a:pPr marL="971550" lvl="4" indent="-514350">
              <a:buClr>
                <a:srgbClr val="C00000"/>
              </a:buClr>
              <a:buFont typeface="+mj-lt"/>
              <a:buAutoNum type="romanLcPeriod"/>
              <a:tabLst>
                <a:tab pos="2852738" algn="l"/>
              </a:tabLst>
            </a:pPr>
            <a:r>
              <a:rPr lang="en-US" sz="2200" dirty="0" smtClean="0"/>
              <a:t>the </a:t>
            </a:r>
            <a:r>
              <a:rPr lang="en-US" sz="2200" dirty="0"/>
              <a:t>area of the circle </a:t>
            </a:r>
            <a:endParaRPr lang="en-US" sz="2200" dirty="0" smtClean="0"/>
          </a:p>
          <a:p>
            <a:pPr marL="971550" lvl="4" indent="-514350">
              <a:buClr>
                <a:srgbClr val="C00000"/>
              </a:buClr>
              <a:buFont typeface="+mj-lt"/>
              <a:buAutoNum type="romanLcPeriod"/>
              <a:tabLst>
                <a:tab pos="2852738" algn="l"/>
              </a:tabLst>
            </a:pPr>
            <a:r>
              <a:rPr lang="en-US" sz="2200" dirty="0" smtClean="0"/>
              <a:t>the </a:t>
            </a:r>
            <a:r>
              <a:rPr lang="en-US" sz="2200" dirty="0"/>
              <a:t>length of the rectangle </a:t>
            </a:r>
            <a:endParaRPr lang="en-US" sz="2200" dirty="0" smtClean="0"/>
          </a:p>
          <a:p>
            <a:pPr marL="971550" lvl="4" indent="-514350">
              <a:buClr>
                <a:srgbClr val="C00000"/>
              </a:buClr>
              <a:buFont typeface="+mj-lt"/>
              <a:buAutoNum type="romanLcPeriod"/>
              <a:tabLst>
                <a:tab pos="2852738" algn="l"/>
              </a:tabLst>
            </a:pPr>
            <a:r>
              <a:rPr lang="en-US" sz="2200" dirty="0" smtClean="0"/>
              <a:t>the </a:t>
            </a:r>
            <a:r>
              <a:rPr lang="en-US" sz="2200" dirty="0"/>
              <a:t>area of the </a:t>
            </a:r>
            <a:r>
              <a:rPr lang="en-US" sz="2200" dirty="0" smtClean="0"/>
              <a:t>rectangle</a:t>
            </a:r>
          </a:p>
          <a:p>
            <a:pPr marL="971550" lvl="4" indent="-514350">
              <a:buClr>
                <a:srgbClr val="C00000"/>
              </a:buClr>
              <a:buFont typeface="+mj-lt"/>
              <a:buAutoNum type="romanLcPeriod"/>
              <a:tabLst>
                <a:tab pos="2852738" algn="l"/>
              </a:tabLst>
            </a:pPr>
            <a:r>
              <a:rPr lang="en-US" sz="2200" dirty="0" smtClean="0"/>
              <a:t>the </a:t>
            </a:r>
            <a:r>
              <a:rPr lang="en-US" sz="2200" dirty="0"/>
              <a:t>total surface area of the cylinder.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64113" y="1268760"/>
            <a:ext cx="1804522" cy="169837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07090" y="5013004"/>
            <a:ext cx="4139798" cy="159223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80112" y="5192646"/>
            <a:ext cx="3258136" cy="1439643"/>
          </a:xfrm>
          <a:prstGeom prst="rect">
            <a:avLst/>
          </a:prstGeom>
        </p:spPr>
      </p:pic>
      <p:sp>
        <p:nvSpPr>
          <p:cNvPr id="12" name="Rectangle 11"/>
          <p:cNvSpPr/>
          <p:nvPr/>
        </p:nvSpPr>
        <p:spPr>
          <a:xfrm flipH="1">
            <a:off x="5580111" y="1289085"/>
            <a:ext cx="3240360"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Q2bii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The </a:t>
            </a:r>
            <a:r>
              <a:rPr lang="en-US" sz="2000" dirty="0" smtClean="0">
                <a:solidFill>
                  <a:schemeClr val="tx1"/>
                </a:solidFill>
                <a:latin typeface="Arial" panose="020B0604020202020204" pitchFamily="34" charset="0"/>
                <a:cs typeface="Arial" panose="020B0604020202020204" pitchFamily="34" charset="0"/>
              </a:rPr>
              <a:t>rectangle face wraps right round the circle. Circumference =2</a:t>
            </a:r>
            <a:r>
              <a:rPr lang="el-GR" sz="2000" dirty="0" smtClean="0">
                <a:solidFill>
                  <a:schemeClr val="tx1"/>
                </a:solidFill>
                <a:latin typeface="Times New Roman" panose="02020603050405020304" pitchFamily="18" charset="0"/>
                <a:cs typeface="Times New Roman" panose="02020603050405020304" pitchFamily="18" charset="0"/>
              </a:rPr>
              <a:t>π</a:t>
            </a:r>
            <a:r>
              <a:rPr lang="en-US" sz="2000" i="1" dirty="0" smtClean="0">
                <a:solidFill>
                  <a:schemeClr val="tx1"/>
                </a:solidFill>
                <a:latin typeface="Arial" panose="020B0604020202020204" pitchFamily="34" charset="0"/>
                <a:cs typeface="Arial" panose="020B0604020202020204" pitchFamily="34" charset="0"/>
              </a:rPr>
              <a:t>r</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2420888"/>
            <a:ext cx="548640" cy="548640"/>
          </a:xfrm>
          <a:prstGeom prst="rect">
            <a:avLst/>
          </a:prstGeom>
        </p:spPr>
      </p:pic>
    </p:spTree>
    <p:extLst>
      <p:ext uri="{BB962C8B-B14F-4D97-AF65-F5344CB8AC3E}">
        <p14:creationId xmlns:p14="http://schemas.microsoft.com/office/powerpoint/2010/main" val="1741025305"/>
      </p:ext>
    </p:extLst>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232</a:t>
            </a:r>
            <a:endParaRPr lang="en-GB" sz="1400" b="1" dirty="0">
              <a:latin typeface="Calibri" panose="020F0502020204030204" pitchFamily="34" charset="0"/>
            </a:endParaRPr>
          </a:p>
        </p:txBody>
      </p:sp>
      <p:sp>
        <p:nvSpPr>
          <p:cNvPr id="3" name="Rectangle 2"/>
          <p:cNvSpPr/>
          <p:nvPr/>
        </p:nvSpPr>
        <p:spPr>
          <a:xfrm>
            <a:off x="271682" y="1196752"/>
            <a:ext cx="8548790" cy="5293757"/>
          </a:xfrm>
          <a:prstGeom prst="rect">
            <a:avLst/>
          </a:prstGeom>
        </p:spPr>
        <p:txBody>
          <a:bodyPr wrap="square">
            <a:spAutoFit/>
          </a:bodyPr>
          <a:lstStyle/>
          <a:p>
            <a:pPr marL="457200" lvl="2" indent="-457200">
              <a:buClr>
                <a:srgbClr val="C00000"/>
              </a:buClr>
              <a:buFont typeface="+mj-lt"/>
              <a:buAutoNum type="arabicPeriod" startAt="3"/>
              <a:tabLst>
                <a:tab pos="800100" algn="l"/>
                <a:tab pos="2852738" algn="l"/>
              </a:tabLst>
            </a:pPr>
            <a:r>
              <a:rPr lang="en-US" sz="2600" dirty="0"/>
              <a:t>Here are two expressions used with spheres</a:t>
            </a:r>
            <a:r>
              <a:rPr lang="en-US" sz="2600" dirty="0" smtClean="0"/>
              <a:t>.</a:t>
            </a:r>
            <a:br>
              <a:rPr lang="en-US" sz="2600" dirty="0" smtClean="0"/>
            </a:br>
            <a:r>
              <a:rPr lang="en-US" sz="2600" dirty="0" smtClean="0"/>
              <a:t/>
            </a:r>
            <a:br>
              <a:rPr lang="en-US" sz="2600" dirty="0" smtClean="0"/>
            </a:br>
            <a:endParaRPr lang="en-US" sz="2600" dirty="0" smtClean="0"/>
          </a:p>
          <a:p>
            <a:pPr marL="914400" lvl="3" indent="-457200">
              <a:buClr>
                <a:srgbClr val="C00000"/>
              </a:buClr>
              <a:buFont typeface="+mj-lt"/>
              <a:buAutoNum type="alphaLcPeriod"/>
              <a:tabLst>
                <a:tab pos="800100" algn="l"/>
                <a:tab pos="2852738" algn="l"/>
              </a:tabLst>
            </a:pPr>
            <a:r>
              <a:rPr lang="en-US" sz="2600" dirty="0"/>
              <a:t>Match each expression to the </a:t>
            </a:r>
            <a:r>
              <a:rPr lang="en-US" sz="2600" dirty="0" smtClean="0"/>
              <a:t/>
            </a:r>
            <a:br>
              <a:rPr lang="en-US" sz="2600" dirty="0" smtClean="0"/>
            </a:br>
            <a:r>
              <a:rPr lang="en-US" sz="2600" dirty="0" smtClean="0"/>
              <a:t>correct measurement</a:t>
            </a:r>
            <a:br>
              <a:rPr lang="en-US" sz="2600" dirty="0" smtClean="0"/>
            </a:br>
            <a:r>
              <a:rPr lang="en-US" sz="2600" dirty="0" smtClean="0"/>
              <a:t/>
            </a:r>
            <a:br>
              <a:rPr lang="en-US" sz="2600" dirty="0" smtClean="0"/>
            </a:br>
            <a:endParaRPr lang="en-US" sz="2600" dirty="0" smtClean="0"/>
          </a:p>
          <a:p>
            <a:pPr marL="914400" lvl="3" indent="-457200">
              <a:buClr>
                <a:srgbClr val="C00000"/>
              </a:buClr>
              <a:buFont typeface="+mj-lt"/>
              <a:buAutoNum type="alphaLcPeriod"/>
              <a:tabLst>
                <a:tab pos="800100" algn="l"/>
                <a:tab pos="2852738" algn="l"/>
              </a:tabLst>
            </a:pPr>
            <a:r>
              <a:rPr lang="en-US" sz="2600" dirty="0"/>
              <a:t>Write the formula for surface area of a sphere, </a:t>
            </a:r>
            <a:endParaRPr lang="en-US" sz="2600" dirty="0" smtClean="0"/>
          </a:p>
          <a:p>
            <a:pPr marL="914400" lvl="3" indent="-457200">
              <a:buClr>
                <a:srgbClr val="C00000"/>
              </a:buClr>
              <a:buFont typeface="+mj-lt"/>
              <a:buAutoNum type="alphaLcPeriod"/>
              <a:tabLst>
                <a:tab pos="800100" algn="l"/>
                <a:tab pos="2852738" algn="l"/>
              </a:tabLst>
            </a:pPr>
            <a:r>
              <a:rPr lang="en-US" sz="2600" dirty="0" smtClean="0"/>
              <a:t>Write </a:t>
            </a:r>
            <a:r>
              <a:rPr lang="en-US" sz="2600" dirty="0"/>
              <a:t>the formula for volume of a sphere, </a:t>
            </a:r>
            <a:endParaRPr lang="en-US" sz="2600" dirty="0" smtClean="0"/>
          </a:p>
          <a:p>
            <a:pPr marL="914400" lvl="3" indent="-457200">
              <a:buClr>
                <a:srgbClr val="C00000"/>
              </a:buClr>
              <a:buFont typeface="+mj-lt"/>
              <a:buAutoNum type="alphaLcPeriod"/>
              <a:tabLst>
                <a:tab pos="800100" algn="l"/>
                <a:tab pos="2852738" algn="l"/>
              </a:tabLst>
            </a:pPr>
            <a:r>
              <a:rPr lang="en-US" sz="2600" dirty="0" smtClean="0"/>
              <a:t>For </a:t>
            </a:r>
            <a:r>
              <a:rPr lang="en-US" sz="2600" dirty="0"/>
              <a:t>this sphere, workout</a:t>
            </a:r>
          </a:p>
          <a:p>
            <a:pPr marL="1428750" lvl="4" indent="-514350">
              <a:buClr>
                <a:srgbClr val="C00000"/>
              </a:buClr>
              <a:buFont typeface="+mj-lt"/>
              <a:buAutoNum type="romanLcPeriod"/>
              <a:tabLst>
                <a:tab pos="800100" algn="l"/>
                <a:tab pos="2852738" algn="l"/>
              </a:tabLst>
            </a:pPr>
            <a:r>
              <a:rPr lang="en-US" sz="2600" dirty="0" smtClean="0"/>
              <a:t>the </a:t>
            </a:r>
            <a:r>
              <a:rPr lang="en-US" sz="2600" dirty="0"/>
              <a:t>surface area</a:t>
            </a:r>
          </a:p>
          <a:p>
            <a:pPr marL="1428750" lvl="4" indent="-514350">
              <a:buClr>
                <a:srgbClr val="C00000"/>
              </a:buClr>
              <a:buFont typeface="+mj-lt"/>
              <a:buAutoNum type="romanLcPeriod"/>
              <a:tabLst>
                <a:tab pos="800100" algn="l"/>
                <a:tab pos="2852738" algn="l"/>
              </a:tabLst>
            </a:pPr>
            <a:r>
              <a:rPr lang="en-US" sz="2600" dirty="0" smtClean="0"/>
              <a:t>the volume.</a:t>
            </a:r>
          </a:p>
          <a:p>
            <a:pPr marL="914400" lvl="4">
              <a:buClr>
                <a:srgbClr val="C00000"/>
              </a:buClr>
              <a:tabLst>
                <a:tab pos="800100" algn="l"/>
                <a:tab pos="2852738" algn="l"/>
              </a:tabLst>
            </a:pPr>
            <a:r>
              <a:rPr lang="en-US" sz="2600" dirty="0" smtClean="0"/>
              <a:t>Give </a:t>
            </a:r>
            <a:r>
              <a:rPr lang="en-US" sz="2600" dirty="0"/>
              <a:t>your answers to 2 </a:t>
            </a:r>
            <a:r>
              <a:rPr lang="en-US" sz="2600" dirty="0" err="1"/>
              <a:t>d.p.</a:t>
            </a:r>
            <a:endParaRPr lang="en-US" sz="2600" dirty="0"/>
          </a:p>
        </p:txBody>
      </p:sp>
      <p:sp>
        <p:nvSpPr>
          <p:cNvPr id="10" name="Rounded Rectangle 9"/>
          <p:cNvSpPr/>
          <p:nvPr/>
        </p:nvSpPr>
        <p:spPr>
          <a:xfrm>
            <a:off x="2503930" y="1703090"/>
            <a:ext cx="1080120" cy="561498"/>
          </a:xfrm>
          <a:prstGeom prst="roundRect">
            <a:avLst/>
          </a:prstGeom>
          <a:solidFill>
            <a:srgbClr val="FBABA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800" dirty="0">
                <a:solidFill>
                  <a:schemeClr val="tx1"/>
                </a:solidFill>
                <a:latin typeface="Comic Sans MS" panose="030F0702030302020204" pitchFamily="66" charset="0"/>
              </a:rPr>
              <a:t>4</a:t>
            </a:r>
            <a:r>
              <a:rPr lang="el-GR" sz="2800" dirty="0" smtClean="0">
                <a:solidFill>
                  <a:schemeClr val="tx1"/>
                </a:solidFill>
                <a:latin typeface="Comic Sans MS" panose="030F0702030302020204" pitchFamily="66" charset="0"/>
                <a:cs typeface="Times New Roman" panose="02020603050405020304" pitchFamily="18" charset="0"/>
              </a:rPr>
              <a:t>π</a:t>
            </a:r>
            <a:r>
              <a:rPr lang="en-US" sz="2800" dirty="0" smtClean="0">
                <a:solidFill>
                  <a:schemeClr val="tx1"/>
                </a:solidFill>
                <a:latin typeface="Comic Sans MS" panose="030F0702030302020204" pitchFamily="66" charset="0"/>
              </a:rPr>
              <a:t>r</a:t>
            </a:r>
            <a:r>
              <a:rPr lang="en-US" sz="2800" baseline="30000" dirty="0" smtClean="0">
                <a:solidFill>
                  <a:schemeClr val="tx1"/>
                </a:solidFill>
                <a:latin typeface="Comic Sans MS" panose="030F0702030302020204" pitchFamily="66" charset="0"/>
              </a:rPr>
              <a:t>2</a:t>
            </a:r>
            <a:endParaRPr lang="en-US" sz="2800" baseline="30000" dirty="0">
              <a:solidFill>
                <a:schemeClr val="tx1"/>
              </a:solidFill>
              <a:latin typeface="Comic Sans MS" panose="030F0702030302020204" pitchFamily="66"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ounded Rectangle 10"/>
              <p:cNvSpPr/>
              <p:nvPr/>
            </p:nvSpPr>
            <p:spPr>
              <a:xfrm>
                <a:off x="4644008" y="1628800"/>
                <a:ext cx="1080120" cy="792088"/>
              </a:xfrm>
              <a:prstGeom prst="round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
                          <a:rPr lang="en-US" sz="2800" i="1">
                            <a:solidFill>
                              <a:schemeClr val="tx1"/>
                            </a:solidFill>
                            <a:latin typeface="Cambria Math" panose="02040503050406030204" pitchFamily="18" charset="0"/>
                            <a:cs typeface="Arial" panose="020B0604020202020204" pitchFamily="34" charset="0"/>
                          </a:rPr>
                          <m:t>4</m:t>
                        </m:r>
                      </m:num>
                      <m:den>
                        <m:r>
                          <a:rPr lang="en-US" sz="2800" b="0" i="1" smtClean="0">
                            <a:solidFill>
                              <a:schemeClr val="tx1"/>
                            </a:solidFill>
                            <a:latin typeface="Cambria Math" panose="02040503050406030204" pitchFamily="18" charset="0"/>
                            <a:cs typeface="Arial" panose="020B0604020202020204" pitchFamily="34" charset="0"/>
                          </a:rPr>
                          <m:t>3</m:t>
                        </m:r>
                      </m:den>
                    </m:f>
                  </m:oMath>
                </a14:m>
                <a:r>
                  <a:rPr lang="el-GR" sz="2800" dirty="0" smtClean="0">
                    <a:solidFill>
                      <a:schemeClr val="tx1"/>
                    </a:solidFill>
                    <a:latin typeface="Comic Sans MS" panose="030F0702030302020204" pitchFamily="66" charset="0"/>
                    <a:cs typeface="Times New Roman" panose="02020603050405020304" pitchFamily="18" charset="0"/>
                  </a:rPr>
                  <a:t>π</a:t>
                </a:r>
                <a:r>
                  <a:rPr lang="en-US" sz="2800" dirty="0" smtClean="0">
                    <a:solidFill>
                      <a:schemeClr val="tx1"/>
                    </a:solidFill>
                    <a:latin typeface="Comic Sans MS" panose="030F0702030302020204" pitchFamily="66" charset="0"/>
                  </a:rPr>
                  <a:t>r</a:t>
                </a:r>
                <a:r>
                  <a:rPr lang="en-US" sz="2800" baseline="30000" dirty="0" smtClean="0">
                    <a:solidFill>
                      <a:schemeClr val="tx1"/>
                    </a:solidFill>
                    <a:latin typeface="Comic Sans MS" panose="030F0702030302020204" pitchFamily="66" charset="0"/>
                  </a:rPr>
                  <a:t>2</a:t>
                </a:r>
                <a:endParaRPr lang="en-US" sz="2800" baseline="30000" dirty="0">
                  <a:solidFill>
                    <a:schemeClr val="tx1"/>
                  </a:solidFill>
                  <a:latin typeface="Comic Sans MS" panose="030F0702030302020204" pitchFamily="66" charset="0"/>
                  <a:cs typeface="Times New Roman" panose="02020603050405020304" pitchFamily="18"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4644008" y="1628800"/>
                <a:ext cx="1080120" cy="792088"/>
              </a:xfrm>
              <a:prstGeom prst="roundRect">
                <a:avLst/>
              </a:prstGeom>
              <a:blipFill rotWithShape="0">
                <a:blip r:embed="rId4"/>
                <a:stretch>
                  <a:fillRect/>
                </a:stretch>
              </a:blipFill>
              <a:ln>
                <a:solidFill>
                  <a:schemeClr val="accent3">
                    <a:lumMod val="50000"/>
                  </a:schemeClr>
                </a:solidFill>
              </a:ln>
            </p:spPr>
            <p:txBody>
              <a:bodyPr/>
              <a:lstStyle/>
              <a:p>
                <a:r>
                  <a:rPr lang="en-US">
                    <a:noFill/>
                  </a:rPr>
                  <a:t> </a:t>
                </a:r>
              </a:p>
            </p:txBody>
          </p:sp>
        </mc:Fallback>
      </mc:AlternateContent>
      <p:sp>
        <p:nvSpPr>
          <p:cNvPr id="13" name="Rounded Rectangle 12"/>
          <p:cNvSpPr/>
          <p:nvPr/>
        </p:nvSpPr>
        <p:spPr>
          <a:xfrm>
            <a:off x="1331640" y="3284984"/>
            <a:ext cx="2632140" cy="567113"/>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a:solidFill>
                  <a:schemeClr val="tx1"/>
                </a:solidFill>
                <a:latin typeface="Comic Sans MS" panose="030F0702030302020204" pitchFamily="66" charset="0"/>
              </a:rPr>
              <a:t>volume = 340cm</a:t>
            </a:r>
            <a:r>
              <a:rPr lang="en-US" sz="2400" baseline="30000" dirty="0">
                <a:solidFill>
                  <a:schemeClr val="tx1"/>
                </a:solidFill>
                <a:latin typeface="Comic Sans MS" panose="030F0702030302020204" pitchFamily="66" charset="0"/>
              </a:rPr>
              <a:t>3</a:t>
            </a:r>
            <a:endParaRPr lang="en-US" sz="2400" baseline="30000" dirty="0">
              <a:solidFill>
                <a:schemeClr val="tx1"/>
              </a:solidFill>
              <a:latin typeface="Comic Sans MS" panose="030F0702030302020204" pitchFamily="66" charset="0"/>
              <a:cs typeface="Times New Roman" panose="02020603050405020304" pitchFamily="18" charset="0"/>
            </a:endParaRPr>
          </a:p>
        </p:txBody>
      </p:sp>
      <p:sp>
        <p:nvSpPr>
          <p:cNvPr id="15" name="Rounded Rectangle 14"/>
          <p:cNvSpPr/>
          <p:nvPr/>
        </p:nvSpPr>
        <p:spPr>
          <a:xfrm>
            <a:off x="4191798" y="3284984"/>
            <a:ext cx="3836586" cy="5671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a:solidFill>
                  <a:schemeClr val="tx1"/>
                </a:solidFill>
                <a:latin typeface="Comic Sans MS" panose="030F0702030302020204" pitchFamily="66" charset="0"/>
                <a:cs typeface="Times New Roman" panose="02020603050405020304" pitchFamily="18" charset="0"/>
              </a:rPr>
              <a:t>surface area = 746cm</a:t>
            </a:r>
            <a:r>
              <a:rPr lang="en-US" sz="2400" baseline="30000" dirty="0">
                <a:solidFill>
                  <a:schemeClr val="tx1"/>
                </a:solidFill>
                <a:latin typeface="Comic Sans MS" panose="030F0702030302020204" pitchFamily="66" charset="0"/>
                <a:cs typeface="Times New Roman" panose="02020603050405020304" pitchFamily="18" charset="0"/>
              </a:rPr>
              <a:t>2</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11693" y="4797152"/>
            <a:ext cx="1808779" cy="1808779"/>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940151" y="1700808"/>
            <a:ext cx="2923661" cy="1263796"/>
          </a:xfrm>
          <a:prstGeom prst="rect">
            <a:avLst/>
          </a:prstGeom>
        </p:spPr>
      </p:pic>
    </p:spTree>
    <p:extLst>
      <p:ext uri="{BB962C8B-B14F-4D97-AF65-F5344CB8AC3E}">
        <p14:creationId xmlns:p14="http://schemas.microsoft.com/office/powerpoint/2010/main" val="979240477"/>
      </p:ext>
    </p:extLst>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71682" y="1196752"/>
                <a:ext cx="5236422" cy="5547031"/>
              </a:xfrm>
              <a:prstGeom prst="rect">
                <a:avLst/>
              </a:prstGeom>
            </p:spPr>
            <p:txBody>
              <a:bodyPr wrap="square">
                <a:spAutoFit/>
              </a:bodyPr>
              <a:lstStyle/>
              <a:p>
                <a:pPr marL="514350" lvl="2" indent="-514350">
                  <a:buClr>
                    <a:srgbClr val="C00000"/>
                  </a:buClr>
                  <a:buFont typeface="+mj-lt"/>
                  <a:buAutoNum type="arabicPeriod" startAt="4"/>
                  <a:tabLst>
                    <a:tab pos="800100" algn="l"/>
                    <a:tab pos="2852738" algn="l"/>
                  </a:tabLst>
                </a:pPr>
                <a:r>
                  <a:rPr lang="en-US" sz="2300" dirty="0"/>
                  <a:t>Here is a cone.</a:t>
                </a:r>
              </a:p>
              <a:p>
                <a:pPr marL="857250" lvl="3" indent="-400050">
                  <a:buClr>
                    <a:srgbClr val="C00000"/>
                  </a:buClr>
                  <a:buFont typeface="+mj-lt"/>
                  <a:buAutoNum type="alphaLcPeriod"/>
                  <a:tabLst>
                    <a:tab pos="2852738" algn="l"/>
                  </a:tabLst>
                </a:pPr>
                <a:r>
                  <a:rPr lang="en-US" sz="2300" dirty="0" smtClean="0"/>
                  <a:t>What </a:t>
                </a:r>
                <a:r>
                  <a:rPr lang="en-US" sz="2300" dirty="0"/>
                  <a:t>is its </a:t>
                </a:r>
                <a:r>
                  <a:rPr lang="en-US" sz="2300" dirty="0" smtClean="0"/>
                  <a:t/>
                </a:r>
                <a:br>
                  <a:rPr lang="en-US" sz="2300" dirty="0" smtClean="0"/>
                </a:br>
                <a:r>
                  <a:rPr lang="en-US" sz="2300" dirty="0" smtClean="0"/>
                  <a:t>vertical </a:t>
                </a:r>
                <a:r>
                  <a:rPr lang="en-US" sz="2300" dirty="0"/>
                  <a:t>height? </a:t>
                </a:r>
                <a:endParaRPr lang="en-US" sz="2300" dirty="0" smtClean="0"/>
              </a:p>
              <a:p>
                <a:pPr marL="857250" lvl="3" indent="-400050">
                  <a:buClr>
                    <a:srgbClr val="C00000"/>
                  </a:buClr>
                  <a:buFont typeface="+mj-lt"/>
                  <a:buAutoNum type="alphaLcPeriod"/>
                  <a:tabLst>
                    <a:tab pos="2852738" algn="l"/>
                  </a:tabLst>
                </a:pPr>
                <a:r>
                  <a:rPr lang="en-US" sz="2300" dirty="0" smtClean="0"/>
                  <a:t>What </a:t>
                </a:r>
                <a:r>
                  <a:rPr lang="en-US" sz="2300" dirty="0"/>
                  <a:t>is its </a:t>
                </a:r>
                <a:r>
                  <a:rPr lang="en-US" sz="2300" dirty="0" smtClean="0"/>
                  <a:t/>
                </a:r>
                <a:br>
                  <a:rPr lang="en-US" sz="2300" dirty="0" smtClean="0"/>
                </a:br>
                <a:r>
                  <a:rPr lang="en-US" sz="2300" dirty="0" smtClean="0"/>
                  <a:t>slant </a:t>
                </a:r>
                <a:r>
                  <a:rPr lang="en-US" sz="2300" dirty="0"/>
                  <a:t>height?</a:t>
                </a:r>
              </a:p>
              <a:p>
                <a:pPr marL="857250" lvl="3" indent="-400050">
                  <a:buClr>
                    <a:srgbClr val="C00000"/>
                  </a:buClr>
                  <a:buFont typeface="+mj-lt"/>
                  <a:buAutoNum type="alphaLcPeriod"/>
                  <a:tabLst>
                    <a:tab pos="2852738" algn="l"/>
                  </a:tabLst>
                </a:pPr>
                <a:r>
                  <a:rPr lang="en-US" sz="2300" dirty="0" smtClean="0"/>
                  <a:t>Use </a:t>
                </a:r>
                <a:r>
                  <a:rPr lang="en-US" sz="2300" dirty="0"/>
                  <a:t>the formula </a:t>
                </a:r>
                <a:r>
                  <a:rPr lang="en-US" sz="2300" dirty="0" smtClean="0"/>
                  <a:t/>
                </a:r>
                <a:br>
                  <a:rPr lang="en-US" sz="2300" dirty="0" smtClean="0"/>
                </a:br>
                <a:r>
                  <a:rPr lang="en-US" sz="2300" dirty="0" smtClean="0"/>
                  <a:t>to </a:t>
                </a:r>
                <a:r>
                  <a:rPr lang="en-US" sz="2300" dirty="0"/>
                  <a:t>work out the volume of the cone.</a:t>
                </a:r>
              </a:p>
              <a:p>
                <a:pPr marL="857250" lvl="4" indent="57150">
                  <a:buClr>
                    <a:srgbClr val="C00000"/>
                  </a:buClr>
                  <a:tabLst>
                    <a:tab pos="1314450" algn="l"/>
                    <a:tab pos="2852738" algn="l"/>
                  </a:tabLst>
                </a:pPr>
                <a:r>
                  <a:rPr lang="en-US" sz="2300" dirty="0" smtClean="0"/>
                  <a:t>	</a:t>
                </a:r>
                <a:r>
                  <a:rPr lang="en-US" sz="2300" i="1" dirty="0" smtClean="0"/>
                  <a:t>V</a:t>
                </a:r>
                <a:r>
                  <a:rPr lang="en-US" sz="2300" dirty="0" smtClean="0"/>
                  <a:t> </a:t>
                </a:r>
                <a:r>
                  <a:rPr lang="en-US" sz="2300" dirty="0"/>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i="1">
                            <a:latin typeface="Cambria Math" panose="02040503050406030204" pitchFamily="18" charset="0"/>
                            <a:cs typeface="Arial" panose="020B0604020202020204" pitchFamily="34" charset="0"/>
                          </a:rPr>
                          <m:t>4</m:t>
                        </m:r>
                      </m:num>
                      <m:den>
                        <m:r>
                          <a:rPr lang="en-US" sz="2300" i="1">
                            <a:latin typeface="Cambria Math" panose="02040503050406030204" pitchFamily="18" charset="0"/>
                            <a:cs typeface="Arial" panose="020B0604020202020204" pitchFamily="34" charset="0"/>
                          </a:rPr>
                          <m:t>7</m:t>
                        </m:r>
                      </m:den>
                    </m:f>
                  </m:oMath>
                </a14:m>
                <a:r>
                  <a:rPr lang="el-GR" sz="2300" dirty="0">
                    <a:latin typeface="Comic Sans MS" panose="030F0702030302020204" pitchFamily="66" charset="0"/>
                    <a:cs typeface="Times New Roman" panose="02020603050405020304" pitchFamily="18" charset="0"/>
                  </a:rPr>
                  <a:t> </a:t>
                </a:r>
                <a:r>
                  <a:rPr lang="el-GR" sz="2300" dirty="0" smtClean="0">
                    <a:latin typeface="Comic Sans MS" panose="030F0702030302020204" pitchFamily="66" charset="0"/>
                    <a:cs typeface="Times New Roman" panose="02020603050405020304" pitchFamily="18" charset="0"/>
                  </a:rPr>
                  <a:t>π</a:t>
                </a:r>
                <a:r>
                  <a:rPr lang="en-US" sz="2300" i="1" dirty="0" smtClean="0">
                    <a:latin typeface="Comic Sans MS" panose="030F0702030302020204" pitchFamily="66" charset="0"/>
                    <a:cs typeface="Times New Roman" panose="02020603050405020304" pitchFamily="18" charset="0"/>
                  </a:rPr>
                  <a:t>r</a:t>
                </a:r>
                <a:r>
                  <a:rPr lang="en-US" sz="2300" dirty="0" smtClean="0">
                    <a:latin typeface="Comic Sans MS" panose="030F0702030302020204" pitchFamily="66" charset="0"/>
                    <a:cs typeface="Times New Roman" panose="02020603050405020304" pitchFamily="18" charset="0"/>
                  </a:rPr>
                  <a:t>2</a:t>
                </a:r>
                <a:r>
                  <a:rPr lang="en-US" sz="2300" i="1" dirty="0" smtClean="0">
                    <a:latin typeface="Comic Sans MS" panose="030F0702030302020204" pitchFamily="66" charset="0"/>
                    <a:cs typeface="Times New Roman" panose="02020603050405020304" pitchFamily="18" charset="0"/>
                  </a:rPr>
                  <a:t>h</a:t>
                </a:r>
                <a:r>
                  <a:rPr lang="en-US" sz="2300" dirty="0" smtClean="0"/>
                  <a:t> where </a:t>
                </a:r>
                <a:r>
                  <a:rPr lang="en-US" sz="2300" i="1" dirty="0" smtClean="0"/>
                  <a:t>h</a:t>
                </a:r>
                <a:r>
                  <a:rPr lang="en-US" sz="2300" dirty="0" smtClean="0"/>
                  <a:t> is 	vertical </a:t>
                </a:r>
                <a:r>
                  <a:rPr lang="en-US" sz="2300" dirty="0"/>
                  <a:t>height</a:t>
                </a:r>
              </a:p>
              <a:p>
                <a:pPr marL="857250" lvl="3" indent="-400050">
                  <a:buClr>
                    <a:srgbClr val="C00000"/>
                  </a:buClr>
                  <a:buFont typeface="+mj-lt"/>
                  <a:buAutoNum type="alphaLcPeriod"/>
                  <a:tabLst>
                    <a:tab pos="2852738" algn="l"/>
                  </a:tabLst>
                </a:pPr>
                <a:r>
                  <a:rPr lang="en-US" sz="2300" dirty="0" smtClean="0"/>
                  <a:t>Use </a:t>
                </a:r>
                <a:r>
                  <a:rPr lang="en-US" sz="2300" dirty="0"/>
                  <a:t>the formula to </a:t>
                </a:r>
                <a:r>
                  <a:rPr lang="en-US" sz="2300" dirty="0" smtClean="0"/>
                  <a:t>work </a:t>
                </a:r>
                <a:r>
                  <a:rPr lang="en-US" sz="2300" dirty="0"/>
                  <a:t>out the surface </a:t>
                </a:r>
                <a:r>
                  <a:rPr lang="en-US" sz="2300" dirty="0" smtClean="0"/>
                  <a:t>area </a:t>
                </a:r>
                <a:r>
                  <a:rPr lang="en-US" sz="2300" dirty="0"/>
                  <a:t>of the cone. </a:t>
                </a:r>
                <a:endParaRPr lang="en-US" sz="2300" dirty="0" smtClean="0"/>
              </a:p>
              <a:p>
                <a:pPr marL="457200" lvl="3">
                  <a:buClr>
                    <a:srgbClr val="C00000"/>
                  </a:buClr>
                  <a:tabLst>
                    <a:tab pos="800100" algn="l"/>
                    <a:tab pos="2852738" algn="l"/>
                  </a:tabLst>
                </a:pPr>
                <a:r>
                  <a:rPr lang="en-US" sz="2300" dirty="0" smtClean="0"/>
                  <a:t>Surface </a:t>
                </a:r>
                <a:r>
                  <a:rPr lang="en-US" sz="2300" dirty="0"/>
                  <a:t>area = </a:t>
                </a:r>
                <a:r>
                  <a:rPr lang="el-GR" sz="2300" dirty="0" smtClean="0">
                    <a:latin typeface="Comic Sans MS" panose="030F0702030302020204" pitchFamily="66" charset="0"/>
                    <a:cs typeface="Times New Roman" panose="02020603050405020304" pitchFamily="18" charset="0"/>
                  </a:rPr>
                  <a:t>π</a:t>
                </a:r>
                <a:r>
                  <a:rPr lang="en-US" sz="2300" dirty="0" smtClean="0"/>
                  <a:t>r</a:t>
                </a:r>
                <a:r>
                  <a:rPr lang="en-US" sz="2300" baseline="30000" dirty="0" smtClean="0"/>
                  <a:t>2</a:t>
                </a:r>
                <a:r>
                  <a:rPr lang="en-US" sz="2300" dirty="0" smtClean="0"/>
                  <a:t> </a:t>
                </a:r>
                <a:r>
                  <a:rPr lang="en-US" sz="2300" dirty="0"/>
                  <a:t>+ </a:t>
                </a:r>
                <a:r>
                  <a:rPr lang="el-GR" sz="2300" dirty="0" smtClean="0">
                    <a:latin typeface="Comic Sans MS" panose="030F0702030302020204" pitchFamily="66" charset="0"/>
                    <a:cs typeface="Times New Roman" panose="02020603050405020304" pitchFamily="18" charset="0"/>
                  </a:rPr>
                  <a:t>π</a:t>
                </a:r>
                <a:r>
                  <a:rPr lang="en-US" sz="2300" i="1" dirty="0" err="1" smtClean="0"/>
                  <a:t>rl</a:t>
                </a:r>
                <a:r>
                  <a:rPr lang="en-US" sz="2300" dirty="0"/>
                  <a:t>, where </a:t>
                </a:r>
                <a:r>
                  <a:rPr lang="en-US" sz="2300" i="1" dirty="0"/>
                  <a:t>l</a:t>
                </a:r>
                <a:r>
                  <a:rPr lang="en-US" sz="2300" dirty="0"/>
                  <a:t> is the slant height.</a:t>
                </a:r>
              </a:p>
              <a:p>
                <a:pPr marL="457200" lvl="3">
                  <a:buClr>
                    <a:srgbClr val="C00000"/>
                  </a:buClr>
                  <a:tabLst>
                    <a:tab pos="800100" algn="l"/>
                    <a:tab pos="2852738" algn="l"/>
                  </a:tabLst>
                </a:pPr>
                <a:r>
                  <a:rPr lang="en-US" sz="2300" dirty="0"/>
                  <a:t>Give your answer correct to 1 </a:t>
                </a:r>
                <a:r>
                  <a:rPr lang="en-US" sz="2300" dirty="0" err="1"/>
                  <a:t>d.p.</a:t>
                </a:r>
                <a:endParaRPr 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271682" y="1196752"/>
                <a:ext cx="5236422" cy="5547031"/>
              </a:xfrm>
              <a:prstGeom prst="rect">
                <a:avLst/>
              </a:prstGeom>
              <a:blipFill rotWithShape="0">
                <a:blip r:embed="rId4"/>
                <a:stretch>
                  <a:fillRect l="-1397" t="-769" r="-582" b="-1429"/>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91880" y="1247568"/>
            <a:ext cx="2016224" cy="2057369"/>
          </a:xfrm>
          <a:prstGeom prst="rect">
            <a:avLst/>
          </a:prstGeom>
        </p:spPr>
      </p:pic>
    </p:spTree>
    <p:extLst>
      <p:ext uri="{BB962C8B-B14F-4D97-AF65-F5344CB8AC3E}">
        <p14:creationId xmlns:p14="http://schemas.microsoft.com/office/powerpoint/2010/main" val="3509078780"/>
      </p:ext>
    </p:extLst>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7 </a:t>
            </a:r>
            <a:r>
              <a:rPr lang="en-GB" sz="4000" dirty="0"/>
              <a:t>– </a:t>
            </a:r>
            <a:r>
              <a:rPr lang="en-GB" sz="4000" dirty="0" smtClean="0"/>
              <a:t>Extend</a:t>
            </a:r>
            <a:endParaRPr lang="en-GB" sz="4000" b="1" dirty="0" smtClean="0"/>
          </a:p>
        </p:txBody>
      </p:sp>
      <p:graphicFrame>
        <p:nvGraphicFramePr>
          <p:cNvPr id="16" name="Table 15"/>
          <p:cNvGraphicFramePr>
            <a:graphicFrameLocks noGrp="1"/>
          </p:cNvGraphicFramePr>
          <p:nvPr>
            <p:extLst>
              <p:ext uri="{D42A27DB-BD31-4B8C-83A1-F6EECF244321}">
                <p14:modId xmlns:p14="http://schemas.microsoft.com/office/powerpoint/2010/main" val="3880408588"/>
              </p:ext>
            </p:extLst>
          </p:nvPr>
        </p:nvGraphicFramePr>
        <p:xfrm>
          <a:off x="251518" y="1268761"/>
          <a:ext cx="8568952" cy="518160"/>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800" b="1" dirty="0" smtClean="0">
                          <a:latin typeface="Arial" panose="020B0604020202020204" pitchFamily="34" charset="0"/>
                          <a:cs typeface="Arial" panose="020B0604020202020204" pitchFamily="34" charset="0"/>
                        </a:rPr>
                        <a:t>7. Extend</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bl>
          </a:graphicData>
        </a:graphic>
      </p:graphicFrame>
      <p:sp>
        <p:nvSpPr>
          <p:cNvPr id="9" name="Round Same Side Corner Rectangle 8">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232</a:t>
            </a:r>
            <a:endParaRPr lang="en-GB" sz="1400" b="1" dirty="0">
              <a:latin typeface="Calibri" panose="020F0502020204030204" pitchFamily="34" charset="0"/>
            </a:endParaRPr>
          </a:p>
        </p:txBody>
      </p:sp>
      <p:grpSp>
        <p:nvGrpSpPr>
          <p:cNvPr id="10" name="Group 9"/>
          <p:cNvGrpSpPr/>
          <p:nvPr/>
        </p:nvGrpSpPr>
        <p:grpSpPr>
          <a:xfrm>
            <a:off x="251520" y="1904036"/>
            <a:ext cx="8514565" cy="3757212"/>
            <a:chOff x="3483872" y="1089031"/>
            <a:chExt cx="5264592" cy="3757212"/>
          </a:xfrm>
        </p:grpSpPr>
        <p:sp>
          <p:nvSpPr>
            <p:cNvPr id="12" name="Round Diagonal Corner Rectangle 11"/>
            <p:cNvSpPr/>
            <p:nvPr/>
          </p:nvSpPr>
          <p:spPr>
            <a:xfrm>
              <a:off x="3491880" y="1089031"/>
              <a:ext cx="5256584" cy="375721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563889" y="1666250"/>
              <a:ext cx="5095139" cy="3170099"/>
            </a:xfrm>
            <a:prstGeom prst="rect">
              <a:avLst/>
            </a:prstGeom>
          </p:spPr>
          <p:txBody>
            <a:bodyPr wrap="square">
              <a:spAutoFit/>
            </a:bodyPr>
            <a:lstStyle/>
            <a:p>
              <a:pPr>
                <a:spcAft>
                  <a:spcPts val="0"/>
                </a:spcAft>
                <a:tabLst>
                  <a:tab pos="4972050" algn="r"/>
                </a:tabLst>
              </a:pPr>
              <a:endParaRPr lang="en-US" sz="2400" dirty="0"/>
            </a:p>
            <a:p>
              <a:pPr>
                <a:spcAft>
                  <a:spcPts val="0"/>
                </a:spcAft>
                <a:tabLst>
                  <a:tab pos="4972050" algn="r"/>
                </a:tabLst>
              </a:pPr>
              <a:endParaRPr lang="en-US" sz="2400" dirty="0"/>
            </a:p>
            <a:p>
              <a:pPr>
                <a:spcAft>
                  <a:spcPts val="0"/>
                </a:spcAft>
                <a:tabLst>
                  <a:tab pos="4972050" algn="r"/>
                </a:tabLst>
              </a:pPr>
              <a:endParaRPr lang="en-US" sz="2400" dirty="0"/>
            </a:p>
            <a:p>
              <a:pPr>
                <a:spcAft>
                  <a:spcPts val="0"/>
                </a:spcAft>
                <a:tabLst>
                  <a:tab pos="4972050" algn="r"/>
                </a:tabLst>
              </a:pPr>
              <a:endParaRPr lang="en-US" sz="3200" dirty="0"/>
            </a:p>
            <a:p>
              <a:pPr>
                <a:spcAft>
                  <a:spcPts val="0"/>
                </a:spcAft>
                <a:tabLst>
                  <a:tab pos="4972050" algn="r"/>
                </a:tabLst>
              </a:pPr>
              <a:r>
                <a:rPr lang="en-US" sz="2400" i="1" dirty="0" smtClean="0"/>
                <a:t>QT</a:t>
              </a:r>
              <a:r>
                <a:rPr lang="en-US" sz="2400" dirty="0" smtClean="0"/>
                <a:t> = 5cm</a:t>
              </a:r>
            </a:p>
            <a:p>
              <a:pPr>
                <a:spcAft>
                  <a:spcPts val="0"/>
                </a:spcAft>
                <a:tabLst>
                  <a:tab pos="4972050" algn="r"/>
                </a:tabLst>
              </a:pPr>
              <a:r>
                <a:rPr lang="en-US" sz="2400" i="1" dirty="0" smtClean="0"/>
                <a:t>RS</a:t>
              </a:r>
              <a:r>
                <a:rPr lang="en-US" sz="2400" dirty="0" smtClean="0"/>
                <a:t> = 10 cm</a:t>
              </a:r>
            </a:p>
            <a:p>
              <a:pPr>
                <a:spcAft>
                  <a:spcPts val="0"/>
                </a:spcAft>
                <a:tabLst>
                  <a:tab pos="4972050" algn="r"/>
                </a:tabLst>
              </a:pPr>
              <a:r>
                <a:rPr lang="en-US" sz="2400" i="1" dirty="0" smtClean="0"/>
                <a:t>TS</a:t>
              </a:r>
              <a:r>
                <a:rPr lang="en-US" sz="2400" dirty="0" smtClean="0"/>
                <a:t> = 11cm</a:t>
              </a:r>
            </a:p>
            <a:p>
              <a:pPr>
                <a:spcAft>
                  <a:spcPts val="0"/>
                </a:spcAft>
                <a:tabLst>
                  <a:tab pos="8058150" algn="r"/>
                </a:tabLst>
              </a:pPr>
              <a:r>
                <a:rPr lang="en-US" sz="2400" dirty="0" smtClean="0"/>
                <a:t>Work out the area of the trapezium </a:t>
              </a:r>
              <a:r>
                <a:rPr lang="en-US" sz="2400" i="1" dirty="0" smtClean="0"/>
                <a:t>TQRS</a:t>
              </a:r>
              <a:r>
                <a:rPr lang="en-US" sz="2400" dirty="0" smtClean="0"/>
                <a:t>	</a:t>
              </a:r>
              <a:r>
                <a:rPr lang="en-US" sz="2400" b="1" dirty="0" smtClean="0"/>
                <a:t>(2 marks)</a:t>
              </a:r>
              <a:endParaRPr lang="en-US" sz="2400" b="1" dirty="0"/>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61580" y="2506165"/>
            <a:ext cx="5342868" cy="2630336"/>
          </a:xfrm>
          <a:prstGeom prst="rect">
            <a:avLst/>
          </a:prstGeom>
        </p:spPr>
      </p:pic>
      <p:sp>
        <p:nvSpPr>
          <p:cNvPr id="17" name="Rectangle 16"/>
          <p:cNvSpPr/>
          <p:nvPr/>
        </p:nvSpPr>
        <p:spPr>
          <a:xfrm flipH="1">
            <a:off x="179512" y="5838363"/>
            <a:ext cx="8697578" cy="830997"/>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a:solidFill>
                  <a:schemeClr val="tx1"/>
                </a:solidFill>
                <a:latin typeface="Arial" panose="020B0604020202020204" pitchFamily="34" charset="0"/>
                <a:cs typeface="Arial" panose="020B0604020202020204" pitchFamily="34" charset="0"/>
              </a:rPr>
              <a:t>Exam </a:t>
            </a:r>
            <a:r>
              <a:rPr lang="en-US" sz="2400" b="1" dirty="0" smtClean="0">
                <a:solidFill>
                  <a:schemeClr val="tx1"/>
                </a:solidFill>
                <a:latin typeface="Arial" panose="020B0604020202020204" pitchFamily="34" charset="0"/>
                <a:cs typeface="Arial" panose="020B0604020202020204" pitchFamily="34" charset="0"/>
              </a:rPr>
              <a:t>hint - </a:t>
            </a:r>
            <a:r>
              <a:rPr lang="en-US" sz="2400" dirty="0" smtClean="0">
                <a:solidFill>
                  <a:schemeClr val="tx1"/>
                </a:solidFill>
                <a:latin typeface="Arial" panose="020B0604020202020204" pitchFamily="34" charset="0"/>
                <a:cs typeface="Arial" panose="020B0604020202020204" pitchFamily="34" charset="0"/>
              </a:rPr>
              <a:t>Write down the formula for finding its area before substituting in the measurements.</a:t>
            </a:r>
            <a:endParaRPr lang="en-US" sz="2400" dirty="0">
              <a:solidFill>
                <a:schemeClr val="tx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840" y="1268760"/>
            <a:ext cx="548640" cy="548640"/>
          </a:xfrm>
          <a:prstGeom prst="rect">
            <a:avLst/>
          </a:prstGeom>
        </p:spPr>
      </p:pic>
    </p:spTree>
    <p:extLst>
      <p:ext uri="{BB962C8B-B14F-4D97-AF65-F5344CB8AC3E}">
        <p14:creationId xmlns:p14="http://schemas.microsoft.com/office/powerpoint/2010/main" val="146295310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204</a:t>
            </a:r>
            <a:endParaRPr lang="en-GB" sz="1400" b="1" dirty="0">
              <a:latin typeface="Calibri" panose="020F0502020204030204" pitchFamily="34" charset="0"/>
            </a:endParaRPr>
          </a:p>
        </p:txBody>
      </p:sp>
      <p:sp>
        <p:nvSpPr>
          <p:cNvPr id="3" name="Rectangle 2"/>
          <p:cNvSpPr/>
          <p:nvPr/>
        </p:nvSpPr>
        <p:spPr>
          <a:xfrm>
            <a:off x="251520" y="1196752"/>
            <a:ext cx="5256584" cy="5447645"/>
          </a:xfrm>
          <a:prstGeom prst="rect">
            <a:avLst/>
          </a:prstGeom>
        </p:spPr>
        <p:txBody>
          <a:bodyPr wrap="square">
            <a:spAutoFit/>
          </a:bodyPr>
          <a:lstStyle/>
          <a:p>
            <a:pPr marL="749300" indent="-749300">
              <a:buClr>
                <a:srgbClr val="C00000"/>
              </a:buClr>
              <a:tabLst>
                <a:tab pos="1079500" algn="l"/>
                <a:tab pos="2852738" algn="l"/>
              </a:tabLst>
            </a:pPr>
            <a:r>
              <a:rPr lang="en-US" sz="2000" b="1" dirty="0" smtClean="0">
                <a:solidFill>
                  <a:srgbClr val="FF0000"/>
                </a:solidFill>
              </a:rPr>
              <a:t>* Challenge</a:t>
            </a:r>
            <a:endParaRPr lang="en-US" sz="2000" b="1" dirty="0">
              <a:solidFill>
                <a:srgbClr val="FF0000"/>
              </a:solidFill>
            </a:endParaRPr>
          </a:p>
          <a:p>
            <a:pPr marL="512763" indent="-512763">
              <a:buClr>
                <a:srgbClr val="C00000"/>
              </a:buClr>
              <a:buFont typeface="+mj-lt"/>
              <a:buAutoNum type="arabicPeriod" startAt="13"/>
              <a:tabLst>
                <a:tab pos="1079500" algn="l"/>
                <a:tab pos="2852738" algn="l"/>
              </a:tabLst>
            </a:pPr>
            <a:r>
              <a:rPr lang="en-US" sz="2000" dirty="0"/>
              <a:t>These chocolate bars are packed into cuboid-shaped boxes for </a:t>
            </a:r>
            <a:r>
              <a:rPr lang="en-US" sz="2000" dirty="0" smtClean="0"/>
              <a:t>transport.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800" dirty="0" smtClean="0"/>
              <a:t/>
            </a:r>
            <a:br>
              <a:rPr lang="en-US" sz="2800" dirty="0" smtClean="0"/>
            </a:br>
            <a:r>
              <a:rPr lang="en-US" sz="2000" dirty="0" smtClean="0"/>
              <a:t/>
            </a:r>
            <a:br>
              <a:rPr lang="en-US" sz="2000" dirty="0" smtClean="0"/>
            </a:br>
            <a:r>
              <a:rPr lang="en-US" sz="2000" dirty="0" smtClean="0"/>
              <a:t>Sketch </a:t>
            </a:r>
            <a:r>
              <a:rPr lang="en-US" sz="2000" dirty="0"/>
              <a:t>how you could pack 6 of these bars to take up as little room as </a:t>
            </a:r>
            <a:r>
              <a:rPr lang="en-US" sz="2000" dirty="0" smtClean="0"/>
              <a:t>possible.</a:t>
            </a:r>
            <a:br>
              <a:rPr lang="en-US" sz="2000" dirty="0" smtClean="0"/>
            </a:br>
            <a:r>
              <a:rPr lang="en-US" sz="2000" dirty="0" smtClean="0"/>
              <a:t>What </a:t>
            </a:r>
            <a:r>
              <a:rPr lang="en-US" sz="2000" dirty="0"/>
              <a:t>size box do you need for 48 chocolate </a:t>
            </a:r>
            <a:r>
              <a:rPr lang="en-US" sz="2000" dirty="0" smtClean="0"/>
              <a:t>bars?</a:t>
            </a:r>
            <a:br>
              <a:rPr lang="en-US" sz="2000" dirty="0" smtClean="0"/>
            </a:br>
            <a:r>
              <a:rPr lang="en-US" sz="2000" dirty="0" smtClean="0"/>
              <a:t>What </a:t>
            </a:r>
            <a:r>
              <a:rPr lang="en-US" sz="2000" dirty="0"/>
              <a:t>other shapes of box could you use to transport them? Which shape box would be most practical?</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67801" y="2241728"/>
            <a:ext cx="3824022" cy="1772109"/>
          </a:xfrm>
          <a:prstGeom prst="rect">
            <a:avLst/>
          </a:prstGeom>
        </p:spPr>
      </p:pic>
    </p:spTree>
    <p:extLst>
      <p:ext uri="{BB962C8B-B14F-4D97-AF65-F5344CB8AC3E}">
        <p14:creationId xmlns:p14="http://schemas.microsoft.com/office/powerpoint/2010/main" val="1540401182"/>
      </p:ext>
    </p:extLst>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233</a:t>
            </a:r>
            <a:endParaRPr lang="en-GB" sz="1400" b="1" dirty="0">
              <a:latin typeface="Calibri" panose="020F0502020204030204" pitchFamily="34" charset="0"/>
            </a:endParaRPr>
          </a:p>
        </p:txBody>
      </p:sp>
      <p:sp>
        <p:nvSpPr>
          <p:cNvPr id="3" name="Rectangle 2"/>
          <p:cNvSpPr/>
          <p:nvPr/>
        </p:nvSpPr>
        <p:spPr>
          <a:xfrm>
            <a:off x="271682" y="1196752"/>
            <a:ext cx="5092406" cy="5262979"/>
          </a:xfrm>
          <a:prstGeom prst="rect">
            <a:avLst/>
          </a:prstGeom>
        </p:spPr>
        <p:txBody>
          <a:bodyPr wrap="square">
            <a:spAutoFit/>
          </a:bodyPr>
          <a:lstStyle/>
          <a:p>
            <a:pPr marL="514350" lvl="2" indent="-514350">
              <a:buClr>
                <a:srgbClr val="C00000"/>
              </a:buClr>
              <a:buFont typeface="+mj-lt"/>
              <a:buAutoNum type="arabicPeriod" startAt="2"/>
              <a:tabLst>
                <a:tab pos="800100" algn="l"/>
                <a:tab pos="2852738" algn="l"/>
              </a:tabLst>
            </a:pPr>
            <a:r>
              <a:rPr lang="en-US" sz="2400" dirty="0"/>
              <a:t>Write an expression for</a:t>
            </a:r>
          </a:p>
          <a:p>
            <a:pPr marL="857250" lvl="3" indent="-400050">
              <a:buClr>
                <a:srgbClr val="C00000"/>
              </a:buClr>
              <a:buFont typeface="+mj-lt"/>
              <a:buAutoNum type="alphaLcPeriod"/>
              <a:tabLst>
                <a:tab pos="2852738" algn="l"/>
              </a:tabLst>
            </a:pPr>
            <a:r>
              <a:rPr lang="en-US" sz="2400" dirty="0" smtClean="0"/>
              <a:t>the </a:t>
            </a:r>
            <a:r>
              <a:rPr lang="en-US" sz="2400" dirty="0"/>
              <a:t>area of the cross section of this prism in mm</a:t>
            </a:r>
            <a:r>
              <a:rPr lang="en-US" sz="2400" baseline="30000" dirty="0"/>
              <a:t>2</a:t>
            </a:r>
            <a:r>
              <a:rPr lang="en-US" sz="2400" dirty="0"/>
              <a:t> </a:t>
            </a:r>
            <a:endParaRPr lang="en-US" sz="2400" dirty="0" smtClean="0"/>
          </a:p>
          <a:p>
            <a:pPr marL="857250" lvl="3" indent="-400050">
              <a:buClr>
                <a:srgbClr val="C00000"/>
              </a:buClr>
              <a:buFont typeface="+mj-lt"/>
              <a:buAutoNum type="alphaLcPeriod"/>
              <a:tabLst>
                <a:tab pos="2852738" algn="l"/>
              </a:tabLst>
            </a:pPr>
            <a:r>
              <a:rPr lang="en-US" sz="2400" dirty="0" smtClean="0"/>
              <a:t>the </a:t>
            </a:r>
            <a:r>
              <a:rPr lang="en-US" sz="2400" dirty="0"/>
              <a:t>volume of the prism in mm</a:t>
            </a:r>
            <a:r>
              <a:rPr lang="en-US" sz="2400" baseline="30000" dirty="0"/>
              <a:t>3</a:t>
            </a:r>
            <a:r>
              <a:rPr lang="en-US" sz="2400" dirty="0" smtClean="0"/>
              <a:t>.</a:t>
            </a:r>
          </a:p>
          <a:p>
            <a:pPr marL="400050" lvl="2" indent="-400050">
              <a:buClr>
                <a:srgbClr val="C00000"/>
              </a:buClr>
              <a:buFont typeface="+mj-lt"/>
              <a:buAutoNum type="arabicPeriod" startAt="2"/>
              <a:tabLst>
                <a:tab pos="2852738" algn="l"/>
              </a:tabLst>
            </a:pPr>
            <a:r>
              <a:rPr lang="en-US" sz="2400" b="1" dirty="0">
                <a:solidFill>
                  <a:srgbClr val="C00000"/>
                </a:solidFill>
              </a:rPr>
              <a:t>Problem-solving</a:t>
            </a:r>
            <a:r>
              <a:rPr lang="en-US" sz="2400" dirty="0">
                <a:solidFill>
                  <a:srgbClr val="C00000"/>
                </a:solidFill>
              </a:rPr>
              <a:t> </a:t>
            </a:r>
            <a:r>
              <a:rPr lang="en-US" sz="2400" dirty="0"/>
              <a:t>The diagram shows a lawn with a wall along one side</a:t>
            </a:r>
            <a:r>
              <a:rPr lang="en-US" sz="2400" dirty="0" smtClean="0"/>
              <a:t>.</a:t>
            </a:r>
          </a:p>
          <a:p>
            <a:pPr marL="914400" lvl="3" indent="-457200">
              <a:buClr>
                <a:srgbClr val="C00000"/>
              </a:buClr>
              <a:buFont typeface="+mj-lt"/>
              <a:buAutoNum type="alphaLcPeriod"/>
              <a:tabLst>
                <a:tab pos="2852738" algn="l"/>
              </a:tabLst>
            </a:pPr>
            <a:r>
              <a:rPr lang="en-US" sz="2400" dirty="0"/>
              <a:t>Show clearly that the wall is 4 m long, </a:t>
            </a:r>
            <a:endParaRPr lang="en-US" sz="2400" dirty="0" smtClean="0"/>
          </a:p>
          <a:p>
            <a:pPr marL="914400" lvl="3" indent="-457200">
              <a:buClr>
                <a:srgbClr val="C00000"/>
              </a:buClr>
              <a:buFont typeface="+mj-lt"/>
              <a:buAutoNum type="alphaLcPeriod"/>
              <a:tabLst>
                <a:tab pos="2852738" algn="l"/>
              </a:tabLst>
            </a:pPr>
            <a:r>
              <a:rPr lang="en-US" sz="2400" dirty="0" smtClean="0"/>
              <a:t>A </a:t>
            </a:r>
            <a:r>
              <a:rPr lang="en-US" sz="2400" dirty="0"/>
              <a:t>500 ml bottle of lawn feed treats 20 m2 of </a:t>
            </a:r>
            <a:r>
              <a:rPr lang="en-US" sz="2400" dirty="0" smtClean="0"/>
              <a:t>lawn.</a:t>
            </a:r>
            <a:br>
              <a:rPr lang="en-US" sz="2400" dirty="0" smtClean="0"/>
            </a:br>
            <a:r>
              <a:rPr lang="en-US" sz="2400" dirty="0" smtClean="0"/>
              <a:t>How </a:t>
            </a:r>
            <a:r>
              <a:rPr lang="en-US" sz="2400" dirty="0"/>
              <a:t>many bottles are needed to treat this lawn?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45627" y="1232307"/>
            <a:ext cx="2870789" cy="1652877"/>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939619" y="2963902"/>
            <a:ext cx="1773139" cy="2026442"/>
          </a:xfrm>
          <a:prstGeom prst="rect">
            <a:avLst/>
          </a:prstGeom>
        </p:spPr>
      </p:pic>
      <p:sp>
        <p:nvSpPr>
          <p:cNvPr id="10" name="Rectangle 9"/>
          <p:cNvSpPr/>
          <p:nvPr/>
        </p:nvSpPr>
        <p:spPr>
          <a:xfrm flipH="1">
            <a:off x="5429628" y="5085184"/>
            <a:ext cx="3390844" cy="1477328"/>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1005840" rtlCol="0" anchor="ctr">
            <a:spAutoFit/>
          </a:bodyPr>
          <a:lstStyle/>
          <a:p>
            <a:r>
              <a:rPr lang="en-US" b="1" dirty="0" smtClean="0">
                <a:solidFill>
                  <a:srgbClr val="C00000"/>
                </a:solidFill>
                <a:latin typeface="Arial" panose="020B0604020202020204" pitchFamily="34" charset="0"/>
                <a:cs typeface="Arial" panose="020B0604020202020204" pitchFamily="34" charset="0"/>
              </a:rPr>
              <a:t>Q3a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Split the shape into a rectangle and a right-angled triangle. Use Pythagoras.</a:t>
            </a: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849712" y="5157192"/>
            <a:ext cx="891528" cy="1368152"/>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343840" y="3024376"/>
            <a:ext cx="548640" cy="548640"/>
          </a:xfrm>
          <a:prstGeom prst="rect">
            <a:avLst/>
          </a:prstGeom>
        </p:spPr>
      </p:pic>
    </p:spTree>
    <p:extLst>
      <p:ext uri="{BB962C8B-B14F-4D97-AF65-F5344CB8AC3E}">
        <p14:creationId xmlns:p14="http://schemas.microsoft.com/office/powerpoint/2010/main" val="1460245012"/>
      </p:ext>
    </p:extLst>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233</a:t>
            </a:r>
            <a:endParaRPr lang="en-GB" sz="1400" b="1" dirty="0">
              <a:latin typeface="Calibri" panose="020F0502020204030204" pitchFamily="34" charset="0"/>
            </a:endParaRPr>
          </a:p>
        </p:txBody>
      </p:sp>
      <p:sp>
        <p:nvSpPr>
          <p:cNvPr id="3" name="Rectangle 2"/>
          <p:cNvSpPr/>
          <p:nvPr/>
        </p:nvSpPr>
        <p:spPr>
          <a:xfrm>
            <a:off x="271682" y="1196752"/>
            <a:ext cx="5236422" cy="5570756"/>
          </a:xfrm>
          <a:prstGeom prst="rect">
            <a:avLst/>
          </a:prstGeom>
        </p:spPr>
        <p:txBody>
          <a:bodyPr wrap="square">
            <a:spAutoFit/>
          </a:bodyPr>
          <a:lstStyle/>
          <a:p>
            <a:pPr marL="342900" lvl="2" indent="-342900">
              <a:buClr>
                <a:srgbClr val="C00000"/>
              </a:buClr>
              <a:buFont typeface="+mj-lt"/>
              <a:buAutoNum type="arabicPeriod" startAt="4"/>
              <a:tabLst>
                <a:tab pos="800100" algn="l"/>
                <a:tab pos="2852738" algn="l"/>
              </a:tabLst>
            </a:pPr>
            <a:r>
              <a:rPr lang="en-US" sz="2000" b="1" dirty="0">
                <a:solidFill>
                  <a:srgbClr val="C00000"/>
                </a:solidFill>
              </a:rPr>
              <a:t>STEM</a:t>
            </a:r>
            <a:r>
              <a:rPr lang="en-US" sz="2000" dirty="0">
                <a:solidFill>
                  <a:srgbClr val="C00000"/>
                </a:solidFill>
              </a:rPr>
              <a:t> </a:t>
            </a:r>
            <a:r>
              <a:rPr lang="en-US" sz="2000" dirty="0"/>
              <a:t>The graph shows the velocity of a remote-controlled car during a test. Work out the distance the car travelled during the test</a:t>
            </a:r>
            <a:r>
              <a:rPr lang="en-US" sz="2000" dirty="0" smtClean="0"/>
              <a:t>.</a:t>
            </a:r>
            <a:br>
              <a:rPr lang="en-US" sz="2000" dirty="0" smtClean="0"/>
            </a:br>
            <a:r>
              <a:rPr lang="en-US" sz="3600" dirty="0" smtClean="0"/>
              <a:t/>
            </a:r>
            <a:br>
              <a:rPr lang="en-US" sz="36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342900" lvl="2" indent="-342900">
              <a:buClr>
                <a:srgbClr val="C00000"/>
              </a:buClr>
              <a:buFont typeface="+mj-lt"/>
              <a:buAutoNum type="arabicPeriod" startAt="4"/>
              <a:tabLst>
                <a:tab pos="800100" algn="l"/>
                <a:tab pos="2852738" algn="l"/>
              </a:tabLst>
            </a:pPr>
            <a:r>
              <a:rPr lang="en-US" sz="2000" b="1" dirty="0">
                <a:solidFill>
                  <a:srgbClr val="C00000"/>
                </a:solidFill>
              </a:rPr>
              <a:t>Problem-solving / Real</a:t>
            </a:r>
            <a:r>
              <a:rPr lang="en-US" sz="2000" dirty="0"/>
              <a:t> A cylindrical water tank has height 1.2 m and radius 50cm. Water flows into the tank at a rate of 300 ml per </a:t>
            </a:r>
            <a:r>
              <a:rPr lang="en-US" sz="2000" dirty="0" smtClean="0"/>
              <a:t>second.</a:t>
            </a:r>
            <a:br>
              <a:rPr lang="en-US" sz="2000" dirty="0" smtClean="0"/>
            </a:br>
            <a:r>
              <a:rPr lang="en-US" sz="2000" dirty="0" smtClean="0"/>
              <a:t>How </a:t>
            </a:r>
            <a:r>
              <a:rPr lang="en-US" sz="2000" dirty="0"/>
              <a:t>long will it take for the tank to fill? Give your answer to the nearest minute.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1520" y="2550383"/>
            <a:ext cx="2592288" cy="2160240"/>
          </a:xfrm>
          <a:prstGeom prst="rect">
            <a:avLst/>
          </a:prstGeom>
        </p:spPr>
      </p:pic>
      <p:sp>
        <p:nvSpPr>
          <p:cNvPr id="13" name="Rectangle 12"/>
          <p:cNvSpPr/>
          <p:nvPr/>
        </p:nvSpPr>
        <p:spPr>
          <a:xfrm flipH="1">
            <a:off x="2995628" y="2550383"/>
            <a:ext cx="2512476" cy="224676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Q4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Distance = </a:t>
            </a:r>
            <a:r>
              <a:rPr lang="en-US" sz="2000" dirty="0" smtClean="0">
                <a:solidFill>
                  <a:schemeClr val="tx1"/>
                </a:solidFill>
                <a:latin typeface="Arial" panose="020B0604020202020204" pitchFamily="34" charset="0"/>
                <a:cs typeface="Arial" panose="020B0604020202020204" pitchFamily="34" charset="0"/>
              </a:rPr>
              <a:t>area under velocity -time </a:t>
            </a:r>
            <a:r>
              <a:rPr lang="en-US" sz="2000" dirty="0">
                <a:solidFill>
                  <a:schemeClr val="tx1"/>
                </a:solidFill>
                <a:latin typeface="Arial" panose="020B0604020202020204" pitchFamily="34" charset="0"/>
                <a:cs typeface="Arial" panose="020B0604020202020204" pitchFamily="34" charset="0"/>
              </a:rPr>
              <a:t>graph</a:t>
            </a:r>
            <a:r>
              <a:rPr lang="en-US" sz="2000" dirty="0" smtClean="0">
                <a:solidFill>
                  <a:schemeClr val="tx1"/>
                </a:solidFill>
                <a:latin typeface="Arial" panose="020B0604020202020204" pitchFamily="34" charset="0"/>
                <a:cs typeface="Arial" panose="020B0604020202020204" pitchFamily="34" charset="0"/>
              </a:rPr>
              <a:t>.</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endParaRPr lang="en-US" sz="2000" dirty="0" smtClean="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12720" y="3546400"/>
            <a:ext cx="1078292" cy="1176319"/>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3585812"/>
            <a:ext cx="548640" cy="548640"/>
          </a:xfrm>
          <a:prstGeom prst="rect">
            <a:avLst/>
          </a:prstGeom>
        </p:spPr>
      </p:pic>
    </p:spTree>
    <p:extLst>
      <p:ext uri="{BB962C8B-B14F-4D97-AF65-F5344CB8AC3E}">
        <p14:creationId xmlns:p14="http://schemas.microsoft.com/office/powerpoint/2010/main" val="381211263"/>
      </p:ext>
    </p:extLst>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233</a:t>
            </a:r>
            <a:endParaRPr lang="en-GB" sz="1400" b="1" dirty="0">
              <a:latin typeface="Calibri" panose="020F0502020204030204" pitchFamily="34" charset="0"/>
            </a:endParaRPr>
          </a:p>
        </p:txBody>
      </p:sp>
      <p:sp>
        <p:nvSpPr>
          <p:cNvPr id="3" name="Rectangle 2"/>
          <p:cNvSpPr/>
          <p:nvPr/>
        </p:nvSpPr>
        <p:spPr>
          <a:xfrm>
            <a:off x="271682" y="1196752"/>
            <a:ext cx="5236422" cy="5509200"/>
          </a:xfrm>
          <a:prstGeom prst="rect">
            <a:avLst/>
          </a:prstGeom>
        </p:spPr>
        <p:txBody>
          <a:bodyPr wrap="square">
            <a:spAutoFit/>
          </a:bodyPr>
          <a:lstStyle/>
          <a:p>
            <a:pPr marL="457200" lvl="2" indent="-457200">
              <a:buClr>
                <a:srgbClr val="C00000"/>
              </a:buClr>
              <a:buFont typeface="+mj-lt"/>
              <a:buAutoNum type="arabicPeriod" startAt="6"/>
              <a:tabLst>
                <a:tab pos="800100" algn="l"/>
                <a:tab pos="2852738" algn="l"/>
              </a:tabLst>
            </a:pPr>
            <a:r>
              <a:rPr lang="en-US" sz="2200" dirty="0"/>
              <a:t>Sketch three copies of this net for a triangular prism</a:t>
            </a:r>
            <a:r>
              <a:rPr lang="en-US" sz="2200" dirty="0" smtClean="0"/>
              <a:t>.</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smtClean="0"/>
          </a:p>
          <a:p>
            <a:pPr marL="914400" lvl="3" indent="-457200">
              <a:buClr>
                <a:srgbClr val="C00000"/>
              </a:buClr>
              <a:buFont typeface="+mj-lt"/>
              <a:buAutoNum type="alphaLcPeriod"/>
              <a:tabLst>
                <a:tab pos="800100" algn="l"/>
                <a:tab pos="2852738" algn="l"/>
              </a:tabLst>
            </a:pPr>
            <a:r>
              <a:rPr lang="en-US" sz="2200" dirty="0"/>
              <a:t>On one net, shade an area given by the expression </a:t>
            </a:r>
            <a:r>
              <a:rPr lang="en-US" sz="2200" i="1" dirty="0"/>
              <a:t>ax</a:t>
            </a:r>
            <a:r>
              <a:rPr lang="en-US" sz="2200" dirty="0"/>
              <a:t>. </a:t>
            </a:r>
            <a:endParaRPr lang="en-US" sz="2200" dirty="0" smtClean="0"/>
          </a:p>
          <a:p>
            <a:pPr marL="914400" lvl="3" indent="-457200">
              <a:buClr>
                <a:srgbClr val="C00000"/>
              </a:buClr>
              <a:buFont typeface="+mj-lt"/>
              <a:buAutoNum type="alphaLcPeriod"/>
              <a:tabLst>
                <a:tab pos="800100" algn="l"/>
                <a:tab pos="2852738" algn="l"/>
              </a:tabLst>
            </a:pPr>
            <a:r>
              <a:rPr lang="en-US" sz="2200" dirty="0" smtClean="0"/>
              <a:t>On </a:t>
            </a:r>
            <a:r>
              <a:rPr lang="en-US" sz="2200" dirty="0"/>
              <a:t>the second net, shade an area given by the expression (</a:t>
            </a:r>
            <a:r>
              <a:rPr lang="en-US" sz="2200" i="1" dirty="0"/>
              <a:t>a + b</a:t>
            </a:r>
            <a:r>
              <a:rPr lang="en-US" sz="2200" dirty="0"/>
              <a:t>)</a:t>
            </a:r>
            <a:r>
              <a:rPr lang="en-US" sz="2200" i="1" dirty="0"/>
              <a:t>x</a:t>
            </a:r>
            <a:r>
              <a:rPr lang="en-US" sz="2200" dirty="0" smtClean="0"/>
              <a:t>.</a:t>
            </a:r>
          </a:p>
          <a:p>
            <a:pPr marL="914400" lvl="3" indent="-457200">
              <a:buClr>
                <a:srgbClr val="C00000"/>
              </a:buClr>
              <a:buFont typeface="+mj-lt"/>
              <a:buAutoNum type="alphaLcPeriod"/>
              <a:tabLst>
                <a:tab pos="800100" algn="l"/>
                <a:tab pos="2852738" algn="l"/>
              </a:tabLst>
            </a:pPr>
            <a:r>
              <a:rPr lang="en-US" sz="2200" dirty="0" smtClean="0"/>
              <a:t>On </a:t>
            </a:r>
            <a:r>
              <a:rPr lang="en-US" sz="2200" dirty="0"/>
              <a:t>the third net, shade an area given by the expression </a:t>
            </a:r>
            <a:r>
              <a:rPr lang="en-US" sz="2200" dirty="0" smtClean="0"/>
              <a:t>½</a:t>
            </a:r>
            <a:r>
              <a:rPr lang="en-US" sz="2200" i="1" dirty="0" smtClean="0"/>
              <a:t>bc</a:t>
            </a:r>
            <a:r>
              <a:rPr lang="en-US" sz="2200" dirty="0"/>
              <a:t>.</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1334" y="1981651"/>
            <a:ext cx="3232554" cy="2239437"/>
          </a:xfrm>
          <a:prstGeom prst="rect">
            <a:avLst/>
          </a:prstGeom>
        </p:spPr>
      </p:pic>
      <p:sp>
        <p:nvSpPr>
          <p:cNvPr id="11" name="Rectangle 10"/>
          <p:cNvSpPr/>
          <p:nvPr/>
        </p:nvSpPr>
        <p:spPr>
          <a:xfrm flipH="1">
            <a:off x="3643700" y="2012647"/>
            <a:ext cx="1864404"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Expand the brackets.</a:t>
            </a:r>
            <a:endParaRPr lang="en-US" sz="2400"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11718784"/>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234</a:t>
            </a:r>
            <a:endParaRPr lang="en-GB" sz="1400" b="1" dirty="0">
              <a:latin typeface="Calibri" panose="020F0502020204030204" pitchFamily="34" charset="0"/>
            </a:endParaRPr>
          </a:p>
        </p:txBody>
      </p:sp>
      <p:sp>
        <p:nvSpPr>
          <p:cNvPr id="3" name="Rectangle 2"/>
          <p:cNvSpPr/>
          <p:nvPr/>
        </p:nvSpPr>
        <p:spPr>
          <a:xfrm>
            <a:off x="271682" y="1196752"/>
            <a:ext cx="5236422" cy="3785652"/>
          </a:xfrm>
          <a:prstGeom prst="rect">
            <a:avLst/>
          </a:prstGeom>
        </p:spPr>
        <p:txBody>
          <a:bodyPr wrap="square">
            <a:spAutoFit/>
          </a:bodyPr>
          <a:lstStyle/>
          <a:p>
            <a:pPr marL="457200" lvl="2" indent="-457200">
              <a:buClr>
                <a:srgbClr val="C00000"/>
              </a:buClr>
              <a:buFont typeface="+mj-lt"/>
              <a:buAutoNum type="arabicPeriod" startAt="7"/>
              <a:tabLst>
                <a:tab pos="800100" algn="l"/>
                <a:tab pos="2852738" algn="l"/>
              </a:tabLst>
            </a:pPr>
            <a:r>
              <a:rPr lang="en-US" sz="2400" b="1" dirty="0">
                <a:solidFill>
                  <a:srgbClr val="C00000"/>
                </a:solidFill>
              </a:rPr>
              <a:t>Problem-solving</a:t>
            </a:r>
            <a:r>
              <a:rPr lang="en-US" sz="2400" dirty="0"/>
              <a:t> The diagram shows an isosceles </a:t>
            </a:r>
            <a:r>
              <a:rPr lang="en-US" sz="2400" dirty="0" smtClean="0"/>
              <a:t>trapezium</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Calculate</a:t>
            </a:r>
          </a:p>
          <a:p>
            <a:pPr marL="914400" lvl="3" indent="-457200">
              <a:buClr>
                <a:srgbClr val="C00000"/>
              </a:buClr>
              <a:buFont typeface="+mj-lt"/>
              <a:buAutoNum type="alphaLcPeriod"/>
              <a:tabLst>
                <a:tab pos="800100" algn="l"/>
                <a:tab pos="2852738" algn="l"/>
              </a:tabLst>
            </a:pPr>
            <a:r>
              <a:rPr lang="en-US" sz="2400" dirty="0" smtClean="0"/>
              <a:t>The height</a:t>
            </a:r>
          </a:p>
          <a:p>
            <a:pPr marL="914400" lvl="3" indent="-457200">
              <a:buClr>
                <a:srgbClr val="C00000"/>
              </a:buClr>
              <a:buFont typeface="+mj-lt"/>
              <a:buAutoNum type="alphaLcPeriod"/>
              <a:tabLst>
                <a:tab pos="800100" algn="l"/>
                <a:tab pos="2852738" algn="l"/>
              </a:tabLst>
            </a:pPr>
            <a:r>
              <a:rPr lang="en-US" sz="2400" dirty="0" smtClean="0"/>
              <a:t>the </a:t>
            </a:r>
            <a:r>
              <a:rPr lang="en-US" sz="2400" dirty="0"/>
              <a:t>area of the trapezium.</a:t>
            </a:r>
          </a:p>
        </p:txBody>
      </p:sp>
      <p:sp>
        <p:nvSpPr>
          <p:cNvPr id="11" name="Rectangle 10"/>
          <p:cNvSpPr/>
          <p:nvPr/>
        </p:nvSpPr>
        <p:spPr>
          <a:xfrm flipH="1">
            <a:off x="251520" y="5140349"/>
            <a:ext cx="5256584" cy="1384995"/>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2743200"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Q6b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Find </a:t>
            </a:r>
            <a:r>
              <a:rPr lang="en-US" sz="2800" i="1" dirty="0" smtClean="0">
                <a:solidFill>
                  <a:schemeClr val="tx1"/>
                </a:solidFill>
                <a:latin typeface="Arial" panose="020B0604020202020204" pitchFamily="34" charset="0"/>
                <a:cs typeface="Arial" panose="020B0604020202020204" pitchFamily="34" charset="0"/>
              </a:rPr>
              <a:t>x</a:t>
            </a:r>
            <a:r>
              <a:rPr lang="en-US" sz="2800" dirty="0" smtClean="0">
                <a:solidFill>
                  <a:schemeClr val="tx1"/>
                </a:solidFill>
                <a:latin typeface="Arial" panose="020B0604020202020204" pitchFamily="34" charset="0"/>
                <a:cs typeface="Arial" panose="020B0604020202020204" pitchFamily="34" charset="0"/>
              </a:rPr>
              <a:t> using sin 60</a:t>
            </a:r>
            <a:r>
              <a:rPr lang="en-US" sz="2800" baseline="30000" dirty="0" smtClean="0">
                <a:solidFill>
                  <a:schemeClr val="tx1"/>
                </a:solidFill>
                <a:latin typeface="Arial" panose="020B0604020202020204" pitchFamily="34" charset="0"/>
                <a:cs typeface="Arial" panose="020B0604020202020204" pitchFamily="34" charset="0"/>
              </a:rPr>
              <a:t>0</a:t>
            </a:r>
            <a:endParaRPr lang="en-US" sz="2800" baseline="30000"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13829" y="2024704"/>
            <a:ext cx="2827911" cy="1716940"/>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72642" y="5199777"/>
            <a:ext cx="2579588" cy="1289797"/>
          </a:xfrm>
          <a:prstGeom prst="rect">
            <a:avLst/>
          </a:prstGeom>
        </p:spPr>
      </p:pic>
    </p:spTree>
    <p:extLst>
      <p:ext uri="{BB962C8B-B14F-4D97-AF65-F5344CB8AC3E}">
        <p14:creationId xmlns:p14="http://schemas.microsoft.com/office/powerpoint/2010/main" val="1995738674"/>
      </p:ext>
    </p:extLst>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234</a:t>
            </a:r>
            <a:endParaRPr lang="en-GB" sz="1400" b="1" dirty="0">
              <a:latin typeface="Calibri" panose="020F0502020204030204" pitchFamily="34" charset="0"/>
            </a:endParaRPr>
          </a:p>
        </p:txBody>
      </p:sp>
      <p:sp>
        <p:nvSpPr>
          <p:cNvPr id="3" name="Rectangle 2"/>
          <p:cNvSpPr/>
          <p:nvPr/>
        </p:nvSpPr>
        <p:spPr>
          <a:xfrm>
            <a:off x="271682" y="1196752"/>
            <a:ext cx="5236422" cy="5509200"/>
          </a:xfrm>
          <a:prstGeom prst="rect">
            <a:avLst/>
          </a:prstGeom>
        </p:spPr>
        <p:txBody>
          <a:bodyPr wrap="square">
            <a:spAutoFit/>
          </a:bodyPr>
          <a:lstStyle/>
          <a:p>
            <a:pPr marL="457200" lvl="2" indent="-457200">
              <a:buClr>
                <a:srgbClr val="C00000"/>
              </a:buClr>
              <a:buFont typeface="+mj-lt"/>
              <a:buAutoNum type="arabicPeriod" startAt="8"/>
              <a:tabLst>
                <a:tab pos="800100" algn="l"/>
                <a:tab pos="2852738" algn="l"/>
              </a:tabLst>
            </a:pPr>
            <a:r>
              <a:rPr lang="en-US" sz="2200" b="1" dirty="0">
                <a:solidFill>
                  <a:srgbClr val="C00000"/>
                </a:solidFill>
              </a:rPr>
              <a:t>Problem-solving</a:t>
            </a:r>
            <a:r>
              <a:rPr lang="en-US" sz="2200" dirty="0"/>
              <a:t> The diagram shows a trapezium. All the lengths are in </a:t>
            </a:r>
            <a:r>
              <a:rPr lang="en-US" sz="2200" dirty="0" err="1"/>
              <a:t>centimetres</a:t>
            </a:r>
            <a:r>
              <a:rPr lang="en-US" sz="2200" dirty="0"/>
              <a:t>.</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The area of the trapezium is 144cm</a:t>
            </a:r>
            <a:r>
              <a:rPr lang="en-US" sz="2200" baseline="30000" dirty="0"/>
              <a:t>2</a:t>
            </a:r>
            <a:r>
              <a:rPr lang="en-US" sz="2200" dirty="0"/>
              <a:t>. Show that </a:t>
            </a:r>
            <a:r>
              <a:rPr lang="en-US" sz="2200" dirty="0" smtClean="0"/>
              <a:t>3 x 2 </a:t>
            </a:r>
            <a:r>
              <a:rPr lang="en-US" sz="2200" dirty="0"/>
              <a:t>- 6x = 144</a:t>
            </a:r>
          </a:p>
          <a:p>
            <a:pPr marL="457200" lvl="2" indent="-457200">
              <a:buClr>
                <a:srgbClr val="C00000"/>
              </a:buClr>
              <a:buFont typeface="+mj-lt"/>
              <a:buAutoNum type="arabicPeriod" startAt="8"/>
              <a:tabLst>
                <a:tab pos="800100" algn="l"/>
                <a:tab pos="2852738" algn="l"/>
              </a:tabLst>
            </a:pPr>
            <a:r>
              <a:rPr lang="en-US" sz="2200" b="1" dirty="0" smtClean="0">
                <a:solidFill>
                  <a:srgbClr val="C00000"/>
                </a:solidFill>
              </a:rPr>
              <a:t>Problem-solving </a:t>
            </a:r>
            <a:r>
              <a:rPr lang="en-US" sz="2200" dirty="0"/>
              <a:t>A paintbrush is 30cm </a:t>
            </a:r>
            <a:r>
              <a:rPr lang="en-US" sz="2200" dirty="0" smtClean="0"/>
              <a:t>long.</a:t>
            </a:r>
            <a:br>
              <a:rPr lang="en-US" sz="2200" dirty="0" smtClean="0"/>
            </a:br>
            <a:r>
              <a:rPr lang="en-US" sz="2200" dirty="0" smtClean="0"/>
              <a:t>It </a:t>
            </a:r>
            <a:r>
              <a:rPr lang="en-US" sz="2200" dirty="0"/>
              <a:t>just fits diagonally inside a cylindrical paint tin. The tin is 24 cm high. What is the capacity of the tin, to the nearest litre?</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2585" y="2276872"/>
            <a:ext cx="2377207" cy="1554325"/>
          </a:xfrm>
          <a:prstGeom prst="rect">
            <a:avLst/>
          </a:prstGeom>
        </p:spPr>
      </p:pic>
      <p:sp>
        <p:nvSpPr>
          <p:cNvPr id="10" name="Rectangle 9"/>
          <p:cNvSpPr/>
          <p:nvPr/>
        </p:nvSpPr>
        <p:spPr>
          <a:xfrm flipH="1">
            <a:off x="2840092" y="2293482"/>
            <a:ext cx="2596004" cy="156756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Q8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Substitute the measurements given into the formula for area of a trapezium.</a:t>
            </a:r>
          </a:p>
        </p:txBody>
      </p:sp>
      <p:sp>
        <p:nvSpPr>
          <p:cNvPr id="12" name="Rectangle 11"/>
          <p:cNvSpPr/>
          <p:nvPr/>
        </p:nvSpPr>
        <p:spPr>
          <a:xfrm flipH="1">
            <a:off x="5580112" y="5581689"/>
            <a:ext cx="3199295"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Q9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Sketch the tin. rind the diameter, then the radius.</a:t>
            </a:r>
          </a:p>
        </p:txBody>
      </p:sp>
    </p:spTree>
    <p:extLst>
      <p:ext uri="{BB962C8B-B14F-4D97-AF65-F5344CB8AC3E}">
        <p14:creationId xmlns:p14="http://schemas.microsoft.com/office/powerpoint/2010/main" val="4220305691"/>
      </p:ext>
    </p:extLst>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234</a:t>
            </a:r>
            <a:endParaRPr lang="en-GB" sz="1400" b="1" dirty="0">
              <a:latin typeface="Calibri" panose="020F0502020204030204" pitchFamily="34" charset="0"/>
            </a:endParaRPr>
          </a:p>
        </p:txBody>
      </p:sp>
      <p:grpSp>
        <p:nvGrpSpPr>
          <p:cNvPr id="9" name="Group 8"/>
          <p:cNvGrpSpPr/>
          <p:nvPr/>
        </p:nvGrpSpPr>
        <p:grpSpPr>
          <a:xfrm>
            <a:off x="305905" y="1268760"/>
            <a:ext cx="5130191" cy="4055094"/>
            <a:chOff x="3483872" y="1089031"/>
            <a:chExt cx="5264592" cy="4055094"/>
          </a:xfrm>
        </p:grpSpPr>
        <p:sp>
          <p:nvSpPr>
            <p:cNvPr id="11" name="Round Diagonal Corner Rectangle 10"/>
            <p:cNvSpPr/>
            <p:nvPr/>
          </p:nvSpPr>
          <p:spPr>
            <a:xfrm>
              <a:off x="3491880" y="1089031"/>
              <a:ext cx="5256584" cy="405509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10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3563889" y="1666250"/>
              <a:ext cx="5095139" cy="3477875"/>
            </a:xfrm>
            <a:prstGeom prst="rect">
              <a:avLst/>
            </a:prstGeom>
          </p:spPr>
          <p:txBody>
            <a:bodyPr wrap="square">
              <a:spAutoFit/>
            </a:bodyPr>
            <a:lstStyle/>
            <a:p>
              <a:pPr>
                <a:spcAft>
                  <a:spcPts val="0"/>
                </a:spcAft>
                <a:tabLst>
                  <a:tab pos="4972050" algn="r"/>
                </a:tabLst>
              </a:pPr>
              <a:r>
                <a:rPr lang="en-US" sz="2200" dirty="0"/>
                <a:t>The diagram shows </a:t>
              </a:r>
              <a:r>
                <a:rPr lang="en-US" sz="2200" dirty="0" smtClean="0"/>
                <a:t/>
              </a:r>
              <a:br>
                <a:rPr lang="en-US" sz="2200" dirty="0" smtClean="0"/>
              </a:br>
              <a:r>
                <a:rPr lang="en-US" sz="2200" dirty="0" smtClean="0"/>
                <a:t>a </a:t>
              </a:r>
              <a:r>
                <a:rPr lang="en-US" sz="2200" dirty="0"/>
                <a:t>solid metal cylinder</a:t>
              </a:r>
              <a:r>
                <a:rPr lang="en-US" sz="2200" dirty="0" smtClean="0"/>
                <a:t>.</a:t>
              </a:r>
            </a:p>
            <a:p>
              <a:pPr>
                <a:spcAft>
                  <a:spcPts val="0"/>
                </a:spcAft>
                <a:tabLst>
                  <a:tab pos="4972050" algn="r"/>
                </a:tabLst>
              </a:pPr>
              <a:endParaRPr lang="en-US" sz="2200" b="1" dirty="0"/>
            </a:p>
            <a:p>
              <a:pPr>
                <a:spcAft>
                  <a:spcPts val="0"/>
                </a:spcAft>
                <a:tabLst>
                  <a:tab pos="4972050" algn="r"/>
                </a:tabLst>
              </a:pPr>
              <a:r>
                <a:rPr lang="en-US" sz="2200" dirty="0" smtClean="0"/>
                <a:t>The cylinder has base </a:t>
              </a:r>
              <a:br>
                <a:rPr lang="en-US" sz="2200" dirty="0" smtClean="0"/>
              </a:br>
              <a:r>
                <a:rPr lang="en-US" sz="2200" dirty="0" smtClean="0"/>
                <a:t>radius 2</a:t>
              </a:r>
              <a:r>
                <a:rPr lang="en-US" sz="2200" i="1" dirty="0" smtClean="0"/>
                <a:t>x</a:t>
              </a:r>
              <a:r>
                <a:rPr lang="en-US" sz="2200" dirty="0" smtClean="0"/>
                <a:t> and height 9</a:t>
              </a:r>
              <a:r>
                <a:rPr lang="en-US" sz="2200" i="1" dirty="0" smtClean="0"/>
                <a:t>x</a:t>
              </a:r>
              <a:r>
                <a:rPr lang="en-US" sz="2200" dirty="0" smtClean="0"/>
                <a:t>.</a:t>
              </a:r>
            </a:p>
            <a:p>
              <a:pPr>
                <a:spcAft>
                  <a:spcPts val="0"/>
                </a:spcAft>
                <a:tabLst>
                  <a:tab pos="4972050" algn="r"/>
                </a:tabLst>
              </a:pPr>
              <a:r>
                <a:rPr lang="en-US" sz="2200" dirty="0" smtClean="0"/>
                <a:t>The cylinder is melted </a:t>
              </a:r>
              <a:br>
                <a:rPr lang="en-US" sz="2200" dirty="0" smtClean="0"/>
              </a:br>
              <a:r>
                <a:rPr lang="en-US" sz="2200" dirty="0" smtClean="0"/>
                <a:t>down and made into a sphere of radius </a:t>
              </a:r>
              <a:r>
                <a:rPr lang="en-US" sz="2200" dirty="0" err="1" smtClean="0"/>
                <a:t>i</a:t>
              </a:r>
              <a:r>
                <a:rPr lang="en-US" sz="2200" dirty="0" smtClean="0"/>
                <a:t> Find an expression for </a:t>
              </a:r>
              <a:r>
                <a:rPr lang="en-US" sz="2200" i="1" dirty="0" smtClean="0"/>
                <a:t>r</a:t>
              </a:r>
              <a:r>
                <a:rPr lang="en-US" sz="2200" dirty="0" smtClean="0"/>
                <a:t> in terms of </a:t>
              </a:r>
              <a:r>
                <a:rPr lang="en-US" sz="2200" i="1" dirty="0" smtClean="0"/>
                <a:t>x</a:t>
              </a:r>
              <a:r>
                <a:rPr lang="en-US" sz="2200" dirty="0" smtClean="0"/>
                <a:t>.</a:t>
              </a:r>
              <a:r>
                <a:rPr lang="en-US" sz="2200" dirty="0"/>
                <a:t>	</a:t>
              </a:r>
              <a:r>
                <a:rPr lang="en-US" sz="2200" b="1" dirty="0" smtClean="0"/>
                <a:t>(3 marks)</a:t>
              </a:r>
            </a:p>
            <a:p>
              <a:pPr>
                <a:spcAft>
                  <a:spcPts val="0"/>
                </a:spcAft>
                <a:tabLst>
                  <a:tab pos="4972050" algn="r"/>
                </a:tabLst>
              </a:pPr>
              <a:r>
                <a:rPr lang="en-US" sz="2200" i="1" dirty="0"/>
                <a:t>	</a:t>
              </a:r>
              <a:r>
                <a:rPr lang="en-US" sz="2200" i="1" dirty="0" smtClean="0"/>
                <a:t>June 2012, Q25, JMA0/1H</a:t>
              </a:r>
              <a:endParaRPr lang="en-US" sz="2200" i="1" dirty="0"/>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63888" y="1870101"/>
            <a:ext cx="1584176" cy="1918939"/>
          </a:xfrm>
          <a:prstGeom prst="rect">
            <a:avLst/>
          </a:prstGeom>
        </p:spPr>
      </p:pic>
      <p:sp>
        <p:nvSpPr>
          <p:cNvPr id="15" name="Rectangle 14"/>
          <p:cNvSpPr/>
          <p:nvPr/>
        </p:nvSpPr>
        <p:spPr>
          <a:xfrm flipH="1">
            <a:off x="251520" y="5417348"/>
            <a:ext cx="5233308" cy="110799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a:solidFill>
                  <a:schemeClr val="tx1"/>
                </a:solidFill>
                <a:latin typeface="Arial" panose="020B0604020202020204" pitchFamily="34" charset="0"/>
                <a:cs typeface="Arial" panose="020B0604020202020204" pitchFamily="34" charset="0"/>
              </a:rPr>
              <a:t>Exam hint</a:t>
            </a:r>
          </a:p>
          <a:p>
            <a:r>
              <a:rPr lang="en-US" sz="2200" dirty="0">
                <a:solidFill>
                  <a:schemeClr val="tx1"/>
                </a:solidFill>
                <a:latin typeface="Arial" panose="020B0604020202020204" pitchFamily="34" charset="0"/>
                <a:cs typeface="Arial" panose="020B0604020202020204" pitchFamily="34" charset="0"/>
              </a:rPr>
              <a:t>Write down the volume formula before you substitute the given lengths into it.</a:t>
            </a:r>
          </a:p>
        </p:txBody>
      </p:sp>
    </p:spTree>
    <p:extLst>
      <p:ext uri="{BB962C8B-B14F-4D97-AF65-F5344CB8AC3E}">
        <p14:creationId xmlns:p14="http://schemas.microsoft.com/office/powerpoint/2010/main" val="1798884093"/>
      </p:ext>
    </p:extLst>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Strengthen</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234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71682" y="1196752"/>
                <a:ext cx="5236422" cy="4515788"/>
              </a:xfrm>
              <a:prstGeom prst="rect">
                <a:avLst/>
              </a:prstGeom>
            </p:spPr>
            <p:txBody>
              <a:bodyPr wrap="square">
                <a:spAutoFit/>
              </a:bodyPr>
              <a:lstStyle/>
              <a:p>
                <a:pPr marL="571500" lvl="2" indent="-571500">
                  <a:buClr>
                    <a:srgbClr val="C00000"/>
                  </a:buClr>
                  <a:buFont typeface="+mj-lt"/>
                  <a:buAutoNum type="arabicPeriod" startAt="11"/>
                  <a:tabLst>
                    <a:tab pos="800100" algn="l"/>
                    <a:tab pos="2852738" algn="l"/>
                  </a:tabLst>
                </a:pPr>
                <a:r>
                  <a:rPr lang="en-US" sz="2250" i="1" dirty="0" smtClean="0"/>
                  <a:t>x</a:t>
                </a:r>
                <a:r>
                  <a:rPr lang="en-US" sz="2250" dirty="0"/>
                  <a:t> = 15.6  </a:t>
                </a:r>
                <a:r>
                  <a:rPr lang="en-US" sz="2250" dirty="0" smtClean="0"/>
                  <a:t>   </a:t>
                </a:r>
                <a:r>
                  <a:rPr lang="en-US" sz="2250" i="1" dirty="0" smtClean="0"/>
                  <a:t>y</a:t>
                </a:r>
                <a:r>
                  <a:rPr lang="en-US" sz="2250" dirty="0" smtClean="0"/>
                  <a:t> </a:t>
                </a:r>
                <a:r>
                  <a:rPr lang="en-US" sz="2250" dirty="0"/>
                  <a:t>= 4.2 </a:t>
                </a:r>
                <a:r>
                  <a:rPr lang="en-US" sz="2250" dirty="0" smtClean="0"/>
                  <a:t>    </a:t>
                </a:r>
                <a:r>
                  <a:rPr lang="en-US" sz="2250" i="1" dirty="0" smtClean="0"/>
                  <a:t>z</a:t>
                </a:r>
                <a:r>
                  <a:rPr lang="en-US" sz="2250" dirty="0" smtClean="0"/>
                  <a:t> </a:t>
                </a:r>
                <a:r>
                  <a:rPr lang="en-US" sz="2250" dirty="0"/>
                  <a:t>= </a:t>
                </a:r>
                <a:r>
                  <a:rPr lang="en-US" sz="2250" dirty="0" smtClean="0"/>
                  <a:t>5.8</a:t>
                </a:r>
                <a:br>
                  <a:rPr lang="en-US" sz="2250" dirty="0" smtClean="0"/>
                </a:br>
                <a:r>
                  <a:rPr lang="en-US" sz="2250" dirty="0" smtClean="0"/>
                  <a:t>All </a:t>
                </a:r>
                <a:r>
                  <a:rPr lang="en-US" sz="2250" dirty="0"/>
                  <a:t>values have been rounded to 1 </a:t>
                </a:r>
                <a:r>
                  <a:rPr lang="en-US" sz="2250" dirty="0" err="1" smtClean="0"/>
                  <a:t>d.p.</a:t>
                </a:r>
                <a:r>
                  <a:rPr lang="en-US" sz="2250" dirty="0" smtClean="0"/>
                  <a:t/>
                </a:r>
                <a:br>
                  <a:rPr lang="en-US" sz="2250" dirty="0" smtClean="0"/>
                </a:br>
                <a:r>
                  <a:rPr lang="en-US" sz="2250" dirty="0" smtClean="0"/>
                  <a:t>Work </a:t>
                </a:r>
                <a:r>
                  <a:rPr lang="en-US" sz="2250" dirty="0"/>
                  <a:t>out the upper bounds of </a:t>
                </a:r>
                <a:endParaRPr lang="en-US" sz="2250" dirty="0" smtClean="0"/>
              </a:p>
              <a:p>
                <a:pPr marL="914400" lvl="3" indent="-400050">
                  <a:buClr>
                    <a:srgbClr val="C00000"/>
                  </a:buClr>
                  <a:buFont typeface="+mj-lt"/>
                  <a:buAutoNum type="alphaLcPeriod"/>
                  <a:tabLst>
                    <a:tab pos="2852738" algn="l"/>
                  </a:tabLst>
                </a:pPr>
                <a:r>
                  <a:rPr lang="en-US" sz="2250" i="1" dirty="0" err="1" smtClean="0"/>
                  <a:t>x+y</a:t>
                </a:r>
                <a:r>
                  <a:rPr lang="en-US" sz="2250" dirty="0" smtClean="0"/>
                  <a:t>     </a:t>
                </a:r>
                <a:r>
                  <a:rPr lang="en-US" sz="2250" dirty="0" smtClean="0">
                    <a:solidFill>
                      <a:srgbClr val="C00000"/>
                    </a:solidFill>
                  </a:rPr>
                  <a:t>b.</a:t>
                </a:r>
                <a:r>
                  <a:rPr lang="en-US" sz="2250" dirty="0" smtClean="0"/>
                  <a:t>  </a:t>
                </a:r>
                <a:r>
                  <a:rPr lang="en-US" sz="2250" i="1" dirty="0" err="1" smtClean="0"/>
                  <a:t>yz</a:t>
                </a:r>
                <a:r>
                  <a:rPr lang="en-US" sz="2250" dirty="0" smtClean="0"/>
                  <a:t>    </a:t>
                </a:r>
                <a:r>
                  <a:rPr lang="en-US" sz="2250" dirty="0" smtClean="0">
                    <a:solidFill>
                      <a:srgbClr val="C00000"/>
                    </a:solidFill>
                  </a:rPr>
                  <a:t>c.</a:t>
                </a:r>
                <a:r>
                  <a:rPr lang="en-US" sz="2250" dirty="0" smtClean="0"/>
                  <a:t>  </a:t>
                </a:r>
                <a:r>
                  <a:rPr lang="en-US" sz="2250" i="1" dirty="0" smtClean="0"/>
                  <a:t>xyz</a:t>
                </a:r>
                <a:r>
                  <a:rPr lang="en-US" sz="2250" dirty="0" smtClean="0"/>
                  <a:t>    </a:t>
                </a:r>
                <a:r>
                  <a:rPr lang="en-US" sz="2250" dirty="0" smtClean="0">
                    <a:solidFill>
                      <a:srgbClr val="C00000"/>
                    </a:solidFill>
                  </a:rPr>
                  <a:t>d.</a:t>
                </a:r>
                <a:r>
                  <a:rPr lang="en-US" sz="2250" dirty="0" smtClean="0"/>
                  <a:t>  </a:t>
                </a:r>
                <a14:m>
                  <m:oMath xmlns:m="http://schemas.openxmlformats.org/officeDocument/2006/math">
                    <m:f>
                      <m:fPr>
                        <m:ctrlPr>
                          <a:rPr lang="en-US" sz="2250" i="1">
                            <a:latin typeface="Cambria Math" panose="02040503050406030204" pitchFamily="18" charset="0"/>
                            <a:cs typeface="Arial" panose="020B0604020202020204" pitchFamily="34" charset="0"/>
                          </a:rPr>
                        </m:ctrlPr>
                      </m:fPr>
                      <m:num>
                        <m:r>
                          <a:rPr lang="en-US" sz="2250" b="0" i="1" smtClean="0">
                            <a:latin typeface="Cambria Math" panose="02040503050406030204" pitchFamily="18" charset="0"/>
                            <a:cs typeface="Arial" panose="020B0604020202020204" pitchFamily="34" charset="0"/>
                          </a:rPr>
                          <m:t>𝑥</m:t>
                        </m:r>
                      </m:num>
                      <m:den>
                        <m:r>
                          <a:rPr lang="en-US" sz="2250" b="0" i="1" smtClean="0">
                            <a:latin typeface="Cambria Math" panose="02040503050406030204" pitchFamily="18" charset="0"/>
                            <a:cs typeface="Arial" panose="020B0604020202020204" pitchFamily="34" charset="0"/>
                          </a:rPr>
                          <m:t>𝑦</m:t>
                        </m:r>
                      </m:den>
                    </m:f>
                  </m:oMath>
                </a14:m>
                <a:endParaRPr lang="en-US" sz="2250" dirty="0"/>
              </a:p>
              <a:p>
                <a:pPr marL="571500" lvl="2" indent="-571500">
                  <a:buClr>
                    <a:srgbClr val="C00000"/>
                  </a:buClr>
                  <a:buFont typeface="+mj-lt"/>
                  <a:buAutoNum type="arabicPeriod" startAt="11"/>
                  <a:tabLst>
                    <a:tab pos="800100" algn="l"/>
                    <a:tab pos="2852738" algn="l"/>
                  </a:tabLst>
                </a:pPr>
                <a:r>
                  <a:rPr lang="en-US" sz="2250" i="1" dirty="0" smtClean="0"/>
                  <a:t>d</a:t>
                </a:r>
                <a:r>
                  <a:rPr lang="en-US" sz="2250" dirty="0" smtClean="0"/>
                  <a:t> </a:t>
                </a:r>
                <a:r>
                  <a:rPr lang="en-US" sz="2250" dirty="0"/>
                  <a:t>= 520 (2 </a:t>
                </a:r>
                <a:r>
                  <a:rPr lang="en-US" sz="2250" dirty="0" err="1"/>
                  <a:t>s.f.</a:t>
                </a:r>
                <a:r>
                  <a:rPr lang="en-US" sz="2250" dirty="0"/>
                  <a:t>) </a:t>
                </a:r>
                <a:r>
                  <a:rPr lang="en-US" sz="2250" dirty="0" smtClean="0"/>
                  <a:t>	</a:t>
                </a:r>
                <a:r>
                  <a:rPr lang="en-US" sz="2250" i="1" dirty="0" smtClean="0"/>
                  <a:t>e</a:t>
                </a:r>
                <a:r>
                  <a:rPr lang="en-US" sz="2250" dirty="0" smtClean="0"/>
                  <a:t> </a:t>
                </a:r>
                <a:r>
                  <a:rPr lang="en-US" sz="2250" dirty="0"/>
                  <a:t>= 13.8 (3 </a:t>
                </a:r>
                <a:r>
                  <a:rPr lang="en-US" sz="2250" dirty="0" err="1"/>
                  <a:t>s.f</a:t>
                </a:r>
                <a:r>
                  <a:rPr lang="en-US" sz="2250" dirty="0" err="1" smtClean="0"/>
                  <a:t>.</a:t>
                </a:r>
                <a:r>
                  <a:rPr lang="en-US" sz="2250" dirty="0" smtClean="0"/>
                  <a:t>)</a:t>
                </a:r>
                <a:br>
                  <a:rPr lang="en-US" sz="2250" dirty="0" smtClean="0"/>
                </a:br>
                <a:r>
                  <a:rPr lang="en-US" sz="2250" dirty="0" smtClean="0"/>
                  <a:t>Work </a:t>
                </a:r>
                <a:r>
                  <a:rPr lang="en-US" sz="2250" dirty="0"/>
                  <a:t>out the lower bounds of</a:t>
                </a:r>
              </a:p>
              <a:p>
                <a:pPr marL="914400" lvl="3" indent="-457200">
                  <a:buClr>
                    <a:srgbClr val="C00000"/>
                  </a:buClr>
                  <a:buFont typeface="+mj-lt"/>
                  <a:buAutoNum type="alphaLcPeriod"/>
                  <a:tabLst>
                    <a:tab pos="2852738" algn="l"/>
                  </a:tabLst>
                </a:pPr>
                <a:r>
                  <a:rPr lang="en-US" sz="2250" i="1" dirty="0" smtClean="0"/>
                  <a:t>d </a:t>
                </a:r>
                <a:r>
                  <a:rPr lang="en-US" sz="2250" i="1" dirty="0"/>
                  <a:t>+ e</a:t>
                </a:r>
                <a:r>
                  <a:rPr lang="en-US" sz="2250" dirty="0"/>
                  <a:t>  </a:t>
                </a:r>
                <a:r>
                  <a:rPr lang="en-US" sz="2250" dirty="0" smtClean="0"/>
                  <a:t>   </a:t>
                </a:r>
                <a:r>
                  <a:rPr lang="en-US" sz="2250" dirty="0" smtClean="0">
                    <a:solidFill>
                      <a:srgbClr val="C00000"/>
                    </a:solidFill>
                  </a:rPr>
                  <a:t>b.</a:t>
                </a:r>
                <a:r>
                  <a:rPr lang="en-US" sz="2250" dirty="0" smtClean="0"/>
                  <a:t>  </a:t>
                </a:r>
                <a:r>
                  <a:rPr lang="en-US" sz="2250" i="1" dirty="0" smtClean="0"/>
                  <a:t>d</a:t>
                </a:r>
                <a:r>
                  <a:rPr lang="en-US" sz="2250" baseline="30000" dirty="0" smtClean="0"/>
                  <a:t>2</a:t>
                </a:r>
                <a:r>
                  <a:rPr lang="en-US" sz="2250" dirty="0" smtClean="0"/>
                  <a:t>    </a:t>
                </a:r>
                <a:r>
                  <a:rPr lang="en-US" sz="2250" dirty="0" smtClean="0">
                    <a:solidFill>
                      <a:srgbClr val="C00000"/>
                    </a:solidFill>
                  </a:rPr>
                  <a:t>c.</a:t>
                </a:r>
                <a:r>
                  <a:rPr lang="en-US" sz="2250" dirty="0" smtClean="0"/>
                  <a:t> </a:t>
                </a:r>
                <a14:m>
                  <m:oMath xmlns:m="http://schemas.openxmlformats.org/officeDocument/2006/math">
                    <m:f>
                      <m:fPr>
                        <m:ctrlPr>
                          <a:rPr lang="en-US" sz="2250" i="1">
                            <a:latin typeface="Cambria Math" panose="02040503050406030204" pitchFamily="18" charset="0"/>
                            <a:cs typeface="Arial" panose="020B0604020202020204" pitchFamily="34" charset="0"/>
                          </a:rPr>
                        </m:ctrlPr>
                      </m:fPr>
                      <m:num>
                        <m:r>
                          <a:rPr lang="en-US" sz="2250" b="0" i="1" smtClean="0">
                            <a:latin typeface="Cambria Math" panose="02040503050406030204" pitchFamily="18" charset="0"/>
                            <a:cs typeface="Arial" panose="020B0604020202020204" pitchFamily="34" charset="0"/>
                          </a:rPr>
                          <m:t>𝑑</m:t>
                        </m:r>
                      </m:num>
                      <m:den>
                        <m:r>
                          <a:rPr lang="en-US" sz="2250" b="0" i="1" smtClean="0">
                            <a:latin typeface="Cambria Math" panose="02040503050406030204" pitchFamily="18" charset="0"/>
                            <a:cs typeface="Arial" panose="020B0604020202020204" pitchFamily="34" charset="0"/>
                          </a:rPr>
                          <m:t>𝑒</m:t>
                        </m:r>
                      </m:den>
                    </m:f>
                  </m:oMath>
                </a14:m>
                <a:endParaRPr lang="en-US" sz="2250" dirty="0"/>
              </a:p>
              <a:p>
                <a:pPr marL="571500" lvl="2" indent="-571500">
                  <a:buClr>
                    <a:srgbClr val="C00000"/>
                  </a:buClr>
                  <a:buFont typeface="+mj-lt"/>
                  <a:buAutoNum type="arabicPeriod" startAt="11"/>
                  <a:tabLst>
                    <a:tab pos="800100" algn="l"/>
                    <a:tab pos="2852738" algn="l"/>
                  </a:tabLst>
                </a:pPr>
                <a:r>
                  <a:rPr lang="en-US" sz="2250" b="1" dirty="0" smtClean="0">
                    <a:solidFill>
                      <a:srgbClr val="C00000"/>
                    </a:solidFill>
                  </a:rPr>
                  <a:t>STEM </a:t>
                </a:r>
                <a:r>
                  <a:rPr lang="en-US" sz="2250" dirty="0"/>
                  <a:t>The diameter of the moon is 3.5 x 106 metres. Calculate its surface area. Assume the moon is a sphere.</a:t>
                </a:r>
              </a:p>
            </p:txBody>
          </p:sp>
        </mc:Choice>
        <mc:Fallback xmlns="">
          <p:sp>
            <p:nvSpPr>
              <p:cNvPr id="3" name="Rectangle 2"/>
              <p:cNvSpPr>
                <a:spLocks noRot="1" noChangeAspect="1" noMove="1" noResize="1" noEditPoints="1" noAdjustHandles="1" noChangeArrowheads="1" noChangeShapeType="1" noTextEdit="1"/>
              </p:cNvSpPr>
              <p:nvPr/>
            </p:nvSpPr>
            <p:spPr>
              <a:xfrm>
                <a:off x="271682" y="1196752"/>
                <a:ext cx="5236422" cy="4515788"/>
              </a:xfrm>
              <a:prstGeom prst="rect">
                <a:avLst/>
              </a:prstGeom>
              <a:blipFill rotWithShape="0">
                <a:blip r:embed="rId4"/>
                <a:stretch>
                  <a:fillRect l="-1397" t="-810" r="-2095" b="-2699"/>
                </a:stretch>
              </a:blipFill>
            </p:spPr>
            <p:txBody>
              <a:bodyPr/>
              <a:lstStyle/>
              <a:p>
                <a:r>
                  <a:rPr lang="en-US">
                    <a:noFill/>
                  </a:rPr>
                  <a:t> </a:t>
                </a:r>
              </a:p>
            </p:txBody>
          </p:sp>
        </mc:Fallback>
      </mc:AlternateContent>
      <p:sp>
        <p:nvSpPr>
          <p:cNvPr id="12" name="Rectangle 11"/>
          <p:cNvSpPr/>
          <p:nvPr/>
        </p:nvSpPr>
        <p:spPr>
          <a:xfrm flipH="1">
            <a:off x="251520" y="5766355"/>
            <a:ext cx="5221562"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Q13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Give your answer in standard form.</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864514932"/>
      </p:ext>
    </p:extLst>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Knowledge Check</a:t>
            </a:r>
            <a:endParaRPr lang="en-GB" sz="4000" b="1" dirty="0" smtClean="0"/>
          </a:p>
        </p:txBody>
      </p:sp>
      <p:graphicFrame>
        <p:nvGraphicFramePr>
          <p:cNvPr id="15" name="Table 14"/>
          <p:cNvGraphicFramePr>
            <a:graphicFrameLocks noGrp="1"/>
          </p:cNvGraphicFramePr>
          <p:nvPr>
            <p:extLst>
              <p:ext uri="{D42A27DB-BD31-4B8C-83A1-F6EECF244321}">
                <p14:modId xmlns:p14="http://schemas.microsoft.com/office/powerpoint/2010/main" val="3480306555"/>
              </p:ext>
            </p:extLst>
          </p:nvPr>
        </p:nvGraphicFramePr>
        <p:xfrm>
          <a:off x="251518" y="1268761"/>
          <a:ext cx="8568952" cy="5443947"/>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400" b="1" i="0" dirty="0" smtClean="0">
                          <a:latin typeface="Arial" panose="020B0604020202020204" pitchFamily="34" charset="0"/>
                          <a:cs typeface="Arial" panose="020B0604020202020204" pitchFamily="34" charset="0"/>
                        </a:rPr>
                        <a:t>7. Knowledge Check</a:t>
                      </a:r>
                      <a:endParaRPr lang="en-US" sz="2400" b="1" i="0" dirty="0">
                        <a:latin typeface="Arial" panose="020B0604020202020204" pitchFamily="34" charset="0"/>
                        <a:cs typeface="Arial" panose="020B0604020202020204" pitchFamily="34" charset="0"/>
                      </a:endParaRPr>
                    </a:p>
                  </a:txBody>
                  <a:tcPr marR="20116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Area of a trapezium = </a:t>
                      </a:r>
                      <a:r>
                        <a:rPr lang="en-US" sz="2000" b="0" i="0" dirty="0" err="1" smtClean="0">
                          <a:latin typeface="Times New Roman" panose="02020603050405020304" pitchFamily="18" charset="0"/>
                          <a:cs typeface="Times New Roman" panose="02020603050405020304" pitchFamily="18" charset="0"/>
                        </a:rPr>
                        <a:t>Ua</a:t>
                      </a:r>
                      <a:r>
                        <a:rPr lang="en-US" sz="2000" b="0" i="0" dirty="0" smtClean="0">
                          <a:latin typeface="Times New Roman" panose="02020603050405020304" pitchFamily="18" charset="0"/>
                          <a:cs typeface="Times New Roman" panose="02020603050405020304" pitchFamily="18" charset="0"/>
                        </a:rPr>
                        <a:t> + b)h</a:t>
                      </a:r>
                      <a:br>
                        <a:rPr lang="en-US" sz="2000" b="0" i="0" dirty="0" smtClean="0">
                          <a:latin typeface="Times New Roman" panose="02020603050405020304" pitchFamily="18" charset="0"/>
                          <a:cs typeface="Times New Roman" panose="02020603050405020304" pitchFamily="18" charset="0"/>
                        </a:rPr>
                      </a:br>
                      <a:endParaRPr lang="en-US" sz="200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To convert from cm2 to mm2, multiply </a:t>
                      </a:r>
                      <a:b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b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by 100. To convert from mm2 to cm2,</a:t>
                      </a:r>
                      <a:b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b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divide by 100</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1 hectare (ha) is the area of a square 100 m by 100 m.</a:t>
                      </a:r>
                      <a:b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b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1 ha = 100 m x 100 m = 10000 m2 </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A10% error interval means that a measurement could be up to 10% larger or smaller than the one given.</a:t>
                      </a:r>
                      <a:b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b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
                      </a:r>
                      <a:b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b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
                      </a:r>
                      <a:b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br>
                      <a:endPar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Measurements rounded to the nearest unit could be up to half a unit smaller or larger than the rounded value. The possible values of </a:t>
                      </a:r>
                      <a:r>
                        <a:rPr kumimoji="0" lang="en-US" sz="2000" b="0" i="1" kern="1200" dirty="0" smtClean="0">
                          <a:solidFill>
                            <a:schemeClr val="tx1"/>
                          </a:solidFill>
                          <a:latin typeface="Times New Roman" panose="02020603050405020304" pitchFamily="18" charset="0"/>
                          <a:ea typeface="+mn-ea"/>
                          <a:cs typeface="Times New Roman" panose="02020603050405020304" pitchFamily="18" charset="0"/>
                        </a:rPr>
                        <a:t>x</a:t>
                      </a: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 that</a:t>
                      </a:r>
                      <a:r>
                        <a:rPr kumimoji="0" lang="en-US" sz="2000" b="0" i="0" kern="1200" baseline="0" dirty="0" smtClean="0">
                          <a:solidFill>
                            <a:schemeClr val="tx1"/>
                          </a:solidFill>
                          <a:latin typeface="Times New Roman" panose="02020603050405020304" pitchFamily="18" charset="0"/>
                          <a:ea typeface="+mn-ea"/>
                          <a:cs typeface="Times New Roman" panose="02020603050405020304" pitchFamily="18" charset="0"/>
                        </a:rPr>
                        <a:t> </a:t>
                      </a: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round to 3.4 to 1 </a:t>
                      </a:r>
                      <a:r>
                        <a:rPr kumimoji="0" lang="en-US" sz="2000" b="0" i="0" kern="1200" dirty="0" err="1" smtClean="0">
                          <a:solidFill>
                            <a:schemeClr val="tx1"/>
                          </a:solidFill>
                          <a:latin typeface="Times New Roman" panose="02020603050405020304" pitchFamily="18" charset="0"/>
                          <a:ea typeface="+mn-ea"/>
                          <a:cs typeface="Times New Roman" panose="02020603050405020304" pitchFamily="18" charset="0"/>
                        </a:rPr>
                        <a:t>d.p.</a:t>
                      </a: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 are 3.35 </a:t>
                      </a:r>
                      <a:r>
                        <a:rPr lang="en-US" sz="2000" dirty="0" smtClean="0">
                          <a:latin typeface="Arial" panose="020B0604020202020204" pitchFamily="34" charset="0"/>
                          <a:cs typeface="Arial" panose="020B0604020202020204" pitchFamily="34" charset="0"/>
                        </a:rPr>
                        <a:t>≤</a:t>
                      </a: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 </a:t>
                      </a:r>
                      <a:r>
                        <a:rPr kumimoji="0" lang="en-US" sz="2000" b="0" i="1" kern="1200" dirty="0" smtClean="0">
                          <a:solidFill>
                            <a:schemeClr val="tx1"/>
                          </a:solidFill>
                          <a:latin typeface="Times New Roman" panose="02020603050405020304" pitchFamily="18" charset="0"/>
                          <a:ea typeface="+mn-ea"/>
                          <a:cs typeface="Times New Roman" panose="02020603050405020304" pitchFamily="18" charset="0"/>
                        </a:rPr>
                        <a:t>x</a:t>
                      </a:r>
                      <a:r>
                        <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rPr>
                        <a:t> &lt; 3.45</a:t>
                      </a:r>
                    </a:p>
                  </a:txBody>
                  <a:tcPr marR="20116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16" name="TextBox 15"/>
          <p:cNvSpPr txBox="1"/>
          <p:nvPr/>
        </p:nvSpPr>
        <p:spPr>
          <a:xfrm>
            <a:off x="7507290" y="1846565"/>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7.2</a:t>
            </a:r>
            <a:endParaRPr lang="en-US" dirty="0"/>
          </a:p>
        </p:txBody>
      </p:sp>
      <p:cxnSp>
        <p:nvCxnSpPr>
          <p:cNvPr id="17" name="Straight Arrow Connector 16"/>
          <p:cNvCxnSpPr/>
          <p:nvPr/>
        </p:nvCxnSpPr>
        <p:spPr>
          <a:xfrm flipH="1">
            <a:off x="6643085" y="2204864"/>
            <a:ext cx="864205" cy="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10248" y="2638653"/>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7.2</a:t>
            </a:r>
            <a:endParaRPr lang="en-US" dirty="0"/>
          </a:p>
        </p:txBody>
      </p:sp>
      <p:cxnSp>
        <p:nvCxnSpPr>
          <p:cNvPr id="24" name="Straight Arrow Connector 23"/>
          <p:cNvCxnSpPr>
            <a:stCxn id="20" idx="1"/>
          </p:cNvCxnSpPr>
          <p:nvPr/>
        </p:nvCxnSpPr>
        <p:spPr>
          <a:xfrm flipH="1" flipV="1">
            <a:off x="4788024" y="2854678"/>
            <a:ext cx="2722224" cy="10714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7292" y="3356992"/>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7.2</a:t>
            </a:r>
            <a:endParaRPr lang="en-US" dirty="0"/>
          </a:p>
        </p:txBody>
      </p:sp>
      <p:cxnSp>
        <p:nvCxnSpPr>
          <p:cNvPr id="26" name="Straight Arrow Connector 25"/>
          <p:cNvCxnSpPr/>
          <p:nvPr/>
        </p:nvCxnSpPr>
        <p:spPr>
          <a:xfrm flipH="1">
            <a:off x="4355976" y="3645024"/>
            <a:ext cx="316539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07290" y="4077072"/>
            <a:ext cx="1313182" cy="646331"/>
          </a:xfrm>
          <a:prstGeom prst="rect">
            <a:avLst/>
          </a:prstGeom>
          <a:solidFill>
            <a:srgbClr val="92D050"/>
          </a:solidFill>
        </p:spPr>
        <p:txBody>
          <a:bodyPr wrap="square" rtlCol="0">
            <a:spAutoFit/>
          </a:bodyPr>
          <a:lstStyle/>
          <a:p>
            <a:pPr algn="ctr"/>
            <a:r>
              <a:rPr lang="en-US" dirty="0" smtClean="0"/>
              <a:t>Mastery Lesson 7.2</a:t>
            </a:r>
            <a:endParaRPr lang="en-US" dirty="0"/>
          </a:p>
        </p:txBody>
      </p:sp>
      <p:cxnSp>
        <p:nvCxnSpPr>
          <p:cNvPr id="30" name="Straight Arrow Connector 29"/>
          <p:cNvCxnSpPr/>
          <p:nvPr/>
        </p:nvCxnSpPr>
        <p:spPr>
          <a:xfrm flipH="1">
            <a:off x="3563888" y="4509120"/>
            <a:ext cx="411480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235</a:t>
            </a:r>
            <a:endParaRPr lang="en-GB" sz="13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04048" y="1772816"/>
            <a:ext cx="1639036" cy="98342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7584" y="4617686"/>
            <a:ext cx="2979768" cy="827713"/>
          </a:xfrm>
          <a:prstGeom prst="rect">
            <a:avLst/>
          </a:prstGeom>
        </p:spPr>
      </p:pic>
      <p:sp>
        <p:nvSpPr>
          <p:cNvPr id="23" name="TextBox 22"/>
          <p:cNvSpPr txBox="1"/>
          <p:nvPr/>
        </p:nvSpPr>
        <p:spPr>
          <a:xfrm>
            <a:off x="7507290" y="5589240"/>
            <a:ext cx="1313182" cy="646331"/>
          </a:xfrm>
          <a:prstGeom prst="rect">
            <a:avLst/>
          </a:prstGeom>
          <a:solidFill>
            <a:srgbClr val="92D050"/>
          </a:solidFill>
        </p:spPr>
        <p:txBody>
          <a:bodyPr wrap="square" rtlCol="0">
            <a:spAutoFit/>
          </a:bodyPr>
          <a:lstStyle/>
          <a:p>
            <a:pPr algn="ctr"/>
            <a:r>
              <a:rPr lang="en-US" dirty="0" smtClean="0"/>
              <a:t>Mastery Lesson 7.2</a:t>
            </a:r>
            <a:endParaRPr lang="en-US" dirty="0"/>
          </a:p>
        </p:txBody>
      </p:sp>
      <p:cxnSp>
        <p:nvCxnSpPr>
          <p:cNvPr id="27" name="Straight Arrow Connector 26"/>
          <p:cNvCxnSpPr/>
          <p:nvPr/>
        </p:nvCxnSpPr>
        <p:spPr>
          <a:xfrm flipH="1">
            <a:off x="6643084" y="6021288"/>
            <a:ext cx="103560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661101"/>
      </p:ext>
    </p:extLst>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Knowledge Check</a:t>
            </a:r>
            <a:endParaRPr lang="en-GB" sz="4000" b="1" dirty="0" smtClean="0"/>
          </a:p>
        </p:txBody>
      </p:sp>
      <p:graphicFrame>
        <p:nvGraphicFramePr>
          <p:cNvPr id="15" name="Table 14"/>
          <p:cNvGraphicFramePr>
            <a:graphicFrameLocks noGrp="1"/>
          </p:cNvGraphicFramePr>
          <p:nvPr>
            <p:extLst>
              <p:ext uri="{D42A27DB-BD31-4B8C-83A1-F6EECF244321}">
                <p14:modId xmlns:p14="http://schemas.microsoft.com/office/powerpoint/2010/main" val="3082724793"/>
              </p:ext>
            </p:extLst>
          </p:nvPr>
        </p:nvGraphicFramePr>
        <p:xfrm>
          <a:off x="251518" y="1225413"/>
          <a:ext cx="8568952" cy="5443947"/>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400" b="1" i="0" dirty="0" smtClean="0">
                          <a:latin typeface="Arial" panose="020B0604020202020204" pitchFamily="34" charset="0"/>
                          <a:cs typeface="Arial" panose="020B0604020202020204" pitchFamily="34" charset="0"/>
                        </a:rPr>
                        <a:t>7. Knowledge Check</a:t>
                      </a:r>
                      <a:endParaRPr lang="en-US" sz="24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The upper bound is half a unit greater than the rounded measurement.</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The lower bound is half a unit less than the rounded measurement</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             12.5 </a:t>
                      </a:r>
                      <a:r>
                        <a:rPr lang="en-US" sz="2000" dirty="0" smtClean="0">
                          <a:latin typeface="Arial" panose="020B0604020202020204" pitchFamily="34" charset="0"/>
                          <a:cs typeface="Arial" panose="020B0604020202020204" pitchFamily="34" charset="0"/>
                        </a:rPr>
                        <a:t>≤</a:t>
                      </a:r>
                      <a:r>
                        <a:rPr lang="en-US" sz="2000" b="0" i="0" dirty="0" smtClean="0">
                          <a:latin typeface="Times New Roman" panose="02020603050405020304" pitchFamily="18" charset="0"/>
                          <a:cs typeface="Times New Roman" panose="02020603050405020304" pitchFamily="18" charset="0"/>
                        </a:rPr>
                        <a:t> </a:t>
                      </a:r>
                      <a:r>
                        <a:rPr lang="en-US" sz="2000" b="0" i="1" dirty="0" smtClean="0">
                          <a:latin typeface="Times New Roman" panose="02020603050405020304" pitchFamily="18" charset="0"/>
                          <a:cs typeface="Times New Roman" panose="02020603050405020304" pitchFamily="18" charset="0"/>
                        </a:rPr>
                        <a:t>x</a:t>
                      </a:r>
                      <a:r>
                        <a:rPr lang="en-US" sz="2000" b="0" i="0" dirty="0" smtClean="0">
                          <a:latin typeface="Times New Roman" panose="02020603050405020304" pitchFamily="18" charset="0"/>
                          <a:cs typeface="Times New Roman" panose="02020603050405020304" pitchFamily="18" charset="0"/>
                        </a:rPr>
                        <a:t> &lt; 13.5 </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   lower bound       upper bound</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When giving the answer to a calculation to an appropriate degree of accuracy, round the upper and lower bounds by the same amount.</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If the upper and lower bound give the same value when rounded, then</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the answer is to an appropriate degree of accuracy. </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1" i="0" dirty="0" smtClean="0">
                          <a:latin typeface="Times New Roman" panose="02020603050405020304" pitchFamily="18" charset="0"/>
                          <a:cs typeface="Times New Roman" panose="02020603050405020304" pitchFamily="18" charset="0"/>
                        </a:rPr>
                        <a:t>Volume </a:t>
                      </a:r>
                      <a:r>
                        <a:rPr lang="en-US" sz="2000" b="0" i="0" dirty="0" smtClean="0">
                          <a:latin typeface="Times New Roman" panose="02020603050405020304" pitchFamily="18" charset="0"/>
                          <a:cs typeface="Times New Roman" panose="02020603050405020304" pitchFamily="18" charset="0"/>
                        </a:rPr>
                        <a:t>is measured in mm3, cm3 or m3</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1" i="0" dirty="0" smtClean="0">
                          <a:latin typeface="Times New Roman" panose="02020603050405020304" pitchFamily="18" charset="0"/>
                          <a:cs typeface="Times New Roman" panose="02020603050405020304" pitchFamily="18" charset="0"/>
                        </a:rPr>
                        <a:t>Capacity </a:t>
                      </a:r>
                      <a:r>
                        <a:rPr lang="en-US" sz="2000" b="0" i="0" dirty="0" smtClean="0">
                          <a:latin typeface="Times New Roman" panose="02020603050405020304" pitchFamily="18" charset="0"/>
                          <a:cs typeface="Times New Roman" panose="02020603050405020304" pitchFamily="18" charset="0"/>
                        </a:rPr>
                        <a:t>is measured in ml and litres.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1 cm</a:t>
                      </a:r>
                      <a:r>
                        <a:rPr lang="en-US" sz="2000" b="0" i="0" baseline="30000" dirty="0" smtClean="0">
                          <a:latin typeface="Times New Roman" panose="02020603050405020304" pitchFamily="18" charset="0"/>
                          <a:cs typeface="Times New Roman" panose="02020603050405020304" pitchFamily="18" charset="0"/>
                        </a:rPr>
                        <a:t>3</a:t>
                      </a:r>
                      <a:r>
                        <a:rPr lang="en-US" sz="2000" b="0" i="0" dirty="0" smtClean="0">
                          <a:latin typeface="Times New Roman" panose="02020603050405020304" pitchFamily="18" charset="0"/>
                          <a:cs typeface="Times New Roman" panose="02020603050405020304" pitchFamily="18" charset="0"/>
                        </a:rPr>
                        <a:t> = 1 ml, 1000 cm</a:t>
                      </a:r>
                      <a:r>
                        <a:rPr lang="en-US" sz="2000" b="0" i="0" baseline="30000" dirty="0" smtClean="0">
                          <a:latin typeface="Times New Roman" panose="02020603050405020304" pitchFamily="18" charset="0"/>
                          <a:cs typeface="Times New Roman" panose="02020603050405020304" pitchFamily="18" charset="0"/>
                        </a:rPr>
                        <a:t>3</a:t>
                      </a:r>
                      <a:r>
                        <a:rPr lang="en-US" sz="2000" b="0" i="0" dirty="0" smtClean="0">
                          <a:latin typeface="Times New Roman" panose="02020603050405020304" pitchFamily="18" charset="0"/>
                          <a:cs typeface="Times New Roman" panose="02020603050405020304" pitchFamily="18" charset="0"/>
                        </a:rPr>
                        <a:t> = 1 litre </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The </a:t>
                      </a:r>
                      <a:r>
                        <a:rPr lang="en-US" sz="2000" b="1" i="0" dirty="0" smtClean="0">
                          <a:latin typeface="Times New Roman" panose="02020603050405020304" pitchFamily="18" charset="0"/>
                          <a:cs typeface="Times New Roman" panose="02020603050405020304" pitchFamily="18" charset="0"/>
                        </a:rPr>
                        <a:t>surface area </a:t>
                      </a:r>
                      <a:r>
                        <a:rPr lang="en-US" sz="2000" b="0" i="0" dirty="0" smtClean="0">
                          <a:latin typeface="Times New Roman" panose="02020603050405020304" pitchFamily="18" charset="0"/>
                          <a:cs typeface="Times New Roman" panose="02020603050405020304" pitchFamily="18" charset="0"/>
                        </a:rPr>
                        <a:t>of a 3D solid is the total area of all its faces.</a:t>
                      </a:r>
                      <a:endParaRPr kumimoji="0" lang="en-US" sz="2000" b="0" i="0" kern="1200" dirty="0" smtClean="0">
                        <a:solidFill>
                          <a:schemeClr val="tx1"/>
                        </a:solidFill>
                        <a:latin typeface="Times New Roman" panose="02020603050405020304" pitchFamily="18" charset="0"/>
                        <a:ea typeface="+mn-ea"/>
                        <a:cs typeface="Times New Roman" panose="02020603050405020304" pitchFamily="18"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16" name="TextBox 15"/>
          <p:cNvSpPr txBox="1"/>
          <p:nvPr/>
        </p:nvSpPr>
        <p:spPr>
          <a:xfrm>
            <a:off x="7507290" y="1846565"/>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7.2</a:t>
            </a:r>
            <a:endParaRPr lang="en-US" dirty="0"/>
          </a:p>
        </p:txBody>
      </p:sp>
      <p:cxnSp>
        <p:nvCxnSpPr>
          <p:cNvPr id="17" name="Straight Arrow Connector 16"/>
          <p:cNvCxnSpPr/>
          <p:nvPr/>
        </p:nvCxnSpPr>
        <p:spPr>
          <a:xfrm flipH="1">
            <a:off x="2339752" y="2204864"/>
            <a:ext cx="5167539" cy="7200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7292" y="3502749"/>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7.2</a:t>
            </a:r>
            <a:endParaRPr lang="en-US" dirty="0"/>
          </a:p>
        </p:txBody>
      </p:sp>
      <p:cxnSp>
        <p:nvCxnSpPr>
          <p:cNvPr id="26" name="Straight Arrow Connector 25"/>
          <p:cNvCxnSpPr/>
          <p:nvPr/>
        </p:nvCxnSpPr>
        <p:spPr>
          <a:xfrm flipH="1">
            <a:off x="6804248" y="3790781"/>
            <a:ext cx="71712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07290" y="5232682"/>
            <a:ext cx="1313182" cy="646331"/>
          </a:xfrm>
          <a:prstGeom prst="rect">
            <a:avLst/>
          </a:prstGeom>
          <a:solidFill>
            <a:srgbClr val="92D050"/>
          </a:solidFill>
        </p:spPr>
        <p:txBody>
          <a:bodyPr wrap="square" rtlCol="0">
            <a:spAutoFit/>
          </a:bodyPr>
          <a:lstStyle/>
          <a:p>
            <a:pPr algn="ctr"/>
            <a:r>
              <a:rPr lang="en-US" dirty="0" smtClean="0"/>
              <a:t>Mastery Lesson 7.3</a:t>
            </a:r>
            <a:endParaRPr lang="en-US" dirty="0"/>
          </a:p>
        </p:txBody>
      </p:sp>
      <p:cxnSp>
        <p:nvCxnSpPr>
          <p:cNvPr id="30" name="Straight Arrow Connector 29"/>
          <p:cNvCxnSpPr/>
          <p:nvPr/>
        </p:nvCxnSpPr>
        <p:spPr>
          <a:xfrm flipH="1">
            <a:off x="5076056" y="5664730"/>
            <a:ext cx="238660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235</a:t>
            </a:r>
            <a:endParaRPr lang="en-GB" sz="1300" b="1" dirty="0">
              <a:latin typeface="Calibri" panose="020F0502020204030204" pitchFamily="34" charset="0"/>
            </a:endParaRPr>
          </a:p>
        </p:txBody>
      </p:sp>
      <p:sp>
        <p:nvSpPr>
          <p:cNvPr id="23" name="TextBox 22"/>
          <p:cNvSpPr txBox="1"/>
          <p:nvPr/>
        </p:nvSpPr>
        <p:spPr>
          <a:xfrm>
            <a:off x="7507290" y="5951021"/>
            <a:ext cx="1313182" cy="646331"/>
          </a:xfrm>
          <a:prstGeom prst="rect">
            <a:avLst/>
          </a:prstGeom>
          <a:solidFill>
            <a:srgbClr val="92D050"/>
          </a:solidFill>
        </p:spPr>
        <p:txBody>
          <a:bodyPr wrap="square" rtlCol="0">
            <a:spAutoFit/>
          </a:bodyPr>
          <a:lstStyle/>
          <a:p>
            <a:pPr algn="ctr"/>
            <a:r>
              <a:rPr lang="en-US" dirty="0" smtClean="0"/>
              <a:t>Mastery Lesson 7.3</a:t>
            </a:r>
            <a:endParaRPr lang="en-US" dirty="0"/>
          </a:p>
        </p:txBody>
      </p:sp>
      <p:cxnSp>
        <p:nvCxnSpPr>
          <p:cNvPr id="27" name="Straight Arrow Connector 26"/>
          <p:cNvCxnSpPr/>
          <p:nvPr/>
        </p:nvCxnSpPr>
        <p:spPr>
          <a:xfrm flipH="1">
            <a:off x="6444208" y="6383069"/>
            <a:ext cx="103560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24135"/>
      </p:ext>
    </p:extLst>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Knowledge Check</a:t>
            </a:r>
            <a:endParaRPr lang="en-GB" sz="4000" b="1" dirty="0" smtClean="0"/>
          </a:p>
        </p:txBody>
      </p:sp>
      <p:graphicFrame>
        <p:nvGraphicFramePr>
          <p:cNvPr id="15" name="Table 14"/>
          <p:cNvGraphicFramePr>
            <a:graphicFrameLocks noGrp="1"/>
          </p:cNvGraphicFramePr>
          <p:nvPr>
            <p:extLst>
              <p:ext uri="{D42A27DB-BD31-4B8C-83A1-F6EECF244321}">
                <p14:modId xmlns:p14="http://schemas.microsoft.com/office/powerpoint/2010/main" val="3865277905"/>
              </p:ext>
            </p:extLst>
          </p:nvPr>
        </p:nvGraphicFramePr>
        <p:xfrm>
          <a:off x="251518" y="1225413"/>
          <a:ext cx="8568952" cy="5372827"/>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200" b="1" i="0" dirty="0" smtClean="0">
                          <a:latin typeface="Arial" panose="020B0604020202020204" pitchFamily="34" charset="0"/>
                          <a:cs typeface="Arial" panose="020B0604020202020204" pitchFamily="34" charset="0"/>
                        </a:rPr>
                        <a:t>7. Knowledge Check</a:t>
                      </a:r>
                      <a:endParaRPr lang="en-US" sz="22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0" i="0" dirty="0" smtClean="0">
                          <a:latin typeface="Times New Roman" panose="02020603050405020304" pitchFamily="18" charset="0"/>
                          <a:cs typeface="Times New Roman" panose="02020603050405020304" pitchFamily="18" charset="0"/>
                        </a:rPr>
                        <a:t>A prism is a 3D solid that has the same cross-section all through its length.</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200" b="0" i="0" kern="1200" dirty="0" smtClean="0">
                          <a:solidFill>
                            <a:schemeClr val="tx1"/>
                          </a:solidFill>
                          <a:latin typeface="Times New Roman" panose="02020603050405020304" pitchFamily="18" charset="0"/>
                          <a:ea typeface="+mn-ea"/>
                          <a:cs typeface="Times New Roman" panose="02020603050405020304" pitchFamily="18" charset="0"/>
                        </a:rPr>
                        <a:t>Volume of a prism =</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area of </a:t>
                      </a:r>
                      <a:b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b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cross section x length</a:t>
                      </a:r>
                      <a:b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b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a:r>
                      <a:b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br>
                      <a:endPar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The </a:t>
                      </a:r>
                      <a:r>
                        <a:rPr kumimoji="0" lang="en-US" sz="2200" b="1" i="0" kern="1200" baseline="0" dirty="0" smtClean="0">
                          <a:solidFill>
                            <a:schemeClr val="tx1"/>
                          </a:solidFill>
                          <a:latin typeface="Times New Roman" panose="02020603050405020304" pitchFamily="18" charset="0"/>
                          <a:ea typeface="+mn-ea"/>
                          <a:cs typeface="Times New Roman" panose="02020603050405020304" pitchFamily="18" charset="0"/>
                        </a:rPr>
                        <a:t>circumference</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of a circle is its perimeter. For any circle circumference = it </a:t>
                      </a:r>
                      <a: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t>x</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diameter </a:t>
                      </a:r>
                      <a: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t>C</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 </a:t>
                      </a:r>
                      <a:r>
                        <a:rPr lang="el-GR" sz="2200" dirty="0" smtClean="0">
                          <a:latin typeface="Times New Roman" panose="02020603050405020304" pitchFamily="18" charset="0"/>
                          <a:cs typeface="Times New Roman" panose="02020603050405020304" pitchFamily="18" charset="0"/>
                        </a:rPr>
                        <a:t>π</a:t>
                      </a:r>
                      <a: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t>d</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or </a:t>
                      </a:r>
                      <a: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t>C</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2</a:t>
                      </a:r>
                      <a:r>
                        <a:rPr lang="el-GR" sz="2200" dirty="0" smtClean="0">
                          <a:latin typeface="Times New Roman" panose="02020603050405020304" pitchFamily="18" charset="0"/>
                          <a:cs typeface="Times New Roman" panose="02020603050405020304" pitchFamily="18" charset="0"/>
                        </a:rPr>
                        <a:t>π</a:t>
                      </a:r>
                      <a: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t>r</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200" b="0" i="0" kern="1200" dirty="0" smtClean="0">
                          <a:solidFill>
                            <a:schemeClr val="tx1"/>
                          </a:solidFill>
                          <a:latin typeface="Times New Roman" panose="02020603050405020304" pitchFamily="18" charset="0"/>
                          <a:ea typeface="+mn-ea"/>
                          <a:cs typeface="Times New Roman" panose="02020603050405020304" pitchFamily="18" charset="0"/>
                        </a:rPr>
                        <a:t>The formula for the area. A, </a:t>
                      </a:r>
                      <a:br>
                        <a:rPr kumimoji="0" lang="en-US" sz="2200" b="0" i="0" kern="1200" dirty="0" smtClean="0">
                          <a:solidFill>
                            <a:schemeClr val="tx1"/>
                          </a:solidFill>
                          <a:latin typeface="Times New Roman" panose="02020603050405020304" pitchFamily="18" charset="0"/>
                          <a:ea typeface="+mn-ea"/>
                          <a:cs typeface="Times New Roman" panose="02020603050405020304" pitchFamily="18" charset="0"/>
                        </a:rPr>
                      </a:br>
                      <a:r>
                        <a:rPr kumimoji="0" lang="en-US" sz="2200" b="0" i="0" kern="1200" dirty="0" smtClean="0">
                          <a:solidFill>
                            <a:schemeClr val="tx1"/>
                          </a:solidFill>
                          <a:latin typeface="Times New Roman" panose="02020603050405020304" pitchFamily="18" charset="0"/>
                          <a:ea typeface="+mn-ea"/>
                          <a:cs typeface="Times New Roman" panose="02020603050405020304" pitchFamily="18" charset="0"/>
                        </a:rPr>
                        <a:t>of a circle with radius r is </a:t>
                      </a:r>
                      <a:br>
                        <a:rPr kumimoji="0" lang="en-US" sz="2200" b="0" i="0" kern="1200" dirty="0" smtClean="0">
                          <a:solidFill>
                            <a:schemeClr val="tx1"/>
                          </a:solidFill>
                          <a:latin typeface="Times New Roman" panose="02020603050405020304" pitchFamily="18" charset="0"/>
                          <a:ea typeface="+mn-ea"/>
                          <a:cs typeface="Times New Roman" panose="02020603050405020304" pitchFamily="18" charset="0"/>
                        </a:rPr>
                      </a:br>
                      <a:r>
                        <a:rPr kumimoji="0" lang="en-US" sz="2200" b="0" i="1" kern="1200" dirty="0" smtClean="0">
                          <a:solidFill>
                            <a:schemeClr val="tx1"/>
                          </a:solidFill>
                          <a:latin typeface="Times New Roman" panose="02020603050405020304" pitchFamily="18" charset="0"/>
                          <a:ea typeface="+mn-ea"/>
                          <a:cs typeface="Times New Roman" panose="02020603050405020304" pitchFamily="18" charset="0"/>
                        </a:rPr>
                        <a:t>A</a:t>
                      </a:r>
                      <a:r>
                        <a:rPr kumimoji="0" lang="en-US" sz="2200" b="0" i="0" kern="1200" dirty="0" smtClean="0">
                          <a:solidFill>
                            <a:schemeClr val="tx1"/>
                          </a:solidFill>
                          <a:latin typeface="Times New Roman" panose="02020603050405020304" pitchFamily="18" charset="0"/>
                          <a:ea typeface="+mn-ea"/>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π</a:t>
                      </a:r>
                      <a:r>
                        <a:rPr kumimoji="0" lang="en-US" sz="2200" b="0" i="0" kern="1200" dirty="0" smtClean="0">
                          <a:solidFill>
                            <a:schemeClr val="tx1"/>
                          </a:solidFill>
                          <a:latin typeface="Times New Roman" panose="02020603050405020304" pitchFamily="18" charset="0"/>
                          <a:ea typeface="+mn-ea"/>
                          <a:cs typeface="Times New Roman" panose="02020603050405020304" pitchFamily="18" charset="0"/>
                        </a:rPr>
                        <a:t>r</a:t>
                      </a:r>
                      <a:r>
                        <a:rPr kumimoji="0" lang="en-US" sz="2200" b="0" i="0" kern="1200" baseline="30000" dirty="0" smtClean="0">
                          <a:solidFill>
                            <a:schemeClr val="tx1"/>
                          </a:solidFill>
                          <a:latin typeface="Times New Roman" panose="02020603050405020304" pitchFamily="18" charset="0"/>
                          <a:ea typeface="+mn-ea"/>
                          <a:cs typeface="Times New Roman" panose="02020603050405020304" pitchFamily="18" charset="0"/>
                        </a:rPr>
                        <a:t>2</a:t>
                      </a:r>
                      <a:br>
                        <a:rPr kumimoji="0" lang="en-US" sz="2200" b="0" i="0" kern="1200" baseline="30000" dirty="0" smtClean="0">
                          <a:solidFill>
                            <a:schemeClr val="tx1"/>
                          </a:solidFill>
                          <a:latin typeface="Times New Roman" panose="02020603050405020304" pitchFamily="18" charset="0"/>
                          <a:ea typeface="+mn-ea"/>
                          <a:cs typeface="Times New Roman" panose="02020603050405020304" pitchFamily="18" charset="0"/>
                        </a:rPr>
                      </a:br>
                      <a:r>
                        <a:rPr kumimoji="0" lang="en-US" sz="2200" b="0" i="0" kern="1200" baseline="30000" dirty="0" smtClean="0">
                          <a:solidFill>
                            <a:schemeClr val="tx1"/>
                          </a:solidFill>
                          <a:latin typeface="Times New Roman" panose="02020603050405020304" pitchFamily="18" charset="0"/>
                          <a:ea typeface="+mn-ea"/>
                          <a:cs typeface="Times New Roman" panose="02020603050405020304" pitchFamily="18" charset="0"/>
                        </a:rPr>
                        <a:t/>
                      </a:r>
                      <a:br>
                        <a:rPr kumimoji="0" lang="en-US" sz="2200" b="0" i="0" kern="1200" baseline="30000" dirty="0" smtClean="0">
                          <a:solidFill>
                            <a:schemeClr val="tx1"/>
                          </a:solidFill>
                          <a:latin typeface="Times New Roman" panose="02020603050405020304" pitchFamily="18" charset="0"/>
                          <a:ea typeface="+mn-ea"/>
                          <a:cs typeface="Times New Roman" panose="02020603050405020304" pitchFamily="18" charset="0"/>
                        </a:rPr>
                      </a:br>
                      <a:endParaRPr kumimoji="0" lang="en-US" sz="2200" b="0" i="0" kern="1200" baseline="30000" dirty="0" smtClean="0">
                        <a:solidFill>
                          <a:schemeClr val="tx1"/>
                        </a:solidFill>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The volume of a cylinder of radius rand height </a:t>
                      </a:r>
                      <a: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t>A</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is </a:t>
                      </a:r>
                      <a:b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br>
                      <a: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t>V </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π</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r</a:t>
                      </a:r>
                      <a:r>
                        <a:rPr kumimoji="0" lang="en-US" sz="2200" b="0" i="0" kern="1200" baseline="30000" dirty="0" smtClean="0">
                          <a:solidFill>
                            <a:schemeClr val="tx1"/>
                          </a:solidFill>
                          <a:latin typeface="Times New Roman" panose="02020603050405020304" pitchFamily="18" charset="0"/>
                          <a:ea typeface="+mn-ea"/>
                          <a:cs typeface="Times New Roman" panose="02020603050405020304" pitchFamily="18" charset="0"/>
                        </a:rPr>
                        <a:t>2</a:t>
                      </a: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h</a:t>
                      </a: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16" name="TextBox 15"/>
          <p:cNvSpPr txBox="1"/>
          <p:nvPr/>
        </p:nvSpPr>
        <p:spPr>
          <a:xfrm>
            <a:off x="7507290" y="1846565"/>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7.3</a:t>
            </a:r>
            <a:endParaRPr lang="en-US" dirty="0"/>
          </a:p>
        </p:txBody>
      </p:sp>
      <p:cxnSp>
        <p:nvCxnSpPr>
          <p:cNvPr id="17" name="Straight Arrow Connector 16"/>
          <p:cNvCxnSpPr/>
          <p:nvPr/>
        </p:nvCxnSpPr>
        <p:spPr>
          <a:xfrm flipH="1">
            <a:off x="2987824" y="2204864"/>
            <a:ext cx="451946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7292" y="2638653"/>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7.3</a:t>
            </a:r>
            <a:endParaRPr lang="en-US" dirty="0"/>
          </a:p>
        </p:txBody>
      </p:sp>
      <p:cxnSp>
        <p:nvCxnSpPr>
          <p:cNvPr id="26" name="Straight Arrow Connector 25"/>
          <p:cNvCxnSpPr/>
          <p:nvPr/>
        </p:nvCxnSpPr>
        <p:spPr>
          <a:xfrm flipH="1">
            <a:off x="6804248" y="2926685"/>
            <a:ext cx="71712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07290" y="3862789"/>
            <a:ext cx="1313182" cy="646331"/>
          </a:xfrm>
          <a:prstGeom prst="rect">
            <a:avLst/>
          </a:prstGeom>
          <a:solidFill>
            <a:srgbClr val="92D050"/>
          </a:solidFill>
        </p:spPr>
        <p:txBody>
          <a:bodyPr wrap="square" rtlCol="0">
            <a:spAutoFit/>
          </a:bodyPr>
          <a:lstStyle/>
          <a:p>
            <a:pPr algn="ctr"/>
            <a:r>
              <a:rPr lang="en-US" dirty="0" smtClean="0"/>
              <a:t>Mastery Lesson 7.4</a:t>
            </a:r>
            <a:endParaRPr lang="en-US" dirty="0"/>
          </a:p>
        </p:txBody>
      </p:sp>
      <p:cxnSp>
        <p:nvCxnSpPr>
          <p:cNvPr id="30" name="Straight Arrow Connector 29"/>
          <p:cNvCxnSpPr/>
          <p:nvPr/>
        </p:nvCxnSpPr>
        <p:spPr>
          <a:xfrm flipH="1">
            <a:off x="6921825" y="4149080"/>
            <a:ext cx="540839"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235</a:t>
            </a:r>
            <a:endParaRPr lang="en-GB" sz="1300" b="1" dirty="0">
              <a:latin typeface="Calibri" panose="020F0502020204030204" pitchFamily="34" charset="0"/>
            </a:endParaRPr>
          </a:p>
        </p:txBody>
      </p:sp>
      <p:sp>
        <p:nvSpPr>
          <p:cNvPr id="23" name="TextBox 22"/>
          <p:cNvSpPr txBox="1"/>
          <p:nvPr/>
        </p:nvSpPr>
        <p:spPr>
          <a:xfrm>
            <a:off x="7507290" y="4725144"/>
            <a:ext cx="1313182" cy="646331"/>
          </a:xfrm>
          <a:prstGeom prst="rect">
            <a:avLst/>
          </a:prstGeom>
          <a:solidFill>
            <a:srgbClr val="92D050"/>
          </a:solidFill>
        </p:spPr>
        <p:txBody>
          <a:bodyPr wrap="square" rtlCol="0">
            <a:spAutoFit/>
          </a:bodyPr>
          <a:lstStyle/>
          <a:p>
            <a:pPr algn="ctr"/>
            <a:r>
              <a:rPr lang="en-US" dirty="0" smtClean="0"/>
              <a:t>Mastery Lesson 7.4</a:t>
            </a:r>
            <a:endParaRPr lang="en-US" dirty="0"/>
          </a:p>
        </p:txBody>
      </p:sp>
      <p:cxnSp>
        <p:nvCxnSpPr>
          <p:cNvPr id="27" name="Straight Arrow Connector 26"/>
          <p:cNvCxnSpPr/>
          <p:nvPr/>
        </p:nvCxnSpPr>
        <p:spPr>
          <a:xfrm flipH="1">
            <a:off x="5682356" y="5083443"/>
            <a:ext cx="179745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67944" y="2348880"/>
            <a:ext cx="2232248" cy="136815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11960" y="4477039"/>
            <a:ext cx="1470396" cy="1372370"/>
          </a:xfrm>
          <a:prstGeom prst="rect">
            <a:avLst/>
          </a:prstGeom>
        </p:spPr>
      </p:pic>
      <p:sp>
        <p:nvSpPr>
          <p:cNvPr id="7" name="Rectangle 6"/>
          <p:cNvSpPr/>
          <p:nvPr/>
        </p:nvSpPr>
        <p:spPr>
          <a:xfrm>
            <a:off x="4067944" y="2377542"/>
            <a:ext cx="29655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77054" y="5951021"/>
            <a:ext cx="1313182" cy="646331"/>
          </a:xfrm>
          <a:prstGeom prst="rect">
            <a:avLst/>
          </a:prstGeom>
          <a:solidFill>
            <a:srgbClr val="92D050"/>
          </a:solidFill>
        </p:spPr>
        <p:txBody>
          <a:bodyPr wrap="square" rtlCol="0">
            <a:spAutoFit/>
          </a:bodyPr>
          <a:lstStyle/>
          <a:p>
            <a:pPr algn="ctr"/>
            <a:r>
              <a:rPr lang="en-US" dirty="0" smtClean="0"/>
              <a:t>Mastery Lesson 7.6</a:t>
            </a:r>
            <a:endParaRPr lang="en-US" dirty="0"/>
          </a:p>
        </p:txBody>
      </p:sp>
      <p:cxnSp>
        <p:nvCxnSpPr>
          <p:cNvPr id="21" name="Straight Arrow Connector 20"/>
          <p:cNvCxnSpPr/>
          <p:nvPr/>
        </p:nvCxnSpPr>
        <p:spPr>
          <a:xfrm flipH="1" flipV="1">
            <a:off x="1979712" y="6274186"/>
            <a:ext cx="5469864" cy="3513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896451"/>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 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160</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69453693"/>
              </p:ext>
            </p:extLst>
          </p:nvPr>
        </p:nvGraphicFramePr>
        <p:xfrm>
          <a:off x="251518" y="1268760"/>
          <a:ext cx="8568952" cy="4343179"/>
        </p:xfrm>
        <a:graphic>
          <a:graphicData uri="http://schemas.openxmlformats.org/drawingml/2006/table">
            <a:tbl>
              <a:tblPr firstRow="1" bandRow="1">
                <a:effectLst/>
                <a:tableStyleId>{5940675A-B579-460E-94D1-54222C63F5DA}</a:tableStyleId>
              </a:tblPr>
              <a:tblGrid>
                <a:gridCol w="2142238"/>
                <a:gridCol w="2826316"/>
                <a:gridCol w="3600398"/>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815113">
                <a:tc gridSpan="2">
                  <a:txBody>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Find the area and perimeter</a:t>
                      </a:r>
                      <a:r>
                        <a:rPr lang="en-US" sz="2800" baseline="0" dirty="0" smtClean="0">
                          <a:latin typeface="Arial" panose="020B0604020202020204" pitchFamily="34" charset="0"/>
                          <a:cs typeface="Arial" panose="020B0604020202020204" pitchFamily="34" charset="0"/>
                        </a:rPr>
                        <a:t> if compound shapes.</a:t>
                      </a:r>
                      <a:endParaRPr lang="en-US" sz="2800" i="1" baseline="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i="0" baseline="0" dirty="0" smtClean="0">
                          <a:latin typeface="Arial" panose="020B0604020202020204" pitchFamily="34" charset="0"/>
                          <a:cs typeface="Arial" panose="020B0604020202020204" pitchFamily="34" charset="0"/>
                        </a:rPr>
                        <a:t>Recall and use the formula for area of a trapezium.</a:t>
                      </a:r>
                      <a:endParaRPr lang="en-US" sz="28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800" dirty="0" smtClean="0">
                          <a:latin typeface="Arial" panose="020B0604020202020204" pitchFamily="34" charset="0"/>
                          <a:cs typeface="Arial" panose="020B0604020202020204" pitchFamily="34" charset="0"/>
                        </a:rPr>
                        <a:t>The name trapezium comes from the Greek</a:t>
                      </a:r>
                      <a:r>
                        <a:rPr lang="en-US" sz="2800" baseline="0" dirty="0" smtClean="0">
                          <a:latin typeface="Arial" panose="020B0604020202020204" pitchFamily="34" charset="0"/>
                          <a:cs typeface="Arial" panose="020B0604020202020204" pitchFamily="34" charset="0"/>
                        </a:rPr>
                        <a:t> word, </a:t>
                      </a:r>
                      <a:r>
                        <a:rPr lang="en-US" sz="2800" baseline="0" dirty="0" err="1" smtClean="0">
                          <a:latin typeface="Arial" panose="020B0604020202020204" pitchFamily="34" charset="0"/>
                          <a:cs typeface="Arial" panose="020B0604020202020204" pitchFamily="34" charset="0"/>
                        </a:rPr>
                        <a:t>trapeza</a:t>
                      </a:r>
                      <a:r>
                        <a:rPr lang="en-US" sz="2800" baseline="0" dirty="0" smtClean="0">
                          <a:latin typeface="Arial" panose="020B0604020202020204" pitchFamily="34" charset="0"/>
                          <a:cs typeface="Arial" panose="020B0604020202020204" pitchFamily="34" charset="0"/>
                        </a:rPr>
                        <a:t>, meaning table.</a:t>
                      </a:r>
                      <a:endParaRPr lang="en-US" sz="28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137872">
                <a:tc gridSpan="3">
                  <a:txBody>
                    <a:bodyPr/>
                    <a:lstStyle/>
                    <a:p>
                      <a:r>
                        <a:rPr lang="en-US" sz="2800" dirty="0" smtClean="0">
                          <a:latin typeface="Arial" panose="020B0604020202020204" pitchFamily="34" charset="0"/>
                          <a:cs typeface="Arial" panose="020B0604020202020204" pitchFamily="34" charset="0"/>
                        </a:rPr>
                        <a:t>Which of these measurements</a:t>
                      </a:r>
                      <a:r>
                        <a:rPr lang="en-US" sz="2800" baseline="0" dirty="0" smtClean="0">
                          <a:latin typeface="Arial" panose="020B0604020202020204" pitchFamily="34" charset="0"/>
                          <a:cs typeface="Arial" panose="020B0604020202020204" pitchFamily="34" charset="0"/>
                        </a:rPr>
                        <a:t> are areas and which are perimeters?</a:t>
                      </a:r>
                    </a:p>
                    <a:p>
                      <a:r>
                        <a:rPr lang="en-US" sz="2800" baseline="0" dirty="0" smtClean="0">
                          <a:latin typeface="Arial" panose="020B0604020202020204" pitchFamily="34" charset="0"/>
                          <a:cs typeface="Arial" panose="020B0604020202020204" pitchFamily="34" charset="0"/>
                        </a:rPr>
                        <a:t>3cm</a:t>
                      </a:r>
                      <a:r>
                        <a:rPr lang="en-US" sz="2800" baseline="30000" dirty="0" smtClean="0">
                          <a:latin typeface="Arial" panose="020B0604020202020204" pitchFamily="34" charset="0"/>
                          <a:cs typeface="Arial" panose="020B0604020202020204" pitchFamily="34" charset="0"/>
                        </a:rPr>
                        <a:t>3</a:t>
                      </a:r>
                      <a:r>
                        <a:rPr lang="en-US" sz="2800" baseline="0" dirty="0" smtClean="0">
                          <a:latin typeface="Arial" panose="020B0604020202020204" pitchFamily="34" charset="0"/>
                          <a:cs typeface="Arial" panose="020B0604020202020204" pitchFamily="34" charset="0"/>
                        </a:rPr>
                        <a:t>     5km      32mm      7m</a:t>
                      </a:r>
                      <a:r>
                        <a:rPr lang="en-US" sz="2800" baseline="30000" dirty="0" smtClean="0">
                          <a:latin typeface="Arial" panose="020B0604020202020204" pitchFamily="34" charset="0"/>
                          <a:cs typeface="Arial" panose="020B0604020202020204" pitchFamily="34" charset="0"/>
                        </a:rPr>
                        <a:t>2</a:t>
                      </a:r>
                      <a:r>
                        <a:rPr lang="en-US" sz="2800" baseline="0" dirty="0" smtClean="0">
                          <a:latin typeface="Arial" panose="020B0604020202020204" pitchFamily="34" charset="0"/>
                          <a:cs typeface="Arial" panose="020B0604020202020204" pitchFamily="34" charset="0"/>
                        </a:rPr>
                        <a:t>      46mm</a:t>
                      </a:r>
                      <a:r>
                        <a:rPr lang="en-US" sz="2800" baseline="30000" dirty="0" smtClean="0">
                          <a:latin typeface="Arial" panose="020B0604020202020204" pitchFamily="34" charset="0"/>
                          <a:cs typeface="Arial" panose="020B0604020202020204" pitchFamily="34" charset="0"/>
                        </a:rPr>
                        <a:t>2</a:t>
                      </a:r>
                      <a:r>
                        <a:rPr lang="en-US" sz="2800" baseline="0" dirty="0" smtClean="0">
                          <a:latin typeface="Arial" panose="020B0604020202020204" pitchFamily="34" charset="0"/>
                          <a:cs typeface="Arial" panose="020B0604020202020204" pitchFamily="34" charset="0"/>
                        </a:rPr>
                        <a:t>      10cm</a:t>
                      </a:r>
                      <a:endParaRPr lang="en-US" sz="1200" baseline="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27993"/>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7.1</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197239"/>
      </p:ext>
    </p:extLst>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Knowledge Check</a:t>
            </a:r>
            <a:endParaRPr lang="en-GB" sz="4000" b="1" dirty="0" smtClean="0"/>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395537367"/>
                  </p:ext>
                </p:extLst>
              </p:nvPr>
            </p:nvGraphicFramePr>
            <p:xfrm>
              <a:off x="251518" y="1225413"/>
              <a:ext cx="8568952" cy="5301517"/>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200" b="1" i="0" dirty="0" smtClean="0">
                              <a:latin typeface="Arial" panose="020B0604020202020204" pitchFamily="34" charset="0"/>
                              <a:cs typeface="Arial" panose="020B0604020202020204" pitchFamily="34" charset="0"/>
                            </a:rPr>
                            <a:t>7. Knowledge Check</a:t>
                          </a:r>
                          <a:endParaRPr lang="en-US" sz="22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0" i="0" dirty="0" smtClean="0">
                              <a:latin typeface="Times New Roman" panose="02020603050405020304" pitchFamily="18" charset="0"/>
                              <a:cs typeface="Times New Roman" panose="02020603050405020304" pitchFamily="18" charset="0"/>
                            </a:rPr>
                            <a:t>The surface area</a:t>
                          </a:r>
                          <a:r>
                            <a:rPr lang="en-US" sz="2200" b="0" i="0" baseline="0" dirty="0" smtClean="0">
                              <a:latin typeface="Times New Roman" panose="02020603050405020304" pitchFamily="18" charset="0"/>
                              <a:cs typeface="Times New Roman" panose="02020603050405020304" pitchFamily="18" charset="0"/>
                            </a:rPr>
                            <a:t> of a cylinder of </a:t>
                          </a:r>
                          <a:br>
                            <a:rPr lang="en-US" sz="2200" b="0" i="0" baseline="0" dirty="0" smtClean="0">
                              <a:latin typeface="Times New Roman" panose="02020603050405020304" pitchFamily="18" charset="0"/>
                              <a:cs typeface="Times New Roman" panose="02020603050405020304" pitchFamily="18" charset="0"/>
                            </a:rPr>
                          </a:br>
                          <a:r>
                            <a:rPr lang="en-US" sz="2200" b="0" i="0" baseline="0" dirty="0" smtClean="0">
                              <a:latin typeface="Times New Roman" panose="02020603050405020304" pitchFamily="18" charset="0"/>
                              <a:cs typeface="Times New Roman" panose="02020603050405020304" pitchFamily="18" charset="0"/>
                            </a:rPr>
                            <a:t>radius </a:t>
                          </a:r>
                          <a:r>
                            <a:rPr lang="en-US" sz="2200" b="0" i="1" baseline="0" dirty="0" smtClean="0">
                              <a:latin typeface="Times New Roman" panose="02020603050405020304" pitchFamily="18" charset="0"/>
                              <a:cs typeface="Times New Roman" panose="02020603050405020304" pitchFamily="18" charset="0"/>
                            </a:rPr>
                            <a:t>r</a:t>
                          </a:r>
                          <a:r>
                            <a:rPr lang="en-US" sz="2200" b="0" i="0" baseline="0" dirty="0" smtClean="0">
                              <a:latin typeface="Times New Roman" panose="02020603050405020304" pitchFamily="18" charset="0"/>
                              <a:cs typeface="Times New Roman" panose="02020603050405020304" pitchFamily="18" charset="0"/>
                            </a:rPr>
                            <a:t> and height </a:t>
                          </a:r>
                          <a:r>
                            <a:rPr lang="en-US" sz="2200" b="0" i="1" baseline="0" dirty="0" smtClean="0">
                              <a:latin typeface="Times New Roman" panose="02020603050405020304" pitchFamily="18" charset="0"/>
                              <a:cs typeface="Times New Roman" panose="02020603050405020304" pitchFamily="18" charset="0"/>
                            </a:rPr>
                            <a:t>h</a:t>
                          </a:r>
                          <a:r>
                            <a:rPr lang="en-US" sz="2200" b="0" i="0" baseline="0" dirty="0" smtClean="0">
                              <a:latin typeface="Times New Roman" panose="02020603050405020304" pitchFamily="18" charset="0"/>
                              <a:cs typeface="Times New Roman" panose="02020603050405020304" pitchFamily="18" charset="0"/>
                            </a:rPr>
                            <a:t> is </a:t>
                          </a:r>
                          <a:br>
                            <a:rPr lang="en-US" sz="2200" b="0" i="0" baseline="0" dirty="0" smtClean="0">
                              <a:latin typeface="Times New Roman" panose="02020603050405020304" pitchFamily="18" charset="0"/>
                              <a:cs typeface="Times New Roman" panose="02020603050405020304" pitchFamily="18" charset="0"/>
                            </a:rPr>
                          </a:br>
                          <a:r>
                            <a:rPr lang="en-US" sz="2200" b="0" i="0" baseline="0" dirty="0" smtClean="0">
                              <a:latin typeface="Times New Roman" panose="02020603050405020304" pitchFamily="18" charset="0"/>
                              <a:cs typeface="Times New Roman" panose="02020603050405020304" pitchFamily="18" charset="0"/>
                            </a:rPr>
                            <a:t>2</a:t>
                          </a:r>
                          <a:r>
                            <a:rPr lang="el-GR" sz="2200" dirty="0" smtClean="0">
                              <a:latin typeface="Times New Roman" panose="02020603050405020304" pitchFamily="18" charset="0"/>
                              <a:cs typeface="Times New Roman" panose="02020603050405020304" pitchFamily="18" charset="0"/>
                            </a:rPr>
                            <a:t>π</a:t>
                          </a:r>
                          <a:r>
                            <a:rPr lang="en-US" sz="2200" i="1" dirty="0" smtClean="0">
                              <a:latin typeface="Times New Roman" panose="02020603050405020304" pitchFamily="18" charset="0"/>
                              <a:cs typeface="Times New Roman" panose="02020603050405020304" pitchFamily="18" charset="0"/>
                            </a:rPr>
                            <a:t>r</a:t>
                          </a:r>
                          <a:r>
                            <a:rPr lang="en-US" sz="2200" baseline="30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+ 2</a:t>
                          </a:r>
                          <a:r>
                            <a:rPr lang="el-GR" sz="2200" dirty="0" smtClean="0">
                              <a:latin typeface="Times New Roman" panose="02020603050405020304" pitchFamily="18" charset="0"/>
                              <a:cs typeface="Times New Roman" panose="02020603050405020304" pitchFamily="18" charset="0"/>
                            </a:rPr>
                            <a:t>π</a:t>
                          </a:r>
                          <a:r>
                            <a:rPr lang="en-US" sz="2200" i="1" dirty="0" err="1" smtClean="0">
                              <a:latin typeface="Times New Roman" panose="02020603050405020304" pitchFamily="18" charset="0"/>
                              <a:cs typeface="Times New Roman" panose="02020603050405020304" pitchFamily="18" charset="0"/>
                            </a:rPr>
                            <a:t>rh</a:t>
                          </a:r>
                          <a:r>
                            <a:rPr lang="en-US" sz="2200" i="1" dirty="0" smtClean="0">
                              <a:latin typeface="Times New Roman" panose="02020603050405020304" pitchFamily="18" charset="0"/>
                              <a:cs typeface="Times New Roman" panose="02020603050405020304" pitchFamily="18" charset="0"/>
                            </a:rPr>
                            <a:t/>
                          </a:r>
                          <a:br>
                            <a:rPr lang="en-US" sz="2200" i="1" dirty="0" smtClean="0">
                              <a:latin typeface="Times New Roman" panose="02020603050405020304" pitchFamily="18" charset="0"/>
                              <a:cs typeface="Times New Roman" panose="02020603050405020304" pitchFamily="18" charset="0"/>
                            </a:rPr>
                          </a:br>
                          <a:endParaRPr lang="en-US" sz="2200" i="1"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For a sphere of radius </a:t>
                          </a:r>
                          <a: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t>r</a:t>
                          </a:r>
                          <a:b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b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surface area = 4</a:t>
                          </a:r>
                          <a:r>
                            <a:rPr lang="el-GR" sz="2200" dirty="0" smtClean="0">
                              <a:latin typeface="Times New Roman" panose="02020603050405020304" pitchFamily="18" charset="0"/>
                              <a:cs typeface="Times New Roman" panose="02020603050405020304" pitchFamily="18" charset="0"/>
                            </a:rPr>
                            <a:t>π</a:t>
                          </a:r>
                          <a:r>
                            <a:rPr lang="en-US" sz="2200" i="1" dirty="0" smtClean="0">
                              <a:latin typeface="Times New Roman" panose="02020603050405020304" pitchFamily="18" charset="0"/>
                              <a:cs typeface="Times New Roman" panose="02020603050405020304" pitchFamily="18" charset="0"/>
                            </a:rPr>
                            <a:t>r</a:t>
                          </a:r>
                          <a:r>
                            <a:rPr lang="en-US" sz="2200" baseline="30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volume =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4</m:t>
                                  </m:r>
                                </m:num>
                                <m:den>
                                  <m:r>
                                    <a:rPr lang="en-US" sz="2400" b="0" i="1" smtClean="0">
                                      <a:latin typeface="Cambria Math" panose="02040503050406030204" pitchFamily="18" charset="0"/>
                                      <a:cs typeface="Arial" panose="020B0604020202020204" pitchFamily="34" charset="0"/>
                                    </a:rPr>
                                    <m:t>3</m:t>
                                  </m:r>
                                </m:den>
                              </m:f>
                            </m:oMath>
                          </a14:m>
                          <a:r>
                            <a:rPr lang="en-US" sz="2200" dirty="0" smtClean="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π</a:t>
                          </a:r>
                          <a:r>
                            <a:rPr lang="en-US" sz="2200" i="1" dirty="0" smtClean="0">
                              <a:latin typeface="Times New Roman" panose="02020603050405020304" pitchFamily="18" charset="0"/>
                              <a:cs typeface="Times New Roman" panose="02020603050405020304" pitchFamily="18" charset="0"/>
                            </a:rPr>
                            <a:t>r</a:t>
                          </a:r>
                          <a:r>
                            <a:rPr lang="en-US" sz="2200" baseline="30000" dirty="0" smtClean="0">
                              <a:latin typeface="Times New Roman" panose="02020603050405020304" pitchFamily="18" charset="0"/>
                              <a:cs typeface="Times New Roman" panose="02020603050405020304" pitchFamily="18" charset="0"/>
                            </a:rPr>
                            <a:t>3</a:t>
                          </a:r>
                          <a:r>
                            <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rPr>
                            <a:t> </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Volume of pyramid =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cs typeface="Arial" panose="020B0604020202020204" pitchFamily="34" charset="0"/>
                                    </a:rPr>
                                    <m:t>3</m:t>
                                  </m:r>
                                </m:den>
                              </m:f>
                            </m:oMath>
                          </a14:m>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area of base x vertical height</a:t>
                          </a:r>
                          <a:b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br>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Volume of cone =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cs typeface="Arial" panose="020B0604020202020204" pitchFamily="34" charset="0"/>
                                    </a:rPr>
                                    <m:t>3</m:t>
                                  </m:r>
                                </m:den>
                              </m:f>
                            </m:oMath>
                          </a14:m>
                          <a:r>
                            <a:rPr kumimoji="0" lang="en-US" sz="2200" b="0" i="0" kern="1200" baseline="0" dirty="0" smtClean="0">
                              <a:solidFill>
                                <a:schemeClr val="tx1"/>
                              </a:solidFill>
                              <a:latin typeface="Times New Roman" panose="02020603050405020304" pitchFamily="18" charset="0"/>
                              <a:ea typeface="+mn-ea"/>
                              <a:cs typeface="Times New Roman" panose="02020603050405020304" pitchFamily="18" charset="0"/>
                            </a:rPr>
                            <a:t> area of base x vertical height =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cs typeface="Arial" panose="020B0604020202020204" pitchFamily="34" charset="0"/>
                                    </a:rPr>
                                    <m:t>3</m:t>
                                  </m:r>
                                </m:den>
                              </m:f>
                            </m:oMath>
                          </a14:m>
                          <a:r>
                            <a:rPr lang="el-GR" sz="2200" dirty="0" smtClean="0">
                              <a:latin typeface="Times New Roman" panose="02020603050405020304" pitchFamily="18" charset="0"/>
                              <a:cs typeface="Times New Roman" panose="02020603050405020304" pitchFamily="18" charset="0"/>
                            </a:rPr>
                            <a:t>π</a:t>
                          </a:r>
                          <a:r>
                            <a:rPr lang="en-US" sz="2200" i="1" dirty="0" smtClean="0">
                              <a:latin typeface="Times New Roman" panose="02020603050405020304" pitchFamily="18" charset="0"/>
                              <a:cs typeface="Times New Roman" panose="02020603050405020304" pitchFamily="18" charset="0"/>
                            </a:rPr>
                            <a:t>r</a:t>
                          </a:r>
                          <a:r>
                            <a:rPr lang="en-US" sz="2200" baseline="30000" dirty="0" smtClean="0">
                              <a:latin typeface="Times New Roman" panose="02020603050405020304" pitchFamily="18" charset="0"/>
                              <a:cs typeface="Times New Roman" panose="02020603050405020304" pitchFamily="18" charset="0"/>
                            </a:rPr>
                            <a:t>2</a:t>
                          </a:r>
                          <a:r>
                            <a:rPr lang="en-US" sz="2200" i="1" baseline="0" dirty="0" smtClean="0">
                              <a:latin typeface="Times New Roman" panose="02020603050405020304" pitchFamily="18" charset="0"/>
                              <a:cs typeface="Times New Roman" panose="02020603050405020304" pitchFamily="18" charset="0"/>
                            </a:rPr>
                            <a:t>h</a:t>
                          </a:r>
                          <a:br>
                            <a:rPr lang="en-US" sz="2200" i="1" baseline="0" dirty="0" smtClean="0">
                              <a:latin typeface="Times New Roman" panose="02020603050405020304" pitchFamily="18" charset="0"/>
                              <a:cs typeface="Times New Roman" panose="02020603050405020304" pitchFamily="18" charset="0"/>
                            </a:rPr>
                          </a:br>
                          <a:r>
                            <a:rPr lang="en-US" sz="2200" i="1" baseline="0" dirty="0" smtClean="0">
                              <a:latin typeface="Times New Roman" panose="02020603050405020304" pitchFamily="18" charset="0"/>
                              <a:cs typeface="Times New Roman" panose="02020603050405020304" pitchFamily="18" charset="0"/>
                            </a:rPr>
                            <a:t/>
                          </a:r>
                          <a:br>
                            <a:rPr lang="en-US" sz="2200" i="1" baseline="0" dirty="0" smtClean="0">
                              <a:latin typeface="Times New Roman" panose="02020603050405020304" pitchFamily="18" charset="0"/>
                              <a:cs typeface="Times New Roman" panose="02020603050405020304" pitchFamily="18" charset="0"/>
                            </a:rPr>
                          </a:br>
                          <a:r>
                            <a:rPr lang="en-US" sz="2200" i="1" baseline="0" dirty="0" smtClean="0">
                              <a:latin typeface="Times New Roman" panose="02020603050405020304" pitchFamily="18" charset="0"/>
                              <a:cs typeface="Times New Roman" panose="02020603050405020304" pitchFamily="18" charset="0"/>
                            </a:rPr>
                            <a:t/>
                          </a:r>
                          <a:br>
                            <a:rPr lang="en-US" sz="2200" i="1" baseline="0" dirty="0" smtClean="0">
                              <a:latin typeface="Times New Roman" panose="02020603050405020304" pitchFamily="18" charset="0"/>
                              <a:cs typeface="Times New Roman" panose="02020603050405020304" pitchFamily="18" charset="0"/>
                            </a:rPr>
                          </a:br>
                          <a:r>
                            <a:rPr lang="en-US" sz="2200" i="1" baseline="0" dirty="0" smtClean="0">
                              <a:latin typeface="Times New Roman" panose="02020603050405020304" pitchFamily="18" charset="0"/>
                              <a:cs typeface="Times New Roman" panose="02020603050405020304" pitchFamily="18" charset="0"/>
                            </a:rPr>
                            <a:t/>
                          </a:r>
                          <a:br>
                            <a:rPr lang="en-US" sz="2200" i="1" baseline="0" dirty="0" smtClean="0">
                              <a:latin typeface="Times New Roman" panose="02020603050405020304" pitchFamily="18" charset="0"/>
                              <a:cs typeface="Times New Roman" panose="02020603050405020304" pitchFamily="18" charset="0"/>
                            </a:rPr>
                          </a:br>
                          <a:endParaRPr kumimoji="0" lang="en-US" sz="2200" b="0" i="1"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395537367"/>
                  </p:ext>
                </p:extLst>
              </p:nvPr>
            </p:nvGraphicFramePr>
            <p:xfrm>
              <a:off x="251518" y="1225413"/>
              <a:ext cx="8568952" cy="5301517"/>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200" b="1" i="0" dirty="0" smtClean="0">
                              <a:latin typeface="Arial" panose="020B0604020202020204" pitchFamily="34" charset="0"/>
                              <a:cs typeface="Arial" panose="020B0604020202020204" pitchFamily="34" charset="0"/>
                            </a:rPr>
                            <a:t>7. </a:t>
                          </a:r>
                          <a:r>
                            <a:rPr lang="en-US" sz="2200" b="1" i="0" dirty="0" smtClean="0">
                              <a:latin typeface="Arial" panose="020B0604020202020204" pitchFamily="34" charset="0"/>
                              <a:cs typeface="Arial" panose="020B0604020202020204" pitchFamily="34" charset="0"/>
                            </a:rPr>
                            <a:t>Knowledge Check</a:t>
                          </a:r>
                          <a:endParaRPr lang="en-US" sz="22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825810">
                    <a:tc>
                      <a:txBody>
                        <a:bodyPr/>
                        <a:lstStyle/>
                        <a:p>
                          <a:endParaRPr lang="en-US"/>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3"/>
                          <a:stretch>
                            <a:fillRect l="-213" t="-10354" r="-498" b="-758"/>
                          </a:stretch>
                        </a:blipFill>
                      </a:tcPr>
                    </a:tc>
                  </a:tr>
                </a:tbl>
              </a:graphicData>
            </a:graphic>
          </p:graphicFrame>
        </mc:Fallback>
      </mc:AlternateContent>
      <p:sp>
        <p:nvSpPr>
          <p:cNvPr id="16" name="TextBox 15"/>
          <p:cNvSpPr txBox="1"/>
          <p:nvPr/>
        </p:nvSpPr>
        <p:spPr>
          <a:xfrm>
            <a:off x="7507290" y="1772816"/>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7.6</a:t>
            </a:r>
            <a:endParaRPr lang="en-US" dirty="0"/>
          </a:p>
        </p:txBody>
      </p:sp>
      <p:cxnSp>
        <p:nvCxnSpPr>
          <p:cNvPr id="17" name="Straight Arrow Connector 16"/>
          <p:cNvCxnSpPr/>
          <p:nvPr/>
        </p:nvCxnSpPr>
        <p:spPr>
          <a:xfrm flipH="1">
            <a:off x="3563888" y="2131115"/>
            <a:ext cx="394340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7292" y="3140968"/>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7.6</a:t>
            </a:r>
            <a:endParaRPr lang="en-US" dirty="0"/>
          </a:p>
        </p:txBody>
      </p:sp>
      <p:cxnSp>
        <p:nvCxnSpPr>
          <p:cNvPr id="26" name="Straight Arrow Connector 25"/>
          <p:cNvCxnSpPr/>
          <p:nvPr/>
        </p:nvCxnSpPr>
        <p:spPr>
          <a:xfrm flipH="1">
            <a:off x="3563888" y="3429000"/>
            <a:ext cx="395748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4"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236</a:t>
            </a:r>
            <a:endParaRPr lang="en-GB" sz="1300" b="1" dirty="0">
              <a:latin typeface="Calibri" panose="020F0502020204030204" pitchFamily="34" charset="0"/>
            </a:endParaRPr>
          </a:p>
        </p:txBody>
      </p:sp>
      <p:sp>
        <p:nvSpPr>
          <p:cNvPr id="23" name="TextBox 22"/>
          <p:cNvSpPr txBox="1"/>
          <p:nvPr/>
        </p:nvSpPr>
        <p:spPr>
          <a:xfrm>
            <a:off x="7507290" y="4291355"/>
            <a:ext cx="1313182" cy="646331"/>
          </a:xfrm>
          <a:prstGeom prst="rect">
            <a:avLst/>
          </a:prstGeom>
          <a:solidFill>
            <a:srgbClr val="92D050"/>
          </a:solidFill>
        </p:spPr>
        <p:txBody>
          <a:bodyPr wrap="square" rtlCol="0">
            <a:spAutoFit/>
          </a:bodyPr>
          <a:lstStyle/>
          <a:p>
            <a:pPr algn="ctr"/>
            <a:r>
              <a:rPr lang="en-US" dirty="0" smtClean="0"/>
              <a:t>Mastery Lesson 7.7</a:t>
            </a:r>
            <a:endParaRPr lang="en-US" dirty="0"/>
          </a:p>
        </p:txBody>
      </p:sp>
      <p:cxnSp>
        <p:nvCxnSpPr>
          <p:cNvPr id="27" name="Straight Arrow Connector 26"/>
          <p:cNvCxnSpPr/>
          <p:nvPr/>
        </p:nvCxnSpPr>
        <p:spPr>
          <a:xfrm flipH="1">
            <a:off x="5682356" y="4649654"/>
            <a:ext cx="179745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67944" y="2377542"/>
            <a:ext cx="29655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12667" y="1772816"/>
            <a:ext cx="1195668" cy="2448272"/>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48370" y="5157192"/>
            <a:ext cx="3474105" cy="1410695"/>
          </a:xfrm>
          <a:prstGeom prst="rect">
            <a:avLst/>
          </a:prstGeom>
        </p:spPr>
      </p:pic>
    </p:spTree>
    <p:extLst>
      <p:ext uri="{BB962C8B-B14F-4D97-AF65-F5344CB8AC3E}">
        <p14:creationId xmlns:p14="http://schemas.microsoft.com/office/powerpoint/2010/main" val="556864960"/>
      </p:ext>
    </p:extLst>
  </p:cSld>
  <p:clrMapOvr>
    <a:masterClrMapping/>
  </p:clrMapOvr>
  <p:transition advClick="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Knowledge Check</a:t>
            </a:r>
            <a:endParaRPr lang="en-GB" sz="4000" b="1" dirty="0" smtClean="0"/>
          </a:p>
        </p:txBody>
      </p:sp>
      <p:graphicFrame>
        <p:nvGraphicFramePr>
          <p:cNvPr id="15" name="Table 14"/>
          <p:cNvGraphicFramePr>
            <a:graphicFrameLocks noGrp="1"/>
          </p:cNvGraphicFramePr>
          <p:nvPr>
            <p:extLst>
              <p:ext uri="{D42A27DB-BD31-4B8C-83A1-F6EECF244321}">
                <p14:modId xmlns:p14="http://schemas.microsoft.com/office/powerpoint/2010/main" val="1371246090"/>
              </p:ext>
            </p:extLst>
          </p:nvPr>
        </p:nvGraphicFramePr>
        <p:xfrm>
          <a:off x="251518" y="1225413"/>
          <a:ext cx="8568952" cy="5394960"/>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700" b="1" i="0" dirty="0" smtClean="0">
                          <a:latin typeface="Arial" panose="020B0604020202020204" pitchFamily="34" charset="0"/>
                          <a:cs typeface="Arial" panose="020B0604020202020204" pitchFamily="34" charset="0"/>
                        </a:rPr>
                        <a:t>7. Knowledge Check</a:t>
                      </a:r>
                      <a:endParaRPr lang="en-US" sz="27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700" b="0" i="0" dirty="0" smtClean="0">
                          <a:latin typeface="Times New Roman" panose="02020603050405020304" pitchFamily="18" charset="0"/>
                          <a:cs typeface="Times New Roman" panose="02020603050405020304" pitchFamily="18" charset="0"/>
                        </a:rPr>
                        <a:t>Curved surface area of a cone = </a:t>
                      </a:r>
                      <a:r>
                        <a:rPr lang="el-GR" sz="2700" dirty="0" smtClean="0">
                          <a:latin typeface="Times New Roman" panose="02020603050405020304" pitchFamily="18" charset="0"/>
                          <a:cs typeface="Times New Roman" panose="02020603050405020304" pitchFamily="18" charset="0"/>
                        </a:rPr>
                        <a:t>π</a:t>
                      </a:r>
                      <a:r>
                        <a:rPr lang="en-US" sz="2700" b="0" i="1" dirty="0" err="1" smtClean="0">
                          <a:latin typeface="Times New Roman" panose="02020603050405020304" pitchFamily="18" charset="0"/>
                          <a:cs typeface="Times New Roman" panose="02020603050405020304" pitchFamily="18" charset="0"/>
                        </a:rPr>
                        <a:t>rl</a:t>
                      </a:r>
                      <a:r>
                        <a:rPr lang="en-US" sz="2700" b="0" i="0" dirty="0" smtClean="0">
                          <a:latin typeface="Times New Roman" panose="02020603050405020304" pitchFamily="18" charset="0"/>
                          <a:cs typeface="Times New Roman" panose="02020603050405020304" pitchFamily="18" charset="0"/>
                        </a:rPr>
                        <a:t>, where </a:t>
                      </a:r>
                      <a:r>
                        <a:rPr lang="en-US" sz="2700" b="0" i="1" dirty="0" smtClean="0">
                          <a:latin typeface="Times New Roman" panose="02020603050405020304" pitchFamily="18" charset="0"/>
                          <a:cs typeface="Times New Roman" panose="02020603050405020304" pitchFamily="18" charset="0"/>
                        </a:rPr>
                        <a:t>r</a:t>
                      </a:r>
                      <a:r>
                        <a:rPr lang="en-US" sz="2700" b="0" i="0" dirty="0" smtClean="0">
                          <a:latin typeface="Times New Roman" panose="02020603050405020304" pitchFamily="18" charset="0"/>
                          <a:cs typeface="Times New Roman" panose="02020603050405020304" pitchFamily="18" charset="0"/>
                        </a:rPr>
                        <a:t> is the radius and </a:t>
                      </a:r>
                      <a:r>
                        <a:rPr lang="en-US" sz="2700" b="0" i="1" dirty="0" smtClean="0">
                          <a:latin typeface="Times New Roman" panose="02020603050405020304" pitchFamily="18" charset="0"/>
                          <a:cs typeface="Times New Roman" panose="02020603050405020304" pitchFamily="18" charset="0"/>
                        </a:rPr>
                        <a:t>l</a:t>
                      </a:r>
                      <a:r>
                        <a:rPr lang="en-US" sz="2700" b="0" i="0" dirty="0" smtClean="0">
                          <a:latin typeface="Times New Roman" panose="02020603050405020304" pitchFamily="18" charset="0"/>
                          <a:cs typeface="Times New Roman" panose="02020603050405020304" pitchFamily="18" charset="0"/>
                        </a:rPr>
                        <a:t> is</a:t>
                      </a:r>
                      <a:r>
                        <a:rPr lang="en-US" sz="2700" b="0" i="0" baseline="0" dirty="0" smtClean="0">
                          <a:latin typeface="Times New Roman" panose="02020603050405020304" pitchFamily="18" charset="0"/>
                          <a:cs typeface="Times New Roman" panose="02020603050405020304" pitchFamily="18" charset="0"/>
                        </a:rPr>
                        <a:t> </a:t>
                      </a:r>
                      <a:r>
                        <a:rPr lang="en-US" sz="2700" b="0" i="0" dirty="0" smtClean="0">
                          <a:latin typeface="Times New Roman" panose="02020603050405020304" pitchFamily="18" charset="0"/>
                          <a:cs typeface="Times New Roman" panose="02020603050405020304" pitchFamily="18" charset="0"/>
                        </a:rPr>
                        <a:t>the slant heigh</a:t>
                      </a:r>
                      <a:r>
                        <a:rPr lang="en-US" sz="2700" b="0" i="0" baseline="0" dirty="0" smtClean="0">
                          <a:latin typeface="Times New Roman" panose="02020603050405020304" pitchFamily="18" charset="0"/>
                          <a:cs typeface="Times New Roman" panose="02020603050405020304" pitchFamily="18" charset="0"/>
                        </a:rPr>
                        <a:t>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700" b="0" i="0" dirty="0" smtClean="0">
                          <a:latin typeface="Times New Roman" panose="02020603050405020304" pitchFamily="18" charset="0"/>
                          <a:cs typeface="Times New Roman" panose="02020603050405020304" pitchFamily="18" charset="0"/>
                        </a:rPr>
                        <a:t>Total surface area of a core </a:t>
                      </a:r>
                      <a:br>
                        <a:rPr lang="en-US" sz="2700" b="0" i="0" dirty="0" smtClean="0">
                          <a:latin typeface="Times New Roman" panose="02020603050405020304" pitchFamily="18" charset="0"/>
                          <a:cs typeface="Times New Roman" panose="02020603050405020304" pitchFamily="18" charset="0"/>
                        </a:rPr>
                      </a:br>
                      <a:r>
                        <a:rPr lang="en-US" sz="2700" b="0" i="0" dirty="0" smtClean="0">
                          <a:latin typeface="Times New Roman" panose="02020603050405020304" pitchFamily="18" charset="0"/>
                          <a:cs typeface="Times New Roman" panose="02020603050405020304" pitchFamily="18" charset="0"/>
                        </a:rPr>
                        <a:t>= </a:t>
                      </a:r>
                      <a:r>
                        <a:rPr lang="el-GR" sz="2700" dirty="0" smtClean="0">
                          <a:latin typeface="Times New Roman" panose="02020603050405020304" pitchFamily="18" charset="0"/>
                          <a:cs typeface="Times New Roman" panose="02020603050405020304" pitchFamily="18" charset="0"/>
                        </a:rPr>
                        <a:t>π</a:t>
                      </a:r>
                      <a:r>
                        <a:rPr lang="en-US" sz="2700" b="0" i="1" dirty="0" err="1" smtClean="0">
                          <a:latin typeface="Times New Roman" panose="02020603050405020304" pitchFamily="18" charset="0"/>
                          <a:cs typeface="Times New Roman" panose="02020603050405020304" pitchFamily="18" charset="0"/>
                        </a:rPr>
                        <a:t>rl</a:t>
                      </a:r>
                      <a:r>
                        <a:rPr lang="en-US" sz="2700" b="0" i="0" dirty="0" smtClean="0">
                          <a:latin typeface="Times New Roman" panose="02020603050405020304" pitchFamily="18" charset="0"/>
                          <a:cs typeface="Times New Roman" panose="02020603050405020304" pitchFamily="18" charset="0"/>
                        </a:rPr>
                        <a:t> + </a:t>
                      </a:r>
                      <a:r>
                        <a:rPr lang="el-GR" sz="2700" dirty="0" smtClean="0">
                          <a:latin typeface="Times New Roman" panose="02020603050405020304" pitchFamily="18" charset="0"/>
                          <a:cs typeface="Times New Roman" panose="02020603050405020304" pitchFamily="18" charset="0"/>
                        </a:rPr>
                        <a:t>π</a:t>
                      </a:r>
                      <a:r>
                        <a:rPr lang="en-US" sz="2700" b="0" i="0" dirty="0" smtClean="0">
                          <a:latin typeface="Times New Roman" panose="02020603050405020304" pitchFamily="18" charset="0"/>
                          <a:cs typeface="Times New Roman" panose="02020603050405020304" pitchFamily="18" charset="0"/>
                        </a:rPr>
                        <a:t>r</a:t>
                      </a:r>
                      <a:r>
                        <a:rPr lang="en-US" sz="2700" b="0" i="0" baseline="30000" dirty="0" smtClean="0">
                          <a:latin typeface="Times New Roman" panose="02020603050405020304" pitchFamily="18" charset="0"/>
                          <a:cs typeface="Times New Roman" panose="02020603050405020304" pitchFamily="18" charset="0"/>
                        </a:rPr>
                        <a:t>2</a:t>
                      </a:r>
                      <a:r>
                        <a:rPr lang="en-US" sz="2700" b="0" i="0" dirty="0" smtClean="0">
                          <a:latin typeface="Times New Roman" panose="02020603050405020304" pitchFamily="18" charset="0"/>
                          <a:cs typeface="Times New Roman" panose="02020603050405020304" pitchFamily="18" charset="0"/>
                        </a:rPr>
                        <a:t>.</a:t>
                      </a:r>
                    </a:p>
                    <a:p>
                      <a:pPr marL="45720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700" b="0" i="0" dirty="0" smtClean="0">
                          <a:latin typeface="Times New Roman" panose="02020603050405020304" pitchFamily="18" charset="0"/>
                          <a:cs typeface="Times New Roman" panose="02020603050405020304" pitchFamily="18" charset="0"/>
                        </a:rPr>
                        <a:t/>
                      </a:r>
                      <a:br>
                        <a:rPr lang="en-US" sz="2700" b="0" i="0" dirty="0" smtClean="0">
                          <a:latin typeface="Times New Roman" panose="02020603050405020304" pitchFamily="18" charset="0"/>
                          <a:cs typeface="Times New Roman" panose="02020603050405020304" pitchFamily="18" charset="0"/>
                        </a:rPr>
                      </a:br>
                      <a:r>
                        <a:rPr lang="en-US" sz="2700" b="0" i="0" dirty="0" smtClean="0">
                          <a:latin typeface="Times New Roman" panose="02020603050405020304" pitchFamily="18" charset="0"/>
                          <a:cs typeface="Times New Roman" panose="02020603050405020304" pitchFamily="18" charset="0"/>
                        </a:rPr>
                        <a:t/>
                      </a:r>
                      <a:br>
                        <a:rPr lang="en-US" sz="2700" b="0" i="0" dirty="0" smtClean="0">
                          <a:latin typeface="Times New Roman" panose="02020603050405020304" pitchFamily="18" charset="0"/>
                          <a:cs typeface="Times New Roman" panose="02020603050405020304" pitchFamily="18" charset="0"/>
                        </a:rPr>
                      </a:br>
                      <a:r>
                        <a:rPr lang="en-US" sz="1800" b="0" i="0" dirty="0" smtClean="0">
                          <a:latin typeface="Times New Roman" panose="02020603050405020304" pitchFamily="18" charset="0"/>
                          <a:cs typeface="Times New Roman" panose="02020603050405020304" pitchFamily="18" charset="0"/>
                        </a:rPr>
                        <a:t/>
                      </a:r>
                      <a:br>
                        <a:rPr lang="en-US" sz="1800" b="0" i="0" dirty="0" smtClean="0">
                          <a:latin typeface="Times New Roman" panose="02020603050405020304" pitchFamily="18" charset="0"/>
                          <a:cs typeface="Times New Roman" panose="02020603050405020304" pitchFamily="18" charset="0"/>
                        </a:rPr>
                      </a:br>
                      <a:r>
                        <a:rPr lang="en-US" sz="2700" b="0" i="0" dirty="0" smtClean="0">
                          <a:latin typeface="Times New Roman" panose="02020603050405020304" pitchFamily="18" charset="0"/>
                          <a:cs typeface="Times New Roman" panose="02020603050405020304" pitchFamily="18" charset="0"/>
                        </a:rPr>
                        <a:t>Look back at this unit.</a:t>
                      </a:r>
                    </a:p>
                    <a:p>
                      <a:pPr marL="45720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700" b="0" i="0" dirty="0" smtClean="0">
                          <a:latin typeface="Times New Roman" panose="02020603050405020304" pitchFamily="18" charset="0"/>
                          <a:cs typeface="Times New Roman" panose="02020603050405020304" pitchFamily="18" charset="0"/>
                        </a:rPr>
                        <a:t>Which lesson made you think the hardest? Write a sentence to explain why. Begin your sentence with, ‘Lesson _______ made me think the hardest because _____________.’</a:t>
                      </a:r>
                      <a:endParaRPr kumimoji="0" lang="en-US" sz="2700" b="0" i="1"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16" name="TextBox 15"/>
          <p:cNvSpPr txBox="1"/>
          <p:nvPr/>
        </p:nvSpPr>
        <p:spPr>
          <a:xfrm>
            <a:off x="7507290" y="1846565"/>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7.7</a:t>
            </a:r>
            <a:endParaRPr lang="en-US" dirty="0"/>
          </a:p>
        </p:txBody>
      </p:sp>
      <p:cxnSp>
        <p:nvCxnSpPr>
          <p:cNvPr id="17" name="Straight Arrow Connector 16"/>
          <p:cNvCxnSpPr/>
          <p:nvPr/>
        </p:nvCxnSpPr>
        <p:spPr>
          <a:xfrm flipH="1">
            <a:off x="3563888" y="2204864"/>
            <a:ext cx="394340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7292" y="2564904"/>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7.7</a:t>
            </a:r>
            <a:endParaRPr lang="en-US" dirty="0"/>
          </a:p>
        </p:txBody>
      </p:sp>
      <p:cxnSp>
        <p:nvCxnSpPr>
          <p:cNvPr id="26" name="Straight Arrow Connector 25"/>
          <p:cNvCxnSpPr/>
          <p:nvPr/>
        </p:nvCxnSpPr>
        <p:spPr>
          <a:xfrm flipH="1">
            <a:off x="4716016" y="2852936"/>
            <a:ext cx="280535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921825" y="695546"/>
            <a:ext cx="697992"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236</a:t>
            </a:r>
            <a:endParaRPr lang="en-GB" sz="1300" b="1" dirty="0">
              <a:latin typeface="Calibri" panose="020F050202020403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04048" y="2670455"/>
            <a:ext cx="1592231" cy="1910673"/>
          </a:xfrm>
          <a:prstGeom prst="rect">
            <a:avLst/>
          </a:prstGeom>
        </p:spPr>
      </p:pic>
      <p:sp>
        <p:nvSpPr>
          <p:cNvPr id="18" name="Flowchart: Delay 17"/>
          <p:cNvSpPr/>
          <p:nvPr/>
        </p:nvSpPr>
        <p:spPr>
          <a:xfrm flipH="1">
            <a:off x="8460432" y="4653956"/>
            <a:ext cx="432048" cy="2015404"/>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807168"/>
      </p:ext>
    </p:extLst>
  </p:cSld>
  <p:clrMapOvr>
    <a:masterClrMapping/>
  </p:clrMapOvr>
  <p:transition advClick="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7 </a:t>
            </a:r>
            <a:r>
              <a:rPr lang="en-GB" sz="4000" dirty="0"/>
              <a:t>– </a:t>
            </a:r>
            <a:r>
              <a:rPr lang="en-GB" sz="4000" dirty="0" smtClean="0"/>
              <a:t>Unit Test</a:t>
            </a:r>
            <a:endParaRPr lang="en-GB" sz="4000" b="1" dirty="0" smtClean="0"/>
          </a:p>
        </p:txBody>
      </p:sp>
      <p:graphicFrame>
        <p:nvGraphicFramePr>
          <p:cNvPr id="16" name="Table 15"/>
          <p:cNvGraphicFramePr>
            <a:graphicFrameLocks noGrp="1"/>
          </p:cNvGraphicFramePr>
          <p:nvPr>
            <p:extLst>
              <p:ext uri="{D42A27DB-BD31-4B8C-83A1-F6EECF244321}">
                <p14:modId xmlns:p14="http://schemas.microsoft.com/office/powerpoint/2010/main" val="2439958826"/>
              </p:ext>
            </p:extLst>
          </p:nvPr>
        </p:nvGraphicFramePr>
        <p:xfrm>
          <a:off x="251518" y="1268761"/>
          <a:ext cx="8568952" cy="640080"/>
        </p:xfrm>
        <a:graphic>
          <a:graphicData uri="http://schemas.openxmlformats.org/drawingml/2006/table">
            <a:tbl>
              <a:tblPr firstRow="1" bandRow="1">
                <a:effectLst/>
                <a:tableStyleId>{5940675A-B579-460E-94D1-54222C63F5DA}</a:tableStyleId>
              </a:tblPr>
              <a:tblGrid>
                <a:gridCol w="4284476"/>
                <a:gridCol w="4284476"/>
              </a:tblGrid>
              <a:tr h="475707">
                <a:tc>
                  <a:txBody>
                    <a:bodyPr/>
                    <a:lstStyle/>
                    <a:p>
                      <a:r>
                        <a:rPr lang="en-US" sz="2800" b="1" dirty="0" smtClean="0">
                          <a:latin typeface="Arial" panose="020B0604020202020204" pitchFamily="34" charset="0"/>
                          <a:cs typeface="Arial" panose="020B0604020202020204" pitchFamily="34" charset="0"/>
                        </a:rPr>
                        <a:t>7. Unit</a:t>
                      </a:r>
                      <a:r>
                        <a:rPr lang="en-US" sz="2800" b="1" baseline="0" dirty="0" smtClean="0">
                          <a:latin typeface="Arial" panose="020B0604020202020204" pitchFamily="34" charset="0"/>
                          <a:cs typeface="Arial" panose="020B0604020202020204" pitchFamily="34" charset="0"/>
                        </a:rPr>
                        <a:t> Test</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r>
                        <a:rPr lang="en-US" sz="1800" b="1" dirty="0" smtClean="0">
                          <a:latin typeface="Arial" panose="020B0604020202020204" pitchFamily="34" charset="0"/>
                          <a:cs typeface="Arial" panose="020B0604020202020204" pitchFamily="34" charset="0"/>
                        </a:rPr>
                        <a:t>Log how you did on your Student Progression Chart</a:t>
                      </a:r>
                      <a:endParaRPr lang="en-US" sz="14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3">
                        <a:lumMod val="40000"/>
                        <a:lumOff val="60000"/>
                      </a:schemeClr>
                    </a:solidFill>
                  </a:tcPr>
                </a:tc>
              </a:tr>
            </a:tbl>
          </a:graphicData>
        </a:graphic>
      </p:graphicFrame>
      <p:sp>
        <p:nvSpPr>
          <p:cNvPr id="9" name="Round Same Side Corner Rectangle 8">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237</a:t>
            </a:r>
            <a:endParaRPr lang="en-GB" sz="1400" b="1" dirty="0">
              <a:latin typeface="Calibri" panose="020F0502020204030204" pitchFamily="34" charset="0"/>
            </a:endParaRPr>
          </a:p>
        </p:txBody>
      </p:sp>
      <p:grpSp>
        <p:nvGrpSpPr>
          <p:cNvPr id="13" name="Group 12"/>
          <p:cNvGrpSpPr/>
          <p:nvPr/>
        </p:nvGrpSpPr>
        <p:grpSpPr>
          <a:xfrm>
            <a:off x="251520" y="1988840"/>
            <a:ext cx="5130191" cy="2317052"/>
            <a:chOff x="3483872" y="1089031"/>
            <a:chExt cx="5264592" cy="2317052"/>
          </a:xfrm>
        </p:grpSpPr>
        <p:sp>
          <p:nvSpPr>
            <p:cNvPr id="18" name="Round Diagonal Corner Rectangle 17"/>
            <p:cNvSpPr/>
            <p:nvPr/>
          </p:nvSpPr>
          <p:spPr>
            <a:xfrm>
              <a:off x="3491880" y="1089031"/>
              <a:ext cx="5256584" cy="231705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14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21" name="Rectangle 20"/>
            <p:cNvSpPr/>
            <p:nvPr/>
          </p:nvSpPr>
          <p:spPr>
            <a:xfrm>
              <a:off x="3563889" y="1666250"/>
              <a:ext cx="5095139" cy="1708160"/>
            </a:xfrm>
            <a:prstGeom prst="rect">
              <a:avLst/>
            </a:prstGeom>
          </p:spPr>
          <p:txBody>
            <a:bodyPr wrap="square">
              <a:spAutoFit/>
            </a:bodyPr>
            <a:lstStyle/>
            <a:p>
              <a:pPr>
                <a:spcAft>
                  <a:spcPts val="0"/>
                </a:spcAft>
                <a:tabLst>
                  <a:tab pos="4972050" algn="r"/>
                </a:tabLst>
              </a:pPr>
              <a:r>
                <a:rPr lang="en-US" sz="2100" dirty="0"/>
                <a:t>A circle has a diameter of 140 cm.</a:t>
              </a:r>
            </a:p>
            <a:p>
              <a:pPr>
                <a:spcAft>
                  <a:spcPts val="0"/>
                </a:spcAft>
                <a:tabLst>
                  <a:tab pos="4972050" algn="r"/>
                </a:tabLst>
              </a:pPr>
              <a:r>
                <a:rPr lang="en-US" sz="2100" dirty="0"/>
                <a:t>Work out the circumference of the circle.</a:t>
              </a:r>
            </a:p>
            <a:p>
              <a:pPr>
                <a:spcAft>
                  <a:spcPts val="0"/>
                </a:spcAft>
                <a:tabLst>
                  <a:tab pos="4972050" algn="r"/>
                </a:tabLst>
              </a:pPr>
              <a:r>
                <a:rPr lang="en-US" sz="2100" dirty="0"/>
                <a:t>Give your answer correct to 3 significant figures</a:t>
              </a:r>
              <a:r>
                <a:rPr lang="en-US" sz="2100" dirty="0" smtClean="0"/>
                <a:t>.	</a:t>
              </a:r>
              <a:r>
                <a:rPr lang="en-US" sz="2100" b="1" dirty="0" smtClean="0"/>
                <a:t>(</a:t>
              </a:r>
              <a:r>
                <a:rPr lang="en-US" sz="2100" b="1" dirty="0"/>
                <a:t>2 marks)</a:t>
              </a:r>
            </a:p>
            <a:p>
              <a:pPr>
                <a:spcAft>
                  <a:spcPts val="0"/>
                </a:spcAft>
                <a:tabLst>
                  <a:tab pos="4972050" algn="r"/>
                </a:tabLst>
              </a:pPr>
              <a:r>
                <a:rPr lang="en-US" sz="2100" dirty="0" smtClean="0"/>
                <a:t>	</a:t>
              </a:r>
              <a:r>
                <a:rPr lang="en-US" sz="2100" i="1" dirty="0" smtClean="0"/>
                <a:t>Nov </a:t>
              </a:r>
              <a:r>
                <a:rPr lang="en-US" sz="2100" i="1" dirty="0"/>
                <a:t>2013, Q12, 1MA0/2H</a:t>
              </a:r>
              <a:endParaRPr lang="en-US" sz="2100" b="1" i="1" dirty="0"/>
            </a:p>
          </p:txBody>
        </p:sp>
      </p:grpSp>
      <p:sp>
        <p:nvSpPr>
          <p:cNvPr id="22" name="Rectangle 21"/>
          <p:cNvSpPr/>
          <p:nvPr/>
        </p:nvSpPr>
        <p:spPr>
          <a:xfrm>
            <a:off x="5580112" y="1988840"/>
            <a:ext cx="3200036" cy="45650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988840"/>
            <a:ext cx="548640" cy="548640"/>
          </a:xfrm>
          <a:prstGeom prst="rect">
            <a:avLst/>
          </a:prstGeom>
        </p:spPr>
      </p:pic>
      <p:sp>
        <p:nvSpPr>
          <p:cNvPr id="23" name="Rectangle 22"/>
          <p:cNvSpPr/>
          <p:nvPr/>
        </p:nvSpPr>
        <p:spPr>
          <a:xfrm>
            <a:off x="271682" y="4437112"/>
            <a:ext cx="5236422" cy="2169825"/>
          </a:xfrm>
          <a:prstGeom prst="rect">
            <a:avLst/>
          </a:prstGeom>
        </p:spPr>
        <p:txBody>
          <a:bodyPr wrap="square">
            <a:spAutoFit/>
          </a:bodyPr>
          <a:lstStyle/>
          <a:p>
            <a:pPr marL="400050" lvl="2" indent="-400050">
              <a:buClr>
                <a:srgbClr val="C00000"/>
              </a:buClr>
              <a:buFont typeface="+mj-lt"/>
              <a:buAutoNum type="arabicPeriod" startAt="2"/>
              <a:tabLst>
                <a:tab pos="800100" algn="l"/>
                <a:tab pos="2852738" algn="l"/>
              </a:tabLst>
            </a:pPr>
            <a:r>
              <a:rPr lang="en-US" sz="2250" b="1" dirty="0">
                <a:solidFill>
                  <a:srgbClr val="C00000"/>
                </a:solidFill>
              </a:rPr>
              <a:t>Reasoning</a:t>
            </a:r>
            <a:r>
              <a:rPr lang="en-US" sz="2250" dirty="0">
                <a:solidFill>
                  <a:srgbClr val="C00000"/>
                </a:solidFill>
              </a:rPr>
              <a:t> </a:t>
            </a:r>
            <a:r>
              <a:rPr lang="en-US" sz="2250" dirty="0"/>
              <a:t>Workout </a:t>
            </a:r>
            <a:endParaRPr lang="en-US" sz="2250" dirty="0" smtClean="0"/>
          </a:p>
          <a:p>
            <a:pPr marL="742950" lvl="3" indent="-342900">
              <a:buClr>
                <a:srgbClr val="C00000"/>
              </a:buClr>
              <a:buFont typeface="+mj-lt"/>
              <a:buAutoNum type="alphaLcPeriod"/>
              <a:tabLst>
                <a:tab pos="2852738" algn="l"/>
              </a:tabLst>
            </a:pPr>
            <a:r>
              <a:rPr lang="en-US" sz="2250" dirty="0" smtClean="0"/>
              <a:t>the </a:t>
            </a:r>
            <a:r>
              <a:rPr lang="en-US" sz="2250" dirty="0"/>
              <a:t>area</a:t>
            </a:r>
          </a:p>
          <a:p>
            <a:pPr marL="742950" lvl="3" indent="-342900">
              <a:buClr>
                <a:srgbClr val="C00000"/>
              </a:buClr>
              <a:buFont typeface="+mj-lt"/>
              <a:buAutoNum type="alphaLcPeriod"/>
              <a:tabLst>
                <a:tab pos="2852738" algn="l"/>
              </a:tabLst>
            </a:pPr>
            <a:r>
              <a:rPr lang="en-US" sz="2250" dirty="0" smtClean="0"/>
              <a:t>the </a:t>
            </a:r>
            <a:r>
              <a:rPr lang="en-US" sz="2250" dirty="0"/>
              <a:t>perimeter </a:t>
            </a:r>
            <a:r>
              <a:rPr lang="en-US" sz="2250" dirty="0" smtClean="0"/>
              <a:t/>
            </a:r>
            <a:br>
              <a:rPr lang="en-US" sz="2250" dirty="0" smtClean="0"/>
            </a:br>
            <a:r>
              <a:rPr lang="en-US" sz="2250" dirty="0" smtClean="0"/>
              <a:t>of </a:t>
            </a:r>
            <a:r>
              <a:rPr lang="en-US" sz="2250" dirty="0"/>
              <a:t>this </a:t>
            </a:r>
            <a:r>
              <a:rPr lang="en-US" sz="2250" dirty="0" smtClean="0"/>
              <a:t/>
            </a:r>
            <a:br>
              <a:rPr lang="en-US" sz="2250" dirty="0" smtClean="0"/>
            </a:br>
            <a:r>
              <a:rPr lang="en-US" sz="2250" dirty="0" smtClean="0"/>
              <a:t>trapezium</a:t>
            </a:r>
            <a:r>
              <a:rPr lang="en-US" sz="2250" i="1" dirty="0" smtClean="0"/>
              <a:t>.</a:t>
            </a:r>
          </a:p>
          <a:p>
            <a:pPr marL="457200" lvl="3">
              <a:buClr>
                <a:srgbClr val="C00000"/>
              </a:buClr>
              <a:tabLst>
                <a:tab pos="2852738" algn="l"/>
              </a:tabLst>
            </a:pPr>
            <a:r>
              <a:rPr lang="en-US" sz="2250" b="1" dirty="0" smtClean="0"/>
              <a:t>(4 marks)</a:t>
            </a:r>
            <a:endParaRPr lang="en-US" sz="2250" b="1"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87824" y="4941168"/>
            <a:ext cx="2508706" cy="1632178"/>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4437112"/>
            <a:ext cx="548640" cy="548640"/>
          </a:xfrm>
          <a:prstGeom prst="rect">
            <a:avLst/>
          </a:prstGeom>
        </p:spPr>
      </p:pic>
    </p:spTree>
    <p:extLst>
      <p:ext uri="{BB962C8B-B14F-4D97-AF65-F5344CB8AC3E}">
        <p14:creationId xmlns:p14="http://schemas.microsoft.com/office/powerpoint/2010/main" val="2740863082"/>
      </p:ext>
    </p:extLst>
  </p:cSld>
  <p:clrMapOvr>
    <a:masterClrMapping/>
  </p:clrMapOvr>
  <p:transition advClick="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7 </a:t>
            </a:r>
            <a:r>
              <a:rPr lang="en-GB" sz="4000" dirty="0"/>
              <a:t>– </a:t>
            </a:r>
            <a:r>
              <a:rPr lang="en-GB" sz="4000" dirty="0" smtClean="0"/>
              <a:t>Unit Test</a:t>
            </a:r>
            <a:endParaRPr lang="en-GB" sz="4000" b="1" dirty="0" smtClean="0"/>
          </a:p>
        </p:txBody>
      </p:sp>
      <p:sp>
        <p:nvSpPr>
          <p:cNvPr id="9" name="Round Same Side Corner Rectangle 8">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237</a:t>
            </a:r>
            <a:endParaRPr lang="en-GB" sz="1400" b="1" dirty="0">
              <a:latin typeface="Calibri" panose="020F0502020204030204" pitchFamily="34" charset="0"/>
            </a:endParaRPr>
          </a:p>
        </p:txBody>
      </p:sp>
      <p:sp>
        <p:nvSpPr>
          <p:cNvPr id="23" name="Rectangle 22"/>
          <p:cNvSpPr/>
          <p:nvPr/>
        </p:nvSpPr>
        <p:spPr>
          <a:xfrm>
            <a:off x="271682" y="1245384"/>
            <a:ext cx="5236422" cy="5336846"/>
          </a:xfrm>
          <a:prstGeom prst="rect">
            <a:avLst/>
          </a:prstGeom>
        </p:spPr>
        <p:txBody>
          <a:bodyPr wrap="square">
            <a:spAutoFit/>
          </a:bodyPr>
          <a:lstStyle/>
          <a:p>
            <a:pPr marL="342900" lvl="2" indent="-342900">
              <a:buClr>
                <a:srgbClr val="C00000"/>
              </a:buClr>
              <a:buFont typeface="+mj-lt"/>
              <a:buAutoNum type="arabicPeriod" startAt="3"/>
              <a:tabLst>
                <a:tab pos="800100" algn="l"/>
                <a:tab pos="5029200" algn="r"/>
              </a:tabLst>
            </a:pPr>
            <a:r>
              <a:rPr lang="en-US" sz="2130" b="1" dirty="0">
                <a:solidFill>
                  <a:srgbClr val="C00000"/>
                </a:solidFill>
              </a:rPr>
              <a:t>Reasoning</a:t>
            </a:r>
            <a:r>
              <a:rPr lang="en-US" sz="2130" dirty="0">
                <a:solidFill>
                  <a:srgbClr val="C00000"/>
                </a:solidFill>
              </a:rPr>
              <a:t> </a:t>
            </a:r>
            <a:r>
              <a:rPr lang="en-US" sz="2130" dirty="0"/>
              <a:t>A trapezium of area 60cm</a:t>
            </a:r>
            <a:r>
              <a:rPr lang="en-US" sz="2130" baseline="30000" dirty="0"/>
              <a:t>2</a:t>
            </a:r>
            <a:r>
              <a:rPr lang="en-US" sz="2130" dirty="0"/>
              <a:t> has parallel sides of length </a:t>
            </a:r>
            <a:r>
              <a:rPr lang="en-US" sz="2130" dirty="0" smtClean="0"/>
              <a:t>12cm </a:t>
            </a:r>
            <a:r>
              <a:rPr lang="en-US" sz="2130" dirty="0"/>
              <a:t>and </a:t>
            </a:r>
            <a:r>
              <a:rPr lang="en-US" sz="2130" dirty="0" smtClean="0"/>
              <a:t>8cm. What </a:t>
            </a:r>
            <a:r>
              <a:rPr lang="en-US" sz="2130" dirty="0"/>
              <a:t>is the distance between the two parallel sides? </a:t>
            </a:r>
            <a:r>
              <a:rPr lang="en-US" sz="2130" dirty="0" smtClean="0"/>
              <a:t>	</a:t>
            </a:r>
            <a:r>
              <a:rPr lang="en-US" sz="2130" b="1" dirty="0" smtClean="0"/>
              <a:t>(</a:t>
            </a:r>
            <a:r>
              <a:rPr lang="en-US" sz="2130" b="1" dirty="0"/>
              <a:t>3 marks)</a:t>
            </a:r>
          </a:p>
          <a:p>
            <a:pPr marL="342900" lvl="2" indent="-342900">
              <a:buClr>
                <a:srgbClr val="C00000"/>
              </a:buClr>
              <a:buFont typeface="+mj-lt"/>
              <a:buAutoNum type="arabicPeriod" startAt="3"/>
              <a:tabLst>
                <a:tab pos="800100" algn="l"/>
                <a:tab pos="5029200" algn="r"/>
              </a:tabLst>
            </a:pPr>
            <a:r>
              <a:rPr lang="en-US" sz="2130" b="1" dirty="0" smtClean="0">
                <a:solidFill>
                  <a:srgbClr val="C00000"/>
                </a:solidFill>
              </a:rPr>
              <a:t>Reasoning</a:t>
            </a:r>
            <a:r>
              <a:rPr lang="en-US" sz="2130" dirty="0" smtClean="0">
                <a:solidFill>
                  <a:srgbClr val="C00000"/>
                </a:solidFill>
              </a:rPr>
              <a:t> </a:t>
            </a:r>
            <a:r>
              <a:rPr lang="en-US" sz="2130" dirty="0"/>
              <a:t>A cylindrical water tank holds 26 litres when full. The water tank is 36cm </a:t>
            </a:r>
            <a:r>
              <a:rPr lang="en-US" sz="2130" dirty="0" smtClean="0"/>
              <a:t>tall. Work </a:t>
            </a:r>
            <a:r>
              <a:rPr lang="en-US" sz="2130" dirty="0"/>
              <a:t>out the radius of the </a:t>
            </a:r>
            <a:r>
              <a:rPr lang="en-US" sz="2130" dirty="0" smtClean="0"/>
              <a:t>tank </a:t>
            </a:r>
            <a:r>
              <a:rPr lang="en-US" sz="2130" dirty="0"/>
              <a:t>to 2 </a:t>
            </a:r>
            <a:r>
              <a:rPr lang="en-US" sz="2130" dirty="0" err="1"/>
              <a:t>d.p</a:t>
            </a:r>
            <a:r>
              <a:rPr lang="en-US" sz="2130" dirty="0" err="1" smtClean="0"/>
              <a:t>.</a:t>
            </a:r>
            <a:r>
              <a:rPr lang="en-US" sz="2130" dirty="0" smtClean="0"/>
              <a:t>	</a:t>
            </a:r>
            <a:r>
              <a:rPr lang="en-US" sz="2130" b="1" dirty="0" smtClean="0"/>
              <a:t>(</a:t>
            </a:r>
            <a:r>
              <a:rPr lang="en-US" sz="2130" b="1" dirty="0"/>
              <a:t>4 marks)</a:t>
            </a:r>
          </a:p>
          <a:p>
            <a:pPr marL="342900" lvl="2" indent="-342900">
              <a:buClr>
                <a:srgbClr val="C00000"/>
              </a:buClr>
              <a:buFont typeface="+mj-lt"/>
              <a:buAutoNum type="arabicPeriod" startAt="3"/>
              <a:tabLst>
                <a:tab pos="800100" algn="l"/>
                <a:tab pos="5029200" algn="r"/>
              </a:tabLst>
            </a:pPr>
            <a:r>
              <a:rPr lang="en-US" sz="2130" b="1" dirty="0" smtClean="0">
                <a:solidFill>
                  <a:srgbClr val="C00000"/>
                </a:solidFill>
              </a:rPr>
              <a:t>Reasoning</a:t>
            </a:r>
            <a:r>
              <a:rPr lang="en-US" sz="2130" dirty="0" smtClean="0"/>
              <a:t> </a:t>
            </a:r>
            <a:r>
              <a:rPr lang="en-US" sz="2130" dirty="0"/>
              <a:t>This triangular </a:t>
            </a:r>
            <a:r>
              <a:rPr lang="en-US" sz="2130" dirty="0" smtClean="0"/>
              <a:t>prism </a:t>
            </a:r>
            <a:r>
              <a:rPr lang="en-US" sz="2130" dirty="0"/>
              <a:t>has volume </a:t>
            </a:r>
            <a:r>
              <a:rPr lang="en-US" sz="2130" dirty="0" smtClean="0"/>
              <a:t>6720cm</a:t>
            </a:r>
            <a:r>
              <a:rPr lang="en-US" sz="2130" baseline="30000" dirty="0" smtClean="0"/>
              <a:t>3</a:t>
            </a:r>
            <a:r>
              <a:rPr lang="en-US" sz="2130" dirty="0" smtClean="0"/>
              <a:t>. </a:t>
            </a:r>
            <a:br>
              <a:rPr lang="en-US" sz="2130" dirty="0" smtClean="0"/>
            </a:br>
            <a:r>
              <a:rPr lang="en-US" sz="2130" dirty="0" smtClean="0"/>
              <a:t/>
            </a:r>
            <a:br>
              <a:rPr lang="en-US" sz="2130" dirty="0" smtClean="0"/>
            </a:br>
            <a:r>
              <a:rPr lang="en-US" sz="2130" dirty="0" smtClean="0"/>
              <a:t/>
            </a:r>
            <a:br>
              <a:rPr lang="en-US" sz="2130" dirty="0" smtClean="0"/>
            </a:br>
            <a:r>
              <a:rPr lang="en-US" sz="2130" dirty="0" smtClean="0"/>
              <a:t/>
            </a:r>
            <a:br>
              <a:rPr lang="en-US" sz="2130" dirty="0" smtClean="0"/>
            </a:br>
            <a:r>
              <a:rPr lang="en-US" sz="2130" dirty="0" smtClean="0"/>
              <a:t>Work </a:t>
            </a:r>
            <a:r>
              <a:rPr lang="en-US" sz="2130" dirty="0"/>
              <a:t>out</a:t>
            </a:r>
          </a:p>
          <a:p>
            <a:pPr marL="914400" lvl="3" indent="-457200">
              <a:buClr>
                <a:srgbClr val="C00000"/>
              </a:buClr>
              <a:buFont typeface="+mj-lt"/>
              <a:buAutoNum type="alphaLcPeriod"/>
              <a:tabLst>
                <a:tab pos="800100" algn="l"/>
                <a:tab pos="5029200" algn="r"/>
              </a:tabLst>
            </a:pPr>
            <a:r>
              <a:rPr lang="en-US" sz="2130" dirty="0" smtClean="0"/>
              <a:t>the </a:t>
            </a:r>
            <a:r>
              <a:rPr lang="en-US" sz="2130" dirty="0"/>
              <a:t>length of the prism</a:t>
            </a:r>
          </a:p>
          <a:p>
            <a:pPr marL="914400" lvl="3" indent="-457200">
              <a:buClr>
                <a:srgbClr val="C00000"/>
              </a:buClr>
              <a:buFont typeface="+mj-lt"/>
              <a:buAutoNum type="alphaLcPeriod"/>
              <a:tabLst>
                <a:tab pos="800100" algn="l"/>
                <a:tab pos="5029200" algn="r"/>
              </a:tabLst>
            </a:pPr>
            <a:r>
              <a:rPr lang="en-US" sz="2130" dirty="0" smtClean="0"/>
              <a:t>its </a:t>
            </a:r>
            <a:r>
              <a:rPr lang="en-US" sz="2130" dirty="0"/>
              <a:t>surface area. </a:t>
            </a:r>
            <a:r>
              <a:rPr lang="en-US" sz="2130" dirty="0" smtClean="0"/>
              <a:t>	</a:t>
            </a:r>
            <a:r>
              <a:rPr lang="en-US" sz="2130" b="1" dirty="0" smtClean="0"/>
              <a:t>(</a:t>
            </a:r>
            <a:r>
              <a:rPr lang="en-US" sz="2130" b="1" dirty="0"/>
              <a:t>5 marks)</a:t>
            </a:r>
          </a:p>
        </p:txBody>
      </p:sp>
      <p:pic>
        <p:nvPicPr>
          <p:cNvPr id="24"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2564904"/>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43808" y="4365104"/>
            <a:ext cx="2647288" cy="1368152"/>
          </a:xfrm>
          <a:prstGeom prst="rect">
            <a:avLst/>
          </a:prstGeom>
        </p:spPr>
      </p:pic>
      <p:pic>
        <p:nvPicPr>
          <p:cNvPr id="25" name="Picture 2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164783527"/>
      </p:ext>
    </p:extLst>
  </p:cSld>
  <p:clrMapOvr>
    <a:masterClrMapping/>
  </p:clrMapOvr>
  <p:transition advClick="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7 </a:t>
            </a:r>
            <a:r>
              <a:rPr lang="en-GB" sz="4000" dirty="0"/>
              <a:t>– </a:t>
            </a:r>
            <a:r>
              <a:rPr lang="en-GB" sz="4000" dirty="0" smtClean="0"/>
              <a:t>Unit Test</a:t>
            </a:r>
            <a:endParaRPr lang="en-GB" sz="4000" b="1" dirty="0" smtClean="0"/>
          </a:p>
        </p:txBody>
      </p:sp>
      <p:sp>
        <p:nvSpPr>
          <p:cNvPr id="9" name="Round Same Side Corner Rectangle 8">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237</a:t>
            </a:r>
            <a:endParaRPr lang="en-GB" sz="1400" b="1" dirty="0">
              <a:latin typeface="Calibri" panose="020F0502020204030204" pitchFamily="34" charset="0"/>
            </a:endParaRPr>
          </a:p>
        </p:txBody>
      </p:sp>
      <p:sp>
        <p:nvSpPr>
          <p:cNvPr id="23" name="Rectangle 22"/>
          <p:cNvSpPr/>
          <p:nvPr/>
        </p:nvSpPr>
        <p:spPr>
          <a:xfrm>
            <a:off x="271682" y="1245384"/>
            <a:ext cx="5236422" cy="5239896"/>
          </a:xfrm>
          <a:prstGeom prst="rect">
            <a:avLst/>
          </a:prstGeom>
        </p:spPr>
        <p:txBody>
          <a:bodyPr wrap="square">
            <a:spAutoFit/>
          </a:bodyPr>
          <a:lstStyle/>
          <a:p>
            <a:pPr marL="457200" lvl="2" indent="-457200">
              <a:buClr>
                <a:srgbClr val="C00000"/>
              </a:buClr>
              <a:buFont typeface="+mj-lt"/>
              <a:buAutoNum type="arabicPeriod" startAt="6"/>
              <a:tabLst>
                <a:tab pos="800100" algn="l"/>
                <a:tab pos="5029200" algn="r"/>
              </a:tabLst>
            </a:pPr>
            <a:r>
              <a:rPr lang="en-US" sz="2230" b="1" dirty="0">
                <a:solidFill>
                  <a:srgbClr val="C00000"/>
                </a:solidFill>
              </a:rPr>
              <a:t>Reasoning</a:t>
            </a:r>
            <a:r>
              <a:rPr lang="en-US" sz="2230" dirty="0">
                <a:solidFill>
                  <a:srgbClr val="C00000"/>
                </a:solidFill>
              </a:rPr>
              <a:t> </a:t>
            </a:r>
            <a:r>
              <a:rPr lang="en-US" sz="2230" b="1" dirty="0" smtClean="0">
                <a:solidFill>
                  <a:srgbClr val="C00000"/>
                </a:solidFill>
              </a:rPr>
              <a:t>a.</a:t>
            </a:r>
            <a:r>
              <a:rPr lang="en-US" sz="2230" dirty="0" smtClean="0"/>
              <a:t> </a:t>
            </a:r>
            <a:r>
              <a:rPr lang="en-US" sz="2230" dirty="0"/>
              <a:t>What is the area of a circle with radius 8cm? Give your answer in terms of it. </a:t>
            </a:r>
            <a:endParaRPr lang="en-US" sz="2230" dirty="0" smtClean="0"/>
          </a:p>
          <a:p>
            <a:pPr marL="800100" lvl="3" indent="-342900">
              <a:buClr>
                <a:srgbClr val="C00000"/>
              </a:buClr>
              <a:buFont typeface="+mj-lt"/>
              <a:buAutoNum type="alphaLcPeriod" startAt="2"/>
              <a:tabLst>
                <a:tab pos="5029200" algn="r"/>
              </a:tabLst>
            </a:pPr>
            <a:r>
              <a:rPr lang="en-US" sz="2230" dirty="0" smtClean="0"/>
              <a:t>Dan </a:t>
            </a:r>
            <a:r>
              <a:rPr lang="en-US" sz="2230" dirty="0"/>
              <a:t>draws a circle with double the area of the circle in part </a:t>
            </a:r>
            <a:r>
              <a:rPr lang="en-US" sz="2230" b="1" dirty="0" smtClean="0"/>
              <a:t>a</a:t>
            </a:r>
            <a:r>
              <a:rPr lang="en-US" sz="2230" dirty="0" smtClean="0"/>
              <a:t>.</a:t>
            </a:r>
            <a:br>
              <a:rPr lang="en-US" sz="2230" dirty="0" smtClean="0"/>
            </a:br>
            <a:r>
              <a:rPr lang="en-US" sz="2230" dirty="0" smtClean="0"/>
              <a:t>What </a:t>
            </a:r>
            <a:r>
              <a:rPr lang="en-US" sz="2230" dirty="0"/>
              <a:t>radius does he use? Give your answer to a suitable degree of accuracy. </a:t>
            </a:r>
            <a:r>
              <a:rPr lang="en-US" sz="2230" dirty="0" smtClean="0"/>
              <a:t>	</a:t>
            </a:r>
            <a:r>
              <a:rPr lang="en-US" sz="2230" b="1" dirty="0" smtClean="0"/>
              <a:t>(</a:t>
            </a:r>
            <a:r>
              <a:rPr lang="en-US" sz="2230" b="1" dirty="0"/>
              <a:t>3 marks)</a:t>
            </a:r>
          </a:p>
          <a:p>
            <a:pPr marL="342900" lvl="2" indent="-342900">
              <a:buClr>
                <a:srgbClr val="C00000"/>
              </a:buClr>
              <a:buFont typeface="+mj-lt"/>
              <a:buAutoNum type="arabicPeriod" startAt="6"/>
              <a:tabLst>
                <a:tab pos="800100" algn="l"/>
                <a:tab pos="3429000" algn="r"/>
              </a:tabLst>
            </a:pPr>
            <a:r>
              <a:rPr lang="en-US" sz="2230" b="1" dirty="0">
                <a:solidFill>
                  <a:srgbClr val="C00000"/>
                </a:solidFill>
              </a:rPr>
              <a:t>Reasoning </a:t>
            </a:r>
            <a:r>
              <a:rPr lang="en-US" sz="2230" dirty="0"/>
              <a:t>Calculate the </a:t>
            </a:r>
            <a:r>
              <a:rPr lang="en-US" sz="2230" dirty="0" smtClean="0"/>
              <a:t/>
            </a:r>
            <a:br>
              <a:rPr lang="en-US" sz="2230" dirty="0" smtClean="0"/>
            </a:br>
            <a:r>
              <a:rPr lang="en-US" sz="2230" dirty="0" smtClean="0"/>
              <a:t>perimeter </a:t>
            </a:r>
            <a:r>
              <a:rPr lang="en-US" sz="2230" dirty="0"/>
              <a:t>of this </a:t>
            </a:r>
            <a:r>
              <a:rPr lang="en-US" sz="2230" dirty="0" smtClean="0"/>
              <a:t>shape. </a:t>
            </a:r>
            <a:br>
              <a:rPr lang="en-US" sz="2230" dirty="0" smtClean="0"/>
            </a:br>
            <a:r>
              <a:rPr lang="en-US" sz="2230" dirty="0" smtClean="0"/>
              <a:t>Give </a:t>
            </a:r>
            <a:r>
              <a:rPr lang="en-US" sz="2230" dirty="0"/>
              <a:t>your answer to 3 </a:t>
            </a:r>
            <a:r>
              <a:rPr lang="en-US" sz="2230" dirty="0" err="1"/>
              <a:t>s.f</a:t>
            </a:r>
            <a:r>
              <a:rPr lang="en-US" sz="2230" dirty="0" err="1" smtClean="0"/>
              <a:t>.</a:t>
            </a:r>
            <a:r>
              <a:rPr lang="en-US" sz="2230" dirty="0" smtClean="0"/>
              <a:t/>
            </a:r>
            <a:br>
              <a:rPr lang="en-US" sz="2230" dirty="0" smtClean="0"/>
            </a:br>
            <a:r>
              <a:rPr lang="en-US" sz="2230" dirty="0" smtClean="0"/>
              <a:t>		</a:t>
            </a:r>
            <a:r>
              <a:rPr lang="en-US" sz="2230" b="1" dirty="0" smtClean="0"/>
              <a:t>(</a:t>
            </a:r>
            <a:r>
              <a:rPr lang="en-US" sz="2230" b="1" dirty="0"/>
              <a:t>2 marks)</a:t>
            </a:r>
          </a:p>
          <a:p>
            <a:pPr marL="342900" lvl="2" indent="-342900">
              <a:buClr>
                <a:srgbClr val="C00000"/>
              </a:buClr>
              <a:buFont typeface="+mj-lt"/>
              <a:buAutoNum type="arabicPeriod" startAt="6"/>
              <a:tabLst>
                <a:tab pos="800100" algn="l"/>
                <a:tab pos="5029200" algn="r"/>
              </a:tabLst>
            </a:pPr>
            <a:r>
              <a:rPr lang="en-US" sz="2230" dirty="0"/>
              <a:t>Calculate the surface area </a:t>
            </a:r>
            <a:r>
              <a:rPr lang="en-US" sz="2230" dirty="0" smtClean="0"/>
              <a:t/>
            </a:r>
            <a:br>
              <a:rPr lang="en-US" sz="2230" dirty="0" smtClean="0"/>
            </a:br>
            <a:r>
              <a:rPr lang="en-US" sz="2230" dirty="0" smtClean="0"/>
              <a:t>of </a:t>
            </a:r>
            <a:r>
              <a:rPr lang="en-US" sz="2230" dirty="0"/>
              <a:t>a sphere of radius 5.6cm. Give your answer to 3 </a:t>
            </a:r>
            <a:r>
              <a:rPr lang="en-US" sz="2230" dirty="0" err="1"/>
              <a:t>s.f.</a:t>
            </a:r>
            <a:r>
              <a:rPr lang="en-US" sz="2230" dirty="0"/>
              <a:t> </a:t>
            </a:r>
            <a:r>
              <a:rPr lang="en-US" sz="2230" dirty="0" smtClean="0"/>
              <a:t>	</a:t>
            </a:r>
            <a:r>
              <a:rPr lang="en-US" sz="2230" b="1" dirty="0" smtClean="0"/>
              <a:t>(</a:t>
            </a:r>
            <a:r>
              <a:rPr lang="en-US" sz="2230" b="1" dirty="0"/>
              <a:t>2 marks)</a:t>
            </a:r>
          </a:p>
        </p:txBody>
      </p:sp>
      <p:pic>
        <p:nvPicPr>
          <p:cNvPr id="24"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4149080"/>
            <a:ext cx="548640" cy="548640"/>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66727" y="4132440"/>
            <a:ext cx="1341377" cy="1456800"/>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5340182"/>
            <a:ext cx="548640" cy="537090"/>
          </a:xfrm>
          <a:prstGeom prst="rect">
            <a:avLst/>
          </a:prstGeom>
        </p:spPr>
      </p:pic>
    </p:spTree>
    <p:extLst>
      <p:ext uri="{BB962C8B-B14F-4D97-AF65-F5344CB8AC3E}">
        <p14:creationId xmlns:p14="http://schemas.microsoft.com/office/powerpoint/2010/main" val="678411445"/>
      </p:ext>
    </p:extLst>
  </p:cSld>
  <p:clrMapOvr>
    <a:masterClrMapping/>
  </p:clrMapOvr>
  <p:transition advClick="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7 </a:t>
            </a:r>
            <a:r>
              <a:rPr lang="en-GB" sz="4000" dirty="0"/>
              <a:t>– </a:t>
            </a:r>
            <a:r>
              <a:rPr lang="en-GB" sz="4000" dirty="0" smtClean="0"/>
              <a:t>Unit Test</a:t>
            </a:r>
            <a:endParaRPr lang="en-GB" sz="4000" b="1" dirty="0" smtClean="0"/>
          </a:p>
        </p:txBody>
      </p:sp>
      <p:sp>
        <p:nvSpPr>
          <p:cNvPr id="9" name="Round Same Side Corner Rectangle 8">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237</a:t>
            </a:r>
            <a:endParaRPr lang="en-GB" sz="1400" b="1" dirty="0">
              <a:latin typeface="Calibri" panose="020F0502020204030204" pitchFamily="34" charset="0"/>
            </a:endParaRPr>
          </a:p>
        </p:txBody>
      </p:sp>
      <p:sp>
        <p:nvSpPr>
          <p:cNvPr id="23" name="Rectangle 22"/>
          <p:cNvSpPr/>
          <p:nvPr/>
        </p:nvSpPr>
        <p:spPr>
          <a:xfrm>
            <a:off x="271682" y="1245384"/>
            <a:ext cx="3436222" cy="5509200"/>
          </a:xfrm>
          <a:prstGeom prst="rect">
            <a:avLst/>
          </a:prstGeom>
        </p:spPr>
        <p:txBody>
          <a:bodyPr wrap="square">
            <a:spAutoFit/>
          </a:bodyPr>
          <a:lstStyle/>
          <a:p>
            <a:pPr marL="457200" lvl="2" indent="-457200">
              <a:buClr>
                <a:srgbClr val="C00000"/>
              </a:buClr>
              <a:buFont typeface="+mj-lt"/>
              <a:buAutoNum type="arabicPeriod" startAt="9"/>
              <a:tabLst>
                <a:tab pos="800100" algn="l"/>
                <a:tab pos="5029200" algn="r"/>
              </a:tabLst>
            </a:pPr>
            <a:r>
              <a:rPr lang="en-US" sz="2200" dirty="0"/>
              <a:t>This solid is made from a cone and a cylinder of radius </a:t>
            </a:r>
            <a:r>
              <a:rPr lang="en-US" sz="2200" dirty="0" smtClean="0"/>
              <a:t>4cm.</a:t>
            </a:r>
            <a:br>
              <a:rPr lang="en-US" sz="2200" dirty="0" smtClean="0"/>
            </a:br>
            <a:r>
              <a:rPr lang="en-US" sz="2200" dirty="0" smtClean="0"/>
              <a:t>Find </a:t>
            </a:r>
            <a:r>
              <a:rPr lang="en-US" sz="2200" dirty="0"/>
              <a:t>the total surface area of the solid, including the base, in terms of </a:t>
            </a:r>
            <a:r>
              <a:rPr lang="el-GR" sz="2200" dirty="0">
                <a:latin typeface="Times New Roman" panose="02020603050405020304" pitchFamily="18" charset="0"/>
                <a:cs typeface="Times New Roman" panose="02020603050405020304" pitchFamily="18" charset="0"/>
              </a:rPr>
              <a:t>π</a:t>
            </a:r>
            <a:r>
              <a:rPr lang="en-US" sz="2200" dirty="0"/>
              <a:t>r</a:t>
            </a:r>
            <a:r>
              <a:rPr lang="en-US" sz="2200" dirty="0" smtClean="0"/>
              <a:t>.	</a:t>
            </a:r>
            <a:r>
              <a:rPr lang="en-US" sz="2200" b="1" dirty="0" smtClean="0"/>
              <a:t>(4 marks)</a:t>
            </a:r>
          </a:p>
          <a:p>
            <a:pPr marL="457200" lvl="2" indent="-457200">
              <a:buClr>
                <a:srgbClr val="C00000"/>
              </a:buClr>
              <a:buFont typeface="+mj-lt"/>
              <a:buAutoNum type="arabicPeriod" startAt="9"/>
              <a:tabLst>
                <a:tab pos="800100" algn="l"/>
                <a:tab pos="5029200" algn="r"/>
              </a:tabLst>
            </a:pPr>
            <a:r>
              <a:rPr lang="en-US" sz="2200" dirty="0" smtClean="0"/>
              <a:t>Find the angle of this sector.	</a:t>
            </a:r>
            <a:r>
              <a:rPr lang="en-US" sz="2200" b="1" dirty="0" smtClean="0"/>
              <a:t>(3 marks)</a:t>
            </a:r>
          </a:p>
          <a:p>
            <a:pPr marL="457200" lvl="2" indent="-457200">
              <a:buClr>
                <a:srgbClr val="C00000"/>
              </a:buClr>
              <a:buFont typeface="+mj-lt"/>
              <a:buAutoNum type="arabicPeriod" startAt="9"/>
              <a:tabLst>
                <a:tab pos="800100" algn="l"/>
                <a:tab pos="5029200" algn="r"/>
              </a:tabLst>
            </a:pPr>
            <a:r>
              <a:rPr lang="en-US" sz="2200" dirty="0"/>
              <a:t>The lengths of this square-based pyramid are given to 1 </a:t>
            </a:r>
            <a:r>
              <a:rPr lang="en-US" sz="2200" dirty="0" err="1"/>
              <a:t>d.p.</a:t>
            </a:r>
            <a:r>
              <a:rPr lang="en-US" sz="2200" dirty="0"/>
              <a:t> Calculate the upper and lower bounds for its volume</a:t>
            </a:r>
            <a:r>
              <a:rPr lang="en-US" sz="2200" dirty="0" smtClean="0"/>
              <a:t>.	</a:t>
            </a:r>
            <a:r>
              <a:rPr lang="en-US" sz="2200" b="1" dirty="0" smtClean="0"/>
              <a:t>(3 marks)</a:t>
            </a:r>
            <a:endParaRPr lang="en-US" sz="2200" b="1"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408" y="1235726"/>
            <a:ext cx="548640" cy="53709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01363" y="1288836"/>
            <a:ext cx="1606741" cy="2110504"/>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07904" y="5114518"/>
            <a:ext cx="1811345" cy="1338818"/>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01363" y="3573016"/>
            <a:ext cx="1606741" cy="1353342"/>
          </a:xfrm>
          <a:prstGeom prst="rect">
            <a:avLst/>
          </a:prstGeom>
        </p:spPr>
      </p:pic>
    </p:spTree>
    <p:extLst>
      <p:ext uri="{BB962C8B-B14F-4D97-AF65-F5344CB8AC3E}">
        <p14:creationId xmlns:p14="http://schemas.microsoft.com/office/powerpoint/2010/main" val="1375368413"/>
      </p:ext>
    </p:extLst>
  </p:cSld>
  <p:clrMapOvr>
    <a:masterClrMapping/>
  </p:clrMapOvr>
  <p:transition advClick="0"/>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7 </a:t>
            </a:r>
            <a:r>
              <a:rPr lang="en-GB" sz="4000" dirty="0"/>
              <a:t>– </a:t>
            </a:r>
            <a:r>
              <a:rPr lang="en-GB" sz="4000" dirty="0" smtClean="0"/>
              <a:t>Unit Test</a:t>
            </a:r>
            <a:endParaRPr lang="en-GB" sz="4000" b="1" dirty="0" smtClean="0"/>
          </a:p>
        </p:txBody>
      </p:sp>
      <p:sp>
        <p:nvSpPr>
          <p:cNvPr id="9" name="Round Same Side Corner Rectangle 8">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237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271682" y="1245384"/>
                <a:ext cx="8535838" cy="5361981"/>
              </a:xfrm>
              <a:prstGeom prst="rect">
                <a:avLst/>
              </a:prstGeom>
            </p:spPr>
            <p:txBody>
              <a:bodyPr wrap="square">
                <a:spAutoFit/>
              </a:bodyPr>
              <a:lstStyle/>
              <a:p>
                <a:pPr marL="0" lvl="2">
                  <a:buClr>
                    <a:srgbClr val="C00000"/>
                  </a:buClr>
                  <a:tabLst>
                    <a:tab pos="800100" algn="l"/>
                    <a:tab pos="5029200" algn="r"/>
                  </a:tabLst>
                </a:pPr>
                <a:r>
                  <a:rPr lang="en-US" sz="2400" b="1" dirty="0" smtClean="0">
                    <a:solidFill>
                      <a:srgbClr val="C00000"/>
                    </a:solidFill>
                  </a:rPr>
                  <a:t>Sample student answer</a:t>
                </a:r>
              </a:p>
              <a:p>
                <a:pPr marL="0" lvl="2">
                  <a:buClr>
                    <a:srgbClr val="C00000"/>
                  </a:buClr>
                  <a:tabLst>
                    <a:tab pos="800100" algn="l"/>
                    <a:tab pos="5029200" algn="r"/>
                  </a:tabLst>
                </a:pPr>
                <a:r>
                  <a:rPr lang="en-US" sz="2400" dirty="0"/>
                  <a:t>Why will the student only get 1 mark for this answer</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1400" dirty="0" smtClean="0"/>
              </a:p>
              <a:p>
                <a:pPr marL="0" lvl="2">
                  <a:buClr>
                    <a:srgbClr val="C00000"/>
                  </a:buClr>
                  <a:tabLst>
                    <a:tab pos="800100" algn="l"/>
                    <a:tab pos="5029200" algn="r"/>
                  </a:tabLst>
                </a:pPr>
                <a:r>
                  <a:rPr lang="en-US" sz="2400" b="1" dirty="0" smtClean="0"/>
                  <a:t>Student Answer</a:t>
                </a:r>
              </a:p>
              <a:p>
                <a:pPr marL="0" lvl="2">
                  <a:buClr>
                    <a:srgbClr val="C00000"/>
                  </a:buClr>
                  <a:tabLst>
                    <a:tab pos="800100" algn="l"/>
                    <a:tab pos="5029200" algn="r"/>
                  </a:tabLst>
                </a:pPr>
                <a14:m>
                  <m:oMath xmlns:m="http://schemas.openxmlformats.org/officeDocument/2006/math">
                    <m:f>
                      <m:fPr>
                        <m:ctrlPr>
                          <a:rPr lang="en-US" sz="2400" i="1">
                            <a:solidFill>
                              <a:srgbClr val="7030A0"/>
                            </a:solidFill>
                            <a:latin typeface="Cambria Math" panose="02040503050406030204" pitchFamily="18" charset="0"/>
                            <a:cs typeface="Arial" panose="020B0604020202020204" pitchFamily="34" charset="0"/>
                          </a:rPr>
                        </m:ctrlPr>
                      </m:fPr>
                      <m:num>
                        <m:r>
                          <a:rPr lang="en-US" sz="2400" b="0" i="1" smtClean="0">
                            <a:solidFill>
                              <a:srgbClr val="7030A0"/>
                            </a:solidFill>
                            <a:latin typeface="Cambria Math" panose="02040503050406030204" pitchFamily="18" charset="0"/>
                            <a:cs typeface="Arial" panose="020B0604020202020204" pitchFamily="34" charset="0"/>
                          </a:rPr>
                          <m:t>150</m:t>
                        </m:r>
                      </m:num>
                      <m:den>
                        <m:r>
                          <a:rPr lang="en-US" sz="2400" b="0" i="1" smtClean="0">
                            <a:solidFill>
                              <a:srgbClr val="7030A0"/>
                            </a:solidFill>
                            <a:latin typeface="Cambria Math" panose="02040503050406030204" pitchFamily="18" charset="0"/>
                            <a:cs typeface="Arial" panose="020B0604020202020204" pitchFamily="34" charset="0"/>
                          </a:rPr>
                          <m:t>360</m:t>
                        </m:r>
                      </m:den>
                    </m:f>
                  </m:oMath>
                </a14:m>
                <a:r>
                  <a:rPr lang="en-US" sz="2400" dirty="0" smtClean="0">
                    <a:solidFill>
                      <a:srgbClr val="7030A0"/>
                    </a:solidFill>
                    <a:latin typeface="Comic Sans MS" panose="030F0702030302020204" pitchFamily="66" charset="0"/>
                    <a:cs typeface="Arial" panose="020B0604020202020204" pitchFamily="34" charset="0"/>
                  </a:rPr>
                  <a:t> x </a:t>
                </a:r>
                <a:r>
                  <a:rPr lang="el-GR" sz="2400" dirty="0" smtClean="0">
                    <a:solidFill>
                      <a:srgbClr val="7030A0"/>
                    </a:solidFill>
                    <a:latin typeface="Comic Sans MS" panose="030F0702030302020204" pitchFamily="66" charset="0"/>
                    <a:cs typeface="Times New Roman" panose="02020603050405020304" pitchFamily="18" charset="0"/>
                  </a:rPr>
                  <a:t>π</a:t>
                </a:r>
                <a:r>
                  <a:rPr lang="en-US" sz="2400" dirty="0" smtClean="0">
                    <a:solidFill>
                      <a:srgbClr val="7030A0"/>
                    </a:solidFill>
                    <a:latin typeface="Comic Sans MS" panose="030F0702030302020204" pitchFamily="66" charset="0"/>
                    <a:cs typeface="Arial" panose="020B0604020202020204" pitchFamily="34" charset="0"/>
                  </a:rPr>
                  <a:t> x 132 = 221.2cm</a:t>
                </a:r>
                <a:r>
                  <a:rPr lang="en-US" sz="2400" baseline="30000" dirty="0" smtClean="0">
                    <a:solidFill>
                      <a:srgbClr val="7030A0"/>
                    </a:solidFill>
                    <a:latin typeface="Comic Sans MS" panose="030F0702030302020204" pitchFamily="66" charset="0"/>
                    <a:cs typeface="Arial" panose="020B0604020202020204" pitchFamily="34" charset="0"/>
                  </a:rPr>
                  <a:t>2</a:t>
                </a:r>
                <a:endParaRPr lang="en-US" sz="2400" baseline="30000" dirty="0">
                  <a:solidFill>
                    <a:srgbClr val="7030A0"/>
                  </a:solidFill>
                  <a:latin typeface="Comic Sans MS" panose="030F0702030302020204" pitchFamily="66"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71682" y="1245384"/>
                <a:ext cx="8535838" cy="5361981"/>
              </a:xfrm>
              <a:prstGeom prst="rect">
                <a:avLst/>
              </a:prstGeom>
              <a:blipFill rotWithShape="0">
                <a:blip r:embed="rId4"/>
                <a:stretch>
                  <a:fillRect l="-1143" t="-795"/>
                </a:stretch>
              </a:blipFill>
            </p:spPr>
            <p:txBody>
              <a:bodyPr/>
              <a:lstStyle/>
              <a:p>
                <a:r>
                  <a:rPr lang="en-US">
                    <a:noFill/>
                  </a:rPr>
                  <a:t> </a:t>
                </a:r>
              </a:p>
            </p:txBody>
          </p:sp>
        </mc:Fallback>
      </mc:AlternateContent>
      <p:grpSp>
        <p:nvGrpSpPr>
          <p:cNvPr id="10" name="Group 9"/>
          <p:cNvGrpSpPr/>
          <p:nvPr/>
        </p:nvGrpSpPr>
        <p:grpSpPr>
          <a:xfrm>
            <a:off x="305905" y="2081465"/>
            <a:ext cx="8514567" cy="3254876"/>
            <a:chOff x="3483872" y="1089030"/>
            <a:chExt cx="5264592" cy="3254876"/>
          </a:xfrm>
        </p:grpSpPr>
        <p:sp>
          <p:nvSpPr>
            <p:cNvPr id="14" name="Round Diagonal Corner Rectangle 13"/>
            <p:cNvSpPr/>
            <p:nvPr/>
          </p:nvSpPr>
          <p:spPr>
            <a:xfrm>
              <a:off x="3491880" y="1089030"/>
              <a:ext cx="5256584" cy="3254875"/>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12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3563889" y="1666250"/>
              <a:ext cx="5095139" cy="2677656"/>
            </a:xfrm>
            <a:prstGeom prst="rect">
              <a:avLst/>
            </a:prstGeom>
          </p:spPr>
          <p:txBody>
            <a:bodyPr wrap="square">
              <a:spAutoFit/>
            </a:bodyPr>
            <a:lstStyle/>
            <a:p>
              <a:pPr>
                <a:spcAft>
                  <a:spcPts val="0"/>
                </a:spcAft>
                <a:tabLst>
                  <a:tab pos="4972050" algn="r"/>
                </a:tabLst>
              </a:pPr>
              <a:r>
                <a:rPr lang="en-US" sz="2400" dirty="0"/>
                <a:t>The diagram shows a sector of a </a:t>
              </a:r>
              <a:r>
                <a:rPr lang="en-US" sz="2400" dirty="0" smtClean="0"/>
                <a:t/>
              </a:r>
              <a:br>
                <a:rPr lang="en-US" sz="2400" dirty="0" smtClean="0"/>
              </a:br>
              <a:r>
                <a:rPr lang="en-US" sz="2400" dirty="0" smtClean="0"/>
                <a:t>circle</a:t>
              </a:r>
              <a:r>
                <a:rPr lang="en-US" sz="2400" dirty="0"/>
                <a:t>, centre 0. The radius of the </a:t>
              </a:r>
              <a:r>
                <a:rPr lang="en-US" sz="2400" dirty="0" smtClean="0"/>
                <a:t/>
              </a:r>
              <a:br>
                <a:rPr lang="en-US" sz="2400" dirty="0" smtClean="0"/>
              </a:br>
              <a:r>
                <a:rPr lang="en-US" sz="2400" dirty="0" smtClean="0"/>
                <a:t>circle </a:t>
              </a:r>
              <a:r>
                <a:rPr lang="en-US" sz="2400" dirty="0"/>
                <a:t>is 13 cm.</a:t>
              </a:r>
            </a:p>
            <a:p>
              <a:pPr>
                <a:spcAft>
                  <a:spcPts val="0"/>
                </a:spcAft>
                <a:tabLst>
                  <a:tab pos="4972050" algn="r"/>
                </a:tabLst>
              </a:pPr>
              <a:r>
                <a:rPr lang="en-US" sz="2400" dirty="0"/>
                <a:t>The angle of the sector is 150°.</a:t>
              </a:r>
            </a:p>
            <a:p>
              <a:pPr>
                <a:spcAft>
                  <a:spcPts val="0"/>
                </a:spcAft>
                <a:tabLst>
                  <a:tab pos="4972050" algn="r"/>
                </a:tabLst>
              </a:pPr>
              <a:r>
                <a:rPr lang="en-US" sz="2400" dirty="0"/>
                <a:t>Calculate the area of the sector.</a:t>
              </a:r>
            </a:p>
            <a:p>
              <a:pPr>
                <a:spcAft>
                  <a:spcPts val="0"/>
                </a:spcAft>
                <a:tabLst>
                  <a:tab pos="4972050" algn="r"/>
                </a:tabLst>
              </a:pPr>
              <a:r>
                <a:rPr lang="en-US" sz="2400" dirty="0"/>
                <a:t>Give your answer correct to 3 significant figures</a:t>
              </a:r>
              <a:r>
                <a:rPr lang="en-US" sz="2400" dirty="0" smtClean="0"/>
                <a:t>.</a:t>
              </a:r>
              <a:r>
                <a:rPr lang="en-US" sz="2400" dirty="0"/>
                <a:t> </a:t>
              </a:r>
              <a:r>
                <a:rPr lang="en-US" sz="2400" dirty="0" smtClean="0"/>
                <a:t> </a:t>
              </a:r>
              <a:r>
                <a:rPr lang="en-US" sz="2400" b="1" dirty="0" smtClean="0"/>
                <a:t>(</a:t>
              </a:r>
              <a:r>
                <a:rPr lang="en-US" sz="2400" b="1" dirty="0"/>
                <a:t>2 marks)</a:t>
              </a:r>
            </a:p>
            <a:p>
              <a:pPr>
                <a:spcAft>
                  <a:spcPts val="0"/>
                </a:spcAft>
                <a:tabLst>
                  <a:tab pos="8001000" algn="r"/>
                </a:tabLst>
              </a:pPr>
              <a:r>
                <a:rPr lang="en-US" sz="2400" dirty="0" smtClean="0"/>
                <a:t>	</a:t>
              </a:r>
              <a:r>
                <a:rPr lang="en-US" sz="2400" i="1" dirty="0" smtClean="0"/>
                <a:t>June </a:t>
              </a:r>
              <a:r>
                <a:rPr lang="en-US" sz="2400" i="1" dirty="0"/>
                <a:t>2008, Q19. 5540/4H</a:t>
              </a:r>
              <a:endParaRPr lang="en-US" sz="2400" b="1" i="1" dirty="0"/>
            </a:p>
          </p:txBody>
        </p:sp>
      </p:gr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64346" y="2658684"/>
            <a:ext cx="1310339" cy="1589602"/>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48064" y="2658684"/>
            <a:ext cx="2339434" cy="1589602"/>
          </a:xfrm>
          <a:prstGeom prst="rect">
            <a:avLst/>
          </a:prstGeom>
        </p:spPr>
      </p:pic>
    </p:spTree>
    <p:extLst>
      <p:ext uri="{BB962C8B-B14F-4D97-AF65-F5344CB8AC3E}">
        <p14:creationId xmlns:p14="http://schemas.microsoft.com/office/powerpoint/2010/main" val="1532143972"/>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a:t>
            </a:r>
            <a:r>
              <a:rPr lang="en-GB" sz="4000" dirty="0"/>
              <a:t>– </a:t>
            </a:r>
            <a:r>
              <a:rPr lang="en-GB" sz="4000" dirty="0" smtClean="0"/>
              <a:t>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204</a:t>
            </a:r>
            <a:endParaRPr lang="en-GB" sz="1400" b="1" dirty="0">
              <a:latin typeface="Calibri" panose="020F0502020204030204" pitchFamily="34" charset="0"/>
            </a:endParaRPr>
          </a:p>
        </p:txBody>
      </p:sp>
      <p:sp>
        <p:nvSpPr>
          <p:cNvPr id="3" name="Rectangle 2"/>
          <p:cNvSpPr/>
          <p:nvPr/>
        </p:nvSpPr>
        <p:spPr>
          <a:xfrm>
            <a:off x="251520" y="1196752"/>
            <a:ext cx="4824536" cy="5293757"/>
          </a:xfrm>
          <a:prstGeom prst="rect">
            <a:avLst/>
          </a:prstGeom>
        </p:spPr>
        <p:txBody>
          <a:bodyPr wrap="square">
            <a:spAutoFit/>
          </a:bodyPr>
          <a:lstStyle/>
          <a:p>
            <a:pPr marL="512763" indent="-512763">
              <a:buClr>
                <a:srgbClr val="C00000"/>
              </a:buClr>
              <a:buFont typeface="+mj-lt"/>
              <a:buAutoNum type="arabicPeriod"/>
              <a:tabLst>
                <a:tab pos="1079500" algn="l"/>
                <a:tab pos="2852738" algn="l"/>
              </a:tabLst>
            </a:pPr>
            <a:r>
              <a:rPr lang="en-US" sz="2600" dirty="0" smtClean="0"/>
              <a:t>Work out the area and perimeter of each shape.</a:t>
            </a:r>
            <a:r>
              <a:rPr lang="en-US" sz="2600" dirty="0"/>
              <a:t/>
            </a:r>
            <a:br>
              <a:rPr lang="en-US" sz="2600" dirty="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endParaRPr lang="en-US" sz="2600" dirty="0" smtClean="0"/>
          </a:p>
          <a:p>
            <a:pPr marL="512763" indent="-512763">
              <a:buClr>
                <a:srgbClr val="C00000"/>
              </a:buClr>
              <a:buFont typeface="+mj-lt"/>
              <a:buAutoNum type="arabicPeriod"/>
              <a:tabLst>
                <a:tab pos="1079500" algn="l"/>
                <a:tab pos="2852738" algn="l"/>
              </a:tabLst>
            </a:pPr>
            <a:r>
              <a:rPr lang="en-US" sz="2600" dirty="0" smtClean="0"/>
              <a:t>Solve:</a:t>
            </a:r>
          </a:p>
          <a:p>
            <a:pPr marL="969963" lvl="1" indent="-512763">
              <a:buClr>
                <a:srgbClr val="C00000"/>
              </a:buClr>
              <a:buFont typeface="+mj-lt"/>
              <a:buAutoNum type="alphaLcPeriod"/>
              <a:tabLst>
                <a:tab pos="1079500" algn="l"/>
                <a:tab pos="2852738" algn="l"/>
              </a:tabLst>
            </a:pPr>
            <a:r>
              <a:rPr lang="en-US" sz="2600" dirty="0" smtClean="0"/>
              <a:t>3x – 12	</a:t>
            </a:r>
            <a:r>
              <a:rPr lang="en-US" sz="2600" dirty="0" smtClean="0">
                <a:solidFill>
                  <a:srgbClr val="C00000"/>
                </a:solidFill>
              </a:rPr>
              <a:t>b.</a:t>
            </a:r>
            <a:r>
              <a:rPr lang="en-US" sz="2600" dirty="0" smtClean="0"/>
              <a:t> ½x -6</a:t>
            </a:r>
          </a:p>
          <a:p>
            <a:pPr marL="969963" lvl="1" indent="-512763">
              <a:buClr>
                <a:srgbClr val="C00000"/>
              </a:buClr>
              <a:buFont typeface="+mj-lt"/>
              <a:buAutoNum type="alphaLcPeriod" startAt="3"/>
              <a:tabLst>
                <a:tab pos="1079500" algn="l"/>
                <a:tab pos="2852738" algn="l"/>
              </a:tabLst>
            </a:pPr>
            <a:r>
              <a:rPr lang="en-US" sz="2600" dirty="0" smtClean="0"/>
              <a:t>4(x + 2) = 28</a:t>
            </a:r>
          </a:p>
        </p:txBody>
      </p:sp>
      <p:sp>
        <p:nvSpPr>
          <p:cNvPr id="6" name="Flowchart: Delay 5"/>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0585" y="2224705"/>
            <a:ext cx="2553223" cy="123686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94369" y="3664865"/>
            <a:ext cx="3098878" cy="142031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55215" y="2226725"/>
            <a:ext cx="2127563" cy="1236865"/>
          </a:xfrm>
          <a:prstGeom prst="rect">
            <a:avLst/>
          </a:prstGeom>
        </p:spPr>
      </p:pic>
    </p:spTree>
    <p:extLst>
      <p:ext uri="{BB962C8B-B14F-4D97-AF65-F5344CB8AC3E}">
        <p14:creationId xmlns:p14="http://schemas.microsoft.com/office/powerpoint/2010/main" val="3538655420"/>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a:t>
            </a:r>
            <a:r>
              <a:rPr lang="en-GB" sz="4000" dirty="0"/>
              <a:t>– </a:t>
            </a:r>
            <a:r>
              <a:rPr lang="en-GB" sz="4000" dirty="0" smtClean="0"/>
              <a:t>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205</a:t>
            </a:r>
            <a:endParaRPr lang="en-GB" sz="1400" b="1" dirty="0">
              <a:latin typeface="Calibri" panose="020F0502020204030204" pitchFamily="34" charset="0"/>
            </a:endParaRPr>
          </a:p>
        </p:txBody>
      </p:sp>
      <p:sp>
        <p:nvSpPr>
          <p:cNvPr id="3" name="Rectangle 2"/>
          <p:cNvSpPr/>
          <p:nvPr/>
        </p:nvSpPr>
        <p:spPr>
          <a:xfrm>
            <a:off x="251520" y="1196752"/>
            <a:ext cx="4320480" cy="2308324"/>
          </a:xfrm>
          <a:prstGeom prst="rect">
            <a:avLst/>
          </a:prstGeom>
        </p:spPr>
        <p:txBody>
          <a:bodyPr wrap="square">
            <a:spAutoFit/>
          </a:bodyPr>
          <a:lstStyle/>
          <a:p>
            <a:pPr marL="514350" indent="-514350">
              <a:buClr>
                <a:srgbClr val="C00000"/>
              </a:buClr>
              <a:buFont typeface="+mj-lt"/>
              <a:buAutoNum type="arabicPeriod" startAt="3"/>
              <a:tabLst>
                <a:tab pos="1079500" algn="l"/>
                <a:tab pos="2852738" algn="l"/>
              </a:tabLst>
            </a:pPr>
            <a:r>
              <a:rPr lang="en-US" sz="2400" dirty="0" smtClean="0">
                <a:solidFill>
                  <a:srgbClr val="C00000"/>
                </a:solidFill>
              </a:rPr>
              <a:t>a.</a:t>
            </a:r>
            <a:r>
              <a:rPr lang="en-US" sz="2400" dirty="0" smtClean="0"/>
              <a:t> Work out the area and perimeter.</a:t>
            </a:r>
            <a:br>
              <a:rPr lang="en-US" sz="2400" dirty="0" smtClean="0"/>
            </a:br>
            <a:r>
              <a:rPr lang="en-US" sz="2400" dirty="0" smtClean="0"/>
              <a:t/>
            </a:r>
            <a:br>
              <a:rPr lang="en-US" sz="2400" dirty="0" smtClean="0"/>
            </a:br>
            <a:endParaRPr lang="en-US" sz="2400" dirty="0" smtClean="0"/>
          </a:p>
          <a:p>
            <a:pPr marL="514350" indent="-514350">
              <a:buClr>
                <a:srgbClr val="C00000"/>
              </a:buClr>
              <a:buFont typeface="+mj-lt"/>
              <a:buAutoNum type="arabicPeriod" startAt="3"/>
              <a:tabLst>
                <a:tab pos="1079500" algn="l"/>
                <a:tab pos="2852738" algn="l"/>
              </a:tabLst>
            </a:pPr>
            <a:endParaRPr lang="en-US" sz="2400" dirty="0"/>
          </a:p>
          <a:p>
            <a:pPr marL="514350" indent="-514350">
              <a:buClr>
                <a:srgbClr val="C00000"/>
              </a:buClr>
              <a:buFont typeface="+mj-lt"/>
              <a:buAutoNum type="arabicPeriod" startAt="3"/>
              <a:tabLst>
                <a:tab pos="1079500" algn="l"/>
                <a:tab pos="2852738" algn="l"/>
              </a:tabLst>
            </a:pPr>
            <a:endParaRPr lang="en-US" sz="2400" dirty="0" smtClean="0"/>
          </a:p>
        </p:txBody>
      </p:sp>
      <p:sp>
        <p:nvSpPr>
          <p:cNvPr id="10" name="Rectangle 9"/>
          <p:cNvSpPr/>
          <p:nvPr/>
        </p:nvSpPr>
        <p:spPr>
          <a:xfrm>
            <a:off x="4499992" y="1229851"/>
            <a:ext cx="4104456" cy="461665"/>
          </a:xfrm>
          <a:prstGeom prst="rect">
            <a:avLst/>
          </a:prstGeom>
        </p:spPr>
        <p:txBody>
          <a:bodyPr wrap="square">
            <a:spAutoFit/>
          </a:bodyPr>
          <a:lstStyle/>
          <a:p>
            <a:pPr marL="514350" lvl="1" indent="-514350">
              <a:buClr>
                <a:srgbClr val="C00000"/>
              </a:buClr>
              <a:buFont typeface="+mj-lt"/>
              <a:buAutoNum type="alphaLcPeriod" startAt="2"/>
              <a:tabLst>
                <a:tab pos="1079500" algn="l"/>
                <a:tab pos="2852738" algn="l"/>
              </a:tabLst>
            </a:pPr>
            <a:r>
              <a:rPr lang="en-US" sz="2400" dirty="0" smtClean="0"/>
              <a:t>Work </a:t>
            </a:r>
            <a:r>
              <a:rPr lang="en-US" sz="2400" dirty="0"/>
              <a:t>out the </a:t>
            </a:r>
            <a:r>
              <a:rPr lang="en-US" sz="2400" dirty="0" smtClean="0"/>
              <a:t>perimeter</a:t>
            </a:r>
          </a:p>
        </p:txBody>
      </p:sp>
      <p:sp>
        <p:nvSpPr>
          <p:cNvPr id="4" name="Rectangle 3"/>
          <p:cNvSpPr/>
          <p:nvPr/>
        </p:nvSpPr>
        <p:spPr>
          <a:xfrm>
            <a:off x="251520" y="3919696"/>
            <a:ext cx="8568952" cy="2677656"/>
          </a:xfrm>
          <a:prstGeom prst="rect">
            <a:avLst/>
          </a:prstGeom>
        </p:spPr>
        <p:txBody>
          <a:bodyPr wrap="square">
            <a:spAutoFit/>
          </a:bodyPr>
          <a:lstStyle/>
          <a:p>
            <a:pPr marL="514350" lvl="1" indent="-514350">
              <a:buClr>
                <a:srgbClr val="C00000"/>
              </a:buClr>
              <a:buFont typeface="+mj-lt"/>
              <a:buAutoNum type="alphaLcPeriod" startAt="3"/>
              <a:tabLst>
                <a:tab pos="1079500" algn="l"/>
                <a:tab pos="2852738" algn="l"/>
              </a:tabLst>
            </a:pPr>
            <a:r>
              <a:rPr lang="en-US" sz="2400" dirty="0"/>
              <a:t>Work out the shaded </a:t>
            </a:r>
            <a:r>
              <a:rPr lang="en-US" sz="2400" dirty="0" smtClean="0"/>
              <a:t/>
            </a:r>
            <a:br>
              <a:rPr lang="en-US" sz="2400" dirty="0" smtClean="0"/>
            </a:br>
            <a:r>
              <a:rPr lang="en-US" sz="2400" dirty="0" smtClean="0"/>
              <a:t>area</a:t>
            </a:r>
            <a:r>
              <a:rPr lang="en-US" sz="2400" dirty="0"/>
              <a:t>. </a:t>
            </a:r>
            <a:r>
              <a:rPr lang="en-US" sz="2400" dirty="0" smtClean="0"/>
              <a:t>Give </a:t>
            </a:r>
            <a:r>
              <a:rPr lang="en-US" sz="2400" dirty="0"/>
              <a:t>your </a:t>
            </a:r>
            <a:r>
              <a:rPr lang="en-US" sz="2400" dirty="0" smtClean="0"/>
              <a:t/>
            </a:r>
            <a:br>
              <a:rPr lang="en-US" sz="2400" dirty="0" smtClean="0"/>
            </a:br>
            <a:r>
              <a:rPr lang="en-US" sz="2400" dirty="0" smtClean="0"/>
              <a:t>answers </a:t>
            </a:r>
            <a:r>
              <a:rPr lang="en-US" sz="2400" dirty="0"/>
              <a:t>to the </a:t>
            </a:r>
            <a:r>
              <a:rPr lang="en-US" sz="2400" dirty="0" smtClean="0"/>
              <a:t/>
            </a:r>
            <a:br>
              <a:rPr lang="en-US" sz="2400" dirty="0" smtClean="0"/>
            </a:br>
            <a:r>
              <a:rPr lang="en-US" sz="2400" dirty="0" smtClean="0"/>
              <a:t>nearest </a:t>
            </a:r>
            <a:r>
              <a:rPr lang="en-US" sz="2400" dirty="0"/>
              <a:t>square mm</a:t>
            </a:r>
            <a:r>
              <a:rPr lang="en-US" sz="2400" dirty="0" smtClean="0"/>
              <a:t>.</a:t>
            </a:r>
            <a:br>
              <a:rPr lang="en-US" sz="2400" dirty="0" smtClean="0"/>
            </a:br>
            <a:endParaRPr lang="en-US" sz="2400" dirty="0" smtClean="0"/>
          </a:p>
          <a:p>
            <a:pPr marL="0" lvl="1">
              <a:buClr>
                <a:srgbClr val="C00000"/>
              </a:buClr>
              <a:tabLst>
                <a:tab pos="1079500" algn="l"/>
                <a:tab pos="2852738" algn="l"/>
              </a:tabLst>
            </a:pPr>
            <a:r>
              <a:rPr lang="en-US" sz="2400" b="1" dirty="0">
                <a:solidFill>
                  <a:srgbClr val="C00000"/>
                </a:solidFill>
              </a:rPr>
              <a:t>Discussion</a:t>
            </a:r>
            <a:r>
              <a:rPr lang="en-US" sz="2400" dirty="0">
                <a:solidFill>
                  <a:srgbClr val="C00000"/>
                </a:solidFill>
              </a:rPr>
              <a:t> </a:t>
            </a:r>
            <a:r>
              <a:rPr lang="en-US" sz="2400" dirty="0"/>
              <a:t>How did you work out the area in part </a:t>
            </a:r>
            <a:r>
              <a:rPr lang="en-US" sz="2400" b="1" dirty="0"/>
              <a:t>b</a:t>
            </a:r>
            <a:r>
              <a:rPr lang="en-US" sz="2400" dirty="0"/>
              <a:t>? How else could you have done it? Which way is most efficient?</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58789" y="2021668"/>
            <a:ext cx="2587943" cy="184853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44633" y="1700808"/>
            <a:ext cx="2940794" cy="1862504"/>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80953" y="3645024"/>
            <a:ext cx="3695503" cy="208876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Tree>
    <p:extLst>
      <p:ext uri="{BB962C8B-B14F-4D97-AF65-F5344CB8AC3E}">
        <p14:creationId xmlns:p14="http://schemas.microsoft.com/office/powerpoint/2010/main" val="2346506438"/>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a:t>
            </a:r>
            <a:r>
              <a:rPr lang="en-GB" sz="4000" dirty="0"/>
              <a:t>– </a:t>
            </a:r>
            <a:r>
              <a:rPr lang="en-GB" sz="4000" dirty="0" smtClean="0"/>
              <a:t>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205</a:t>
            </a:r>
            <a:endParaRPr lang="en-GB" sz="1400" b="1" dirty="0">
              <a:latin typeface="Calibri" panose="020F0502020204030204" pitchFamily="34" charset="0"/>
            </a:endParaRPr>
          </a:p>
        </p:txBody>
      </p:sp>
      <p:grpSp>
        <p:nvGrpSpPr>
          <p:cNvPr id="12" name="Group 11"/>
          <p:cNvGrpSpPr/>
          <p:nvPr/>
        </p:nvGrpSpPr>
        <p:grpSpPr>
          <a:xfrm>
            <a:off x="275084" y="1268760"/>
            <a:ext cx="8545387" cy="5261313"/>
            <a:chOff x="150163" y="6494199"/>
            <a:chExt cx="10032806" cy="4743302"/>
          </a:xfrm>
        </p:grpSpPr>
        <p:sp>
          <p:nvSpPr>
            <p:cNvPr id="13" name="Rectangle 12"/>
            <p:cNvSpPr/>
            <p:nvPr/>
          </p:nvSpPr>
          <p:spPr>
            <a:xfrm flipH="1">
              <a:off x="150163" y="6673055"/>
              <a:ext cx="10032806" cy="4564446"/>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800" dirty="0">
                  <a:solidFill>
                    <a:schemeClr val="tx1"/>
                  </a:solidFill>
                  <a:latin typeface="Arial" panose="020B0604020202020204" pitchFamily="34" charset="0"/>
                  <a:cs typeface="Arial" panose="020B0604020202020204" pitchFamily="34" charset="0"/>
                </a:rPr>
                <a:t>This trapezium has parallel sides, </a:t>
              </a:r>
              <a:r>
                <a:rPr lang="en-US" sz="2800" i="1" dirty="0" smtClean="0">
                  <a:solidFill>
                    <a:schemeClr val="tx1"/>
                  </a:solidFill>
                  <a:latin typeface="Arial" panose="020B0604020202020204" pitchFamily="34" charset="0"/>
                  <a:cs typeface="Arial" panose="020B0604020202020204" pitchFamily="34" charset="0"/>
                </a:rPr>
                <a:t>a</a:t>
              </a:r>
              <a:r>
                <a:rPr lang="en-US" sz="2800" dirty="0" smtClean="0">
                  <a:solidFill>
                    <a:schemeClr val="tx1"/>
                  </a:solidFill>
                  <a:latin typeface="Arial" panose="020B0604020202020204" pitchFamily="34" charset="0"/>
                  <a:cs typeface="Arial" panose="020B0604020202020204" pitchFamily="34" charset="0"/>
                </a:rPr>
                <a:t> </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and </a:t>
              </a:r>
              <a:r>
                <a:rPr lang="en-US" sz="2800" i="1" dirty="0" smtClean="0">
                  <a:solidFill>
                    <a:schemeClr val="tx1"/>
                  </a:solidFill>
                  <a:latin typeface="Arial" panose="020B0604020202020204" pitchFamily="34" charset="0"/>
                  <a:cs typeface="Arial" panose="020B0604020202020204" pitchFamily="34" charset="0"/>
                </a:rPr>
                <a:t>b</a:t>
              </a:r>
              <a:r>
                <a:rPr lang="en-US" sz="2800" dirty="0">
                  <a:solidFill>
                    <a:schemeClr val="tx1"/>
                  </a:solidFill>
                  <a:latin typeface="Arial" panose="020B0604020202020204" pitchFamily="34" charset="0"/>
                  <a:cs typeface="Arial" panose="020B0604020202020204" pitchFamily="34" charset="0"/>
                </a:rPr>
                <a:t>, and perpendicular </a:t>
              </a:r>
              <a:r>
                <a:rPr lang="en-US" sz="2800" dirty="0" smtClean="0">
                  <a:solidFill>
                    <a:schemeClr val="tx1"/>
                  </a:solidFill>
                  <a:latin typeface="Arial" panose="020B0604020202020204" pitchFamily="34" charset="0"/>
                  <a:cs typeface="Arial" panose="020B0604020202020204" pitchFamily="34" charset="0"/>
                </a:rPr>
                <a:t>height</a:t>
              </a:r>
              <a:r>
                <a:rPr lang="en-US" sz="2800" dirty="0">
                  <a:solidFill>
                    <a:schemeClr val="tx1"/>
                  </a:solidFill>
                  <a:latin typeface="Arial" panose="020B0604020202020204" pitchFamily="34" charset="0"/>
                  <a:cs typeface="Arial" panose="020B0604020202020204" pitchFamily="34" charset="0"/>
                </a:rPr>
                <a:t>, </a:t>
              </a:r>
              <a:r>
                <a:rPr lang="en-US" sz="2800" i="1" dirty="0">
                  <a:solidFill>
                    <a:schemeClr val="tx1"/>
                  </a:solidFill>
                  <a:latin typeface="Arial" panose="020B0604020202020204" pitchFamily="34" charset="0"/>
                  <a:cs typeface="Arial" panose="020B0604020202020204" pitchFamily="34" charset="0"/>
                </a:rPr>
                <a:t>h</a:t>
              </a:r>
              <a:r>
                <a:rPr lang="en-US" sz="2800" dirty="0" smtClean="0">
                  <a:solidFill>
                    <a:schemeClr val="tx1"/>
                  </a:solidFill>
                  <a:latin typeface="Arial" panose="020B0604020202020204" pitchFamily="34" charset="0"/>
                  <a:cs typeface="Arial" panose="020B0604020202020204" pitchFamily="34" charset="0"/>
                </a:rPr>
                <a:t>.</a:t>
              </a:r>
              <a:r>
                <a:rPr lang="en-US" sz="2800" dirty="0">
                  <a:solidFill>
                    <a:schemeClr val="tx1"/>
                  </a:solidFill>
                  <a:latin typeface="Arial" panose="020B0604020202020204" pitchFamily="34" charset="0"/>
                  <a:cs typeface="Arial" panose="020B0604020202020204" pitchFamily="34" charset="0"/>
                </a:rPr>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Two trapezia put together </a:t>
              </a:r>
              <a:r>
                <a:rPr lang="en-US" sz="2800" dirty="0" smtClean="0">
                  <a:solidFill>
                    <a:schemeClr val="tx1"/>
                  </a:solidFill>
                  <a:latin typeface="Arial" panose="020B0604020202020204" pitchFamily="34" charset="0"/>
                  <a:cs typeface="Arial" panose="020B0604020202020204" pitchFamily="34" charset="0"/>
                </a:rPr>
                <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make a parallelogram</a:t>
              </a:r>
              <a:r>
                <a:rPr lang="en-US" sz="2800" dirty="0">
                  <a:solidFill>
                    <a:schemeClr val="tx1"/>
                  </a:solidFill>
                  <a:latin typeface="Arial" panose="020B0604020202020204" pitchFamily="34" charset="0"/>
                  <a:cs typeface="Arial" panose="020B0604020202020204" pitchFamily="34" charset="0"/>
                </a:rPr>
                <a:t>, with </a:t>
              </a:r>
              <a:r>
                <a:rPr lang="en-US" sz="2800" dirty="0" smtClean="0">
                  <a:solidFill>
                    <a:schemeClr val="tx1"/>
                  </a:solidFill>
                  <a:latin typeface="Arial" panose="020B0604020202020204" pitchFamily="34" charset="0"/>
                  <a:cs typeface="Arial" panose="020B0604020202020204" pitchFamily="34" charset="0"/>
                </a:rPr>
                <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base (</a:t>
              </a:r>
              <a:r>
                <a:rPr lang="en-US" sz="2800" i="1" dirty="0">
                  <a:solidFill>
                    <a:schemeClr val="tx1"/>
                  </a:solidFill>
                  <a:latin typeface="Arial" panose="020B0604020202020204" pitchFamily="34" charset="0"/>
                  <a:cs typeface="Arial" panose="020B0604020202020204" pitchFamily="34" charset="0"/>
                </a:rPr>
                <a:t>a + b</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and </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perpendicular height</a:t>
              </a:r>
              <a:r>
                <a:rPr lang="en-US" sz="2800" dirty="0">
                  <a:solidFill>
                    <a:schemeClr val="tx1"/>
                  </a:solidFill>
                  <a:latin typeface="Arial" panose="020B0604020202020204" pitchFamily="34" charset="0"/>
                  <a:cs typeface="Arial" panose="020B0604020202020204" pitchFamily="34" charset="0"/>
                </a:rPr>
                <a:t>, </a:t>
              </a:r>
              <a:r>
                <a:rPr lang="en-US" sz="2800" i="1" dirty="0">
                  <a:solidFill>
                    <a:schemeClr val="tx1"/>
                  </a:solidFill>
                  <a:latin typeface="Arial" panose="020B0604020202020204" pitchFamily="34" charset="0"/>
                  <a:cs typeface="Arial" panose="020B0604020202020204" pitchFamily="34" charset="0"/>
                </a:rPr>
                <a:t>h</a:t>
              </a:r>
              <a:r>
                <a:rPr lang="en-US" sz="2800" dirty="0" smtClean="0">
                  <a:solidFill>
                    <a:schemeClr val="tx1"/>
                  </a:solidFill>
                  <a:latin typeface="Arial" panose="020B0604020202020204" pitchFamily="34" charset="0"/>
                  <a:cs typeface="Arial" panose="020B0604020202020204" pitchFamily="34" charset="0"/>
                </a:rPr>
                <a:t>.</a:t>
              </a:r>
              <a:br>
                <a:rPr lang="en-US" sz="2800" dirty="0" smtClean="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Area of 2 trapezia = base </a:t>
              </a:r>
              <a:r>
                <a:rPr lang="en-US" sz="2800" i="1" dirty="0" smtClean="0">
                  <a:solidFill>
                    <a:schemeClr val="tx1"/>
                  </a:solidFill>
                  <a:latin typeface="Arial" panose="020B0604020202020204" pitchFamily="34" charset="0"/>
                  <a:cs typeface="Arial" panose="020B0604020202020204" pitchFamily="34" charset="0"/>
                </a:rPr>
                <a:t>x</a:t>
              </a:r>
              <a:r>
                <a:rPr lang="en-US" sz="2800" dirty="0" smtClean="0">
                  <a:solidFill>
                    <a:schemeClr val="tx1"/>
                  </a:solidFill>
                  <a:latin typeface="Arial" panose="020B0604020202020204" pitchFamily="34" charset="0"/>
                  <a:cs typeface="Arial" panose="020B0604020202020204" pitchFamily="34" charset="0"/>
                </a:rPr>
                <a:t> perpendicular</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height </a:t>
              </a:r>
              <a:r>
                <a:rPr lang="en-US" sz="2800" dirty="0">
                  <a:solidFill>
                    <a:schemeClr val="tx1"/>
                  </a:solidFill>
                  <a:latin typeface="Arial" panose="020B0604020202020204" pitchFamily="34" charset="0"/>
                  <a:cs typeface="Arial" panose="020B0604020202020204" pitchFamily="34" charset="0"/>
                </a:rPr>
                <a:t>= (</a:t>
              </a:r>
              <a:r>
                <a:rPr lang="en-US" sz="2800" i="1" dirty="0">
                  <a:solidFill>
                    <a:schemeClr val="tx1"/>
                  </a:solidFill>
                  <a:latin typeface="Arial" panose="020B0604020202020204" pitchFamily="34" charset="0"/>
                  <a:cs typeface="Arial" panose="020B0604020202020204" pitchFamily="34" charset="0"/>
                </a:rPr>
                <a:t>a + </a:t>
              </a:r>
              <a:r>
                <a:rPr lang="en-US" sz="2800" i="1" dirty="0" smtClean="0">
                  <a:solidFill>
                    <a:schemeClr val="tx1"/>
                  </a:solidFill>
                  <a:latin typeface="Arial" panose="020B0604020202020204" pitchFamily="34" charset="0"/>
                  <a:cs typeface="Arial" panose="020B0604020202020204" pitchFamily="34" charset="0"/>
                </a:rPr>
                <a:t>b</a:t>
              </a:r>
              <a:r>
                <a:rPr lang="en-US" sz="2800" dirty="0" smtClean="0">
                  <a:solidFill>
                    <a:schemeClr val="tx1"/>
                  </a:solidFill>
                  <a:latin typeface="Arial" panose="020B0604020202020204" pitchFamily="34" charset="0"/>
                  <a:cs typeface="Arial" panose="020B0604020202020204" pitchFamily="34" charset="0"/>
                </a:rPr>
                <a:t>)</a:t>
              </a:r>
              <a:r>
                <a:rPr lang="en-US" sz="2800" i="1" dirty="0" smtClean="0">
                  <a:solidFill>
                    <a:schemeClr val="tx1"/>
                  </a:solidFill>
                  <a:latin typeface="Arial" panose="020B0604020202020204" pitchFamily="34" charset="0"/>
                  <a:cs typeface="Arial" panose="020B0604020202020204" pitchFamily="34" charset="0"/>
                </a:rPr>
                <a:t>h</a:t>
              </a:r>
              <a:r>
                <a:rPr lang="en-US" sz="2800" dirty="0" smtClean="0">
                  <a:solidFill>
                    <a:schemeClr val="tx1"/>
                  </a:solidFill>
                  <a:latin typeface="Arial" panose="020B0604020202020204" pitchFamily="34" charset="0"/>
                  <a:cs typeface="Arial" panose="020B0604020202020204" pitchFamily="34" charset="0"/>
                </a:rPr>
                <a:t>. Area </a:t>
              </a:r>
              <a:r>
                <a:rPr lang="en-US" sz="2800" dirty="0">
                  <a:solidFill>
                    <a:schemeClr val="tx1"/>
                  </a:solidFill>
                  <a:latin typeface="Arial" panose="020B0604020202020204" pitchFamily="34" charset="0"/>
                  <a:cs typeface="Arial" panose="020B0604020202020204" pitchFamily="34" charset="0"/>
                </a:rPr>
                <a:t>of a trapezium = </a:t>
              </a:r>
              <a:r>
                <a:rPr lang="en-US" sz="2800" dirty="0" smtClean="0">
                  <a:solidFill>
                    <a:schemeClr val="tx1"/>
                  </a:solidFill>
                  <a:latin typeface="Arial" panose="020B0604020202020204" pitchFamily="34" charset="0"/>
                  <a:cs typeface="Arial" panose="020B0604020202020204" pitchFamily="34" charset="0"/>
                </a:rPr>
                <a:t>½(</a:t>
              </a:r>
              <a:r>
                <a:rPr lang="en-US" sz="2800" i="1" dirty="0" smtClean="0">
                  <a:solidFill>
                    <a:schemeClr val="tx1"/>
                  </a:solidFill>
                  <a:latin typeface="Arial" panose="020B0604020202020204" pitchFamily="34" charset="0"/>
                  <a:cs typeface="Arial" panose="020B0604020202020204" pitchFamily="34" charset="0"/>
                </a:rPr>
                <a:t>a </a:t>
              </a:r>
              <a:r>
                <a:rPr lang="en-US" sz="2800" i="1" dirty="0">
                  <a:solidFill>
                    <a:schemeClr val="tx1"/>
                  </a:solidFill>
                  <a:latin typeface="Arial" panose="020B0604020202020204" pitchFamily="34" charset="0"/>
                  <a:cs typeface="Arial" panose="020B0604020202020204" pitchFamily="34" charset="0"/>
                </a:rPr>
                <a:t>+ </a:t>
              </a:r>
              <a:r>
                <a:rPr lang="en-US" sz="2800" i="1" dirty="0" smtClean="0">
                  <a:solidFill>
                    <a:schemeClr val="tx1"/>
                  </a:solidFill>
                  <a:latin typeface="Arial" panose="020B0604020202020204" pitchFamily="34" charset="0"/>
                  <a:cs typeface="Arial" panose="020B0604020202020204" pitchFamily="34" charset="0"/>
                </a:rPr>
                <a:t>b</a:t>
              </a:r>
              <a:r>
                <a:rPr lang="en-US" sz="2800" dirty="0" smtClean="0">
                  <a:solidFill>
                    <a:schemeClr val="tx1"/>
                  </a:solidFill>
                  <a:latin typeface="Arial" panose="020B0604020202020204" pitchFamily="34" charset="0"/>
                  <a:cs typeface="Arial" panose="020B0604020202020204" pitchFamily="34" charset="0"/>
                </a:rPr>
                <a:t>)</a:t>
              </a:r>
              <a:r>
                <a:rPr lang="en-US" sz="2800" i="1" dirty="0" smtClean="0">
                  <a:solidFill>
                    <a:schemeClr val="tx1"/>
                  </a:solidFill>
                  <a:latin typeface="Arial" panose="020B0604020202020204" pitchFamily="34" charset="0"/>
                  <a:cs typeface="Arial" panose="020B0604020202020204" pitchFamily="34" charset="0"/>
                </a:rPr>
                <a:t>h</a:t>
              </a:r>
              <a:br>
                <a:rPr lang="en-US" sz="2800" i="1" dirty="0" smtClean="0">
                  <a:solidFill>
                    <a:schemeClr val="tx1"/>
                  </a:solidFill>
                  <a:latin typeface="Arial" panose="020B0604020202020204" pitchFamily="34" charset="0"/>
                  <a:cs typeface="Arial" panose="020B0604020202020204" pitchFamily="34" charset="0"/>
                </a:rPr>
              </a:br>
              <a:endParaRPr lang="en-US" sz="2800" i="1" dirty="0">
                <a:solidFill>
                  <a:schemeClr val="tx1"/>
                </a:solidFill>
                <a:latin typeface="Arial" panose="020B0604020202020204" pitchFamily="34" charset="0"/>
                <a:cs typeface="Arial" panose="020B0604020202020204" pitchFamily="34" charset="0"/>
              </a:endParaRPr>
            </a:p>
          </p:txBody>
        </p:sp>
        <p:sp>
          <p:nvSpPr>
            <p:cNvPr id="15" name="Pentagon 14"/>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a:t>
              </a:r>
              <a:endParaRPr lang="en-US" sz="20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25612" y="3502281"/>
            <a:ext cx="3922852" cy="1582903"/>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70946" y="1530609"/>
            <a:ext cx="2670837" cy="1780558"/>
          </a:xfrm>
          <a:prstGeom prst="rect">
            <a:avLst/>
          </a:prstGeom>
        </p:spPr>
      </p:pic>
      <p:sp>
        <p:nvSpPr>
          <p:cNvPr id="17" name="Rectangle 16"/>
          <p:cNvSpPr/>
          <p:nvPr/>
        </p:nvSpPr>
        <p:spPr>
          <a:xfrm flipH="1">
            <a:off x="275083" y="6134116"/>
            <a:ext cx="8502499" cy="461665"/>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Communication hint </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Trapezia is the plural of trapezium.</a:t>
            </a:r>
          </a:p>
        </p:txBody>
      </p:sp>
    </p:spTree>
    <p:extLst>
      <p:ext uri="{BB962C8B-B14F-4D97-AF65-F5344CB8AC3E}">
        <p14:creationId xmlns:p14="http://schemas.microsoft.com/office/powerpoint/2010/main" val="171791490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a:t>
            </a:r>
            <a:r>
              <a:rPr lang="en-GB" sz="4000" dirty="0"/>
              <a:t>– </a:t>
            </a:r>
            <a:r>
              <a:rPr lang="en-GB" sz="4000" dirty="0" smtClean="0"/>
              <a:t>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205</a:t>
            </a:r>
            <a:endParaRPr lang="en-GB" sz="1400" b="1" dirty="0">
              <a:latin typeface="Calibri" panose="020F0502020204030204" pitchFamily="34" charset="0"/>
            </a:endParaRPr>
          </a:p>
        </p:txBody>
      </p:sp>
      <p:sp>
        <p:nvSpPr>
          <p:cNvPr id="3" name="Rectangle 2"/>
          <p:cNvSpPr/>
          <p:nvPr/>
        </p:nvSpPr>
        <p:spPr>
          <a:xfrm>
            <a:off x="251520" y="1196752"/>
            <a:ext cx="5256584" cy="1508105"/>
          </a:xfrm>
          <a:prstGeom prst="rect">
            <a:avLst/>
          </a:prstGeom>
        </p:spPr>
        <p:txBody>
          <a:bodyPr wrap="square">
            <a:spAutoFit/>
          </a:bodyPr>
          <a:lstStyle/>
          <a:p>
            <a:pPr marL="401638" indent="-401638">
              <a:buClr>
                <a:srgbClr val="C00000"/>
              </a:buClr>
              <a:buFont typeface="+mj-lt"/>
              <a:buAutoNum type="arabicPeriod" startAt="4"/>
              <a:tabLst>
                <a:tab pos="1079500" algn="l"/>
                <a:tab pos="2852738" algn="l"/>
              </a:tabLst>
            </a:pPr>
            <a:r>
              <a:rPr lang="en-US" sz="2300" dirty="0"/>
              <a:t>Calculate the areas of these </a:t>
            </a:r>
            <a:r>
              <a:rPr lang="en-US" sz="2300" dirty="0" smtClean="0"/>
              <a:t>trapezia.</a:t>
            </a:r>
            <a:br>
              <a:rPr lang="en-US" sz="2300" dirty="0" smtClean="0"/>
            </a:br>
            <a:r>
              <a:rPr lang="en-US" sz="2300" dirty="0" smtClean="0"/>
              <a:t>Round </a:t>
            </a:r>
            <a:r>
              <a:rPr lang="en-US" sz="2300" dirty="0"/>
              <a:t>your answers to 1 decimal place (1 </a:t>
            </a:r>
            <a:r>
              <a:rPr lang="en-US" sz="2300" dirty="0" err="1"/>
              <a:t>d.p.</a:t>
            </a:r>
            <a:r>
              <a:rPr lang="en-US" sz="2300" dirty="0"/>
              <a:t>) where necessary</a:t>
            </a:r>
            <a:r>
              <a:rPr lang="en-US" sz="2300" dirty="0" smtClean="0"/>
              <a:t>.</a:t>
            </a:r>
            <a:endParaRPr lang="en-US" sz="23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
        <p:nvSpPr>
          <p:cNvPr id="12" name="Rectangle 11"/>
          <p:cNvSpPr/>
          <p:nvPr/>
        </p:nvSpPr>
        <p:spPr>
          <a:xfrm flipH="1">
            <a:off x="251520" y="5733256"/>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Use the formula: area = </a:t>
            </a:r>
            <a:r>
              <a:rPr lang="en-US" sz="2400" dirty="0" smtClean="0">
                <a:solidFill>
                  <a:schemeClr val="tx1"/>
                </a:solidFill>
                <a:latin typeface="Arial" panose="020B0604020202020204" pitchFamily="34" charset="0"/>
                <a:cs typeface="Arial" panose="020B0604020202020204" pitchFamily="34" charset="0"/>
              </a:rPr>
              <a:t>½(</a:t>
            </a:r>
            <a:r>
              <a:rPr lang="en-US" sz="2400" i="1" dirty="0" smtClean="0">
                <a:solidFill>
                  <a:schemeClr val="tx1"/>
                </a:solidFill>
                <a:latin typeface="Arial" panose="020B0604020202020204" pitchFamily="34" charset="0"/>
                <a:cs typeface="Arial" panose="020B0604020202020204" pitchFamily="34" charset="0"/>
              </a:rPr>
              <a:t>a </a:t>
            </a:r>
            <a:r>
              <a:rPr lang="en-US" sz="2400" i="1" dirty="0">
                <a:solidFill>
                  <a:schemeClr val="tx1"/>
                </a:solidFill>
                <a:latin typeface="Arial" panose="020B0604020202020204" pitchFamily="34" charset="0"/>
                <a:cs typeface="Arial" panose="020B0604020202020204" pitchFamily="34" charset="0"/>
              </a:rPr>
              <a:t>+ b</a:t>
            </a:r>
            <a:r>
              <a:rPr lang="en-US" sz="2400" dirty="0">
                <a:solidFill>
                  <a:schemeClr val="tx1"/>
                </a:solidFill>
                <a:latin typeface="Arial" panose="020B0604020202020204" pitchFamily="34" charset="0"/>
                <a:cs typeface="Arial" panose="020B0604020202020204" pitchFamily="34" charset="0"/>
              </a:rPr>
              <a:t>)</a:t>
            </a:r>
            <a:r>
              <a:rPr lang="en-US" sz="2400" i="1" dirty="0">
                <a:solidFill>
                  <a:schemeClr val="tx1"/>
                </a:solidFill>
                <a:latin typeface="Arial" panose="020B0604020202020204" pitchFamily="34" charset="0"/>
                <a:cs typeface="Arial" panose="020B0604020202020204" pitchFamily="34" charset="0"/>
              </a:rPr>
              <a:t>h</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93240" y="2732289"/>
            <a:ext cx="3782816" cy="1191753"/>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10384" y="3924042"/>
            <a:ext cx="3765672" cy="1717552"/>
          </a:xfrm>
          <a:prstGeom prst="rect">
            <a:avLst/>
          </a:prstGeom>
        </p:spPr>
      </p:pic>
    </p:spTree>
    <p:extLst>
      <p:ext uri="{BB962C8B-B14F-4D97-AF65-F5344CB8AC3E}">
        <p14:creationId xmlns:p14="http://schemas.microsoft.com/office/powerpoint/2010/main" val="3361034426"/>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a:t>
            </a:r>
            <a:r>
              <a:rPr lang="en-GB" sz="4000" dirty="0"/>
              <a:t>– </a:t>
            </a:r>
            <a:r>
              <a:rPr lang="en-GB" sz="4000" dirty="0" smtClean="0"/>
              <a:t>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206</a:t>
            </a:r>
            <a:endParaRPr lang="en-GB" sz="1400" b="1" dirty="0">
              <a:latin typeface="Calibri" panose="020F0502020204030204" pitchFamily="34" charset="0"/>
            </a:endParaRPr>
          </a:p>
        </p:txBody>
      </p:sp>
      <p:sp>
        <p:nvSpPr>
          <p:cNvPr id="3" name="Rectangle 2"/>
          <p:cNvSpPr/>
          <p:nvPr/>
        </p:nvSpPr>
        <p:spPr>
          <a:xfrm>
            <a:off x="251520" y="1196752"/>
            <a:ext cx="5256584" cy="830997"/>
          </a:xfrm>
          <a:prstGeom prst="rect">
            <a:avLst/>
          </a:prstGeom>
        </p:spPr>
        <p:txBody>
          <a:bodyPr wrap="square">
            <a:spAutoFit/>
          </a:bodyPr>
          <a:lstStyle/>
          <a:p>
            <a:pPr marL="457200" indent="-457200">
              <a:buClr>
                <a:srgbClr val="C00000"/>
              </a:buClr>
              <a:buFont typeface="+mj-lt"/>
              <a:buAutoNum type="arabicPeriod" startAt="5"/>
              <a:tabLst>
                <a:tab pos="1079500" algn="l"/>
                <a:tab pos="2852738" algn="l"/>
              </a:tabLst>
            </a:pPr>
            <a:r>
              <a:rPr lang="en-US" sz="2400" dirty="0"/>
              <a:t>Calculate the area and perimeter of this isosceles </a:t>
            </a:r>
            <a:r>
              <a:rPr lang="en-US" sz="2400" dirty="0" smtClean="0"/>
              <a:t>trapezium.</a:t>
            </a:r>
            <a:endParaRPr lang="en-US" sz="24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5762" y="2083081"/>
            <a:ext cx="4204085" cy="2424280"/>
          </a:xfrm>
          <a:prstGeom prst="rect">
            <a:avLst/>
          </a:prstGeom>
        </p:spPr>
      </p:pic>
      <p:sp>
        <p:nvSpPr>
          <p:cNvPr id="10" name="Rectangle 9"/>
          <p:cNvSpPr/>
          <p:nvPr/>
        </p:nvSpPr>
        <p:spPr>
          <a:xfrm flipH="1">
            <a:off x="239284" y="4653136"/>
            <a:ext cx="5196812" cy="1061829"/>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Q5 communication hint </a:t>
            </a:r>
            <a:r>
              <a:rPr lang="en-US" sz="2100" dirty="0" smtClean="0">
                <a:solidFill>
                  <a:schemeClr val="tx1"/>
                </a:solidFill>
                <a:latin typeface="Arial" panose="020B0604020202020204" pitchFamily="34" charset="0"/>
                <a:cs typeface="Arial" panose="020B0604020202020204" pitchFamily="34" charset="0"/>
              </a:rPr>
              <a:t>- </a:t>
            </a:r>
            <a:r>
              <a:rPr lang="en-US" sz="2100" dirty="0">
                <a:solidFill>
                  <a:schemeClr val="tx1"/>
                </a:solidFill>
                <a:latin typeface="Arial" panose="020B0604020202020204" pitchFamily="34" charset="0"/>
                <a:cs typeface="Arial" panose="020B0604020202020204" pitchFamily="34" charset="0"/>
              </a:rPr>
              <a:t>An </a:t>
            </a:r>
            <a:r>
              <a:rPr lang="en-US" sz="2100" b="1" dirty="0">
                <a:solidFill>
                  <a:schemeClr val="tx1"/>
                </a:solidFill>
                <a:latin typeface="Arial" panose="020B0604020202020204" pitchFamily="34" charset="0"/>
                <a:cs typeface="Arial" panose="020B0604020202020204" pitchFamily="34" charset="0"/>
              </a:rPr>
              <a:t>isosceles</a:t>
            </a:r>
            <a:r>
              <a:rPr lang="en-US" sz="2100" dirty="0">
                <a:solidFill>
                  <a:schemeClr val="tx1"/>
                </a:solidFill>
                <a:latin typeface="Arial" panose="020B0604020202020204" pitchFamily="34" charset="0"/>
                <a:cs typeface="Arial" panose="020B0604020202020204" pitchFamily="34" charset="0"/>
              </a:rPr>
              <a:t> </a:t>
            </a:r>
            <a:r>
              <a:rPr lang="en-US" sz="2100" b="1" dirty="0">
                <a:solidFill>
                  <a:schemeClr val="tx1"/>
                </a:solidFill>
                <a:latin typeface="Arial" panose="020B0604020202020204" pitchFamily="34" charset="0"/>
                <a:cs typeface="Arial" panose="020B0604020202020204" pitchFamily="34" charset="0"/>
              </a:rPr>
              <a:t>trapezium</a:t>
            </a:r>
            <a:r>
              <a:rPr lang="en-US" sz="2100" dirty="0">
                <a:solidFill>
                  <a:schemeClr val="tx1"/>
                </a:solidFill>
                <a:latin typeface="Arial" panose="020B0604020202020204" pitchFamily="34" charset="0"/>
                <a:cs typeface="Arial" panose="020B0604020202020204" pitchFamily="34" charset="0"/>
              </a:rPr>
              <a:t> has one line of symmetry. Its two sloping sides are equal.</a:t>
            </a:r>
          </a:p>
        </p:txBody>
      </p:sp>
      <p:sp>
        <p:nvSpPr>
          <p:cNvPr id="6" name="Rectangle 5"/>
          <p:cNvSpPr/>
          <p:nvPr/>
        </p:nvSpPr>
        <p:spPr>
          <a:xfrm>
            <a:off x="251520" y="5766355"/>
            <a:ext cx="5199496" cy="830997"/>
          </a:xfrm>
          <a:prstGeom prst="rect">
            <a:avLst/>
          </a:prstGeom>
        </p:spPr>
        <p:txBody>
          <a:bodyPr wrap="square">
            <a:spAutoFit/>
          </a:bodyPr>
          <a:lstStyle/>
          <a:p>
            <a:r>
              <a:rPr lang="en-US" sz="2400" b="1" dirty="0">
                <a:solidFill>
                  <a:srgbClr val="C00000"/>
                </a:solidFill>
              </a:rPr>
              <a:t>Reflect</a:t>
            </a:r>
            <a:r>
              <a:rPr lang="en-US" sz="2400" dirty="0"/>
              <a:t> How can you remember how to find the area of a trapezium?</a:t>
            </a:r>
          </a:p>
        </p:txBody>
      </p:sp>
    </p:spTree>
    <p:extLst>
      <p:ext uri="{BB962C8B-B14F-4D97-AF65-F5344CB8AC3E}">
        <p14:creationId xmlns:p14="http://schemas.microsoft.com/office/powerpoint/2010/main" val="361789588"/>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a:t>
            </a:r>
            <a:r>
              <a:rPr lang="en-GB" sz="4000" dirty="0"/>
              <a:t>– </a:t>
            </a:r>
            <a:r>
              <a:rPr lang="en-GB" sz="4000" dirty="0" smtClean="0"/>
              <a:t>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206</a:t>
            </a:r>
            <a:endParaRPr lang="en-GB" sz="1400" b="1" dirty="0">
              <a:latin typeface="Calibri" panose="020F050202020403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grpSp>
        <p:nvGrpSpPr>
          <p:cNvPr id="9" name="Group 8"/>
          <p:cNvGrpSpPr/>
          <p:nvPr/>
        </p:nvGrpSpPr>
        <p:grpSpPr>
          <a:xfrm>
            <a:off x="305905" y="1268760"/>
            <a:ext cx="5130191" cy="5347756"/>
            <a:chOff x="3483872" y="1089031"/>
            <a:chExt cx="5264592" cy="5347756"/>
          </a:xfrm>
        </p:grpSpPr>
        <p:sp>
          <p:nvSpPr>
            <p:cNvPr id="11" name="Round Diagonal Corner Rectangle 10"/>
            <p:cNvSpPr/>
            <p:nvPr/>
          </p:nvSpPr>
          <p:spPr>
            <a:xfrm>
              <a:off x="3491880" y="1089031"/>
              <a:ext cx="5256584" cy="525658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5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63889" y="1666250"/>
              <a:ext cx="5095139" cy="4770537"/>
            </a:xfrm>
            <a:prstGeom prst="rect">
              <a:avLst/>
            </a:prstGeom>
          </p:spPr>
          <p:txBody>
            <a:bodyPr wrap="square">
              <a:spAutoFit/>
            </a:bodyPr>
            <a:lstStyle/>
            <a:p>
              <a:pPr>
                <a:spcAft>
                  <a:spcPts val="0"/>
                </a:spcAft>
                <a:tabLst>
                  <a:tab pos="4972050" algn="r"/>
                </a:tabLst>
              </a:pPr>
              <a:r>
                <a:rPr lang="en-US" sz="1900" dirty="0"/>
                <a:t>Here is a diagram of Jim’s garden.</a:t>
              </a:r>
              <a:br>
                <a:rPr lang="en-US" sz="1900" dirty="0"/>
              </a:br>
              <a:r>
                <a:rPr lang="en-US" sz="1900" dirty="0"/>
                <a:t/>
              </a:r>
              <a:br>
                <a:rPr lang="en-US" sz="1900" dirty="0"/>
              </a:br>
              <a:r>
                <a:rPr lang="en-US" sz="1900" dirty="0"/>
                <a:t/>
              </a:r>
              <a:br>
                <a:rPr lang="en-US" sz="1900" dirty="0"/>
              </a:br>
              <a:endParaRPr lang="en-US" sz="1900" dirty="0" smtClean="0"/>
            </a:p>
            <a:p>
              <a:pPr>
                <a:spcAft>
                  <a:spcPts val="0"/>
                </a:spcAft>
                <a:tabLst>
                  <a:tab pos="4972050" algn="r"/>
                </a:tabLst>
              </a:pPr>
              <a:r>
                <a:rPr lang="en-US" sz="1900" dirty="0"/>
                <a:t/>
              </a:r>
              <a:br>
                <a:rPr lang="en-US" sz="1900" dirty="0"/>
              </a:br>
              <a:r>
                <a:rPr lang="en-US" sz="1900" dirty="0"/>
                <a:t/>
              </a:r>
              <a:br>
                <a:rPr lang="en-US" sz="1900" dirty="0"/>
              </a:br>
              <a:r>
                <a:rPr lang="en-US" sz="1900" dirty="0"/>
                <a:t/>
              </a:r>
              <a:br>
                <a:rPr lang="en-US" sz="1900" dirty="0"/>
              </a:br>
              <a:r>
                <a:rPr lang="en-US" sz="1900" dirty="0"/>
                <a:t>Jim wants to cover his garden with grass seed to make a lawn.</a:t>
              </a:r>
            </a:p>
            <a:p>
              <a:pPr>
                <a:spcAft>
                  <a:spcPts val="0"/>
                </a:spcAft>
                <a:tabLst>
                  <a:tab pos="4972050" algn="r"/>
                </a:tabLst>
              </a:pPr>
              <a:r>
                <a:rPr lang="en-US" sz="1900" dirty="0"/>
                <a:t>Grass seed is sold in bags.</a:t>
              </a:r>
            </a:p>
            <a:p>
              <a:pPr>
                <a:spcAft>
                  <a:spcPts val="0"/>
                </a:spcAft>
                <a:tabLst>
                  <a:tab pos="4972050" algn="r"/>
                </a:tabLst>
              </a:pPr>
              <a:r>
                <a:rPr lang="en-US" sz="1900" dirty="0"/>
                <a:t>There is enough grass seed in each bag to cover 20 m</a:t>
              </a:r>
              <a:r>
                <a:rPr lang="en-US" sz="1900" baseline="30000" dirty="0"/>
                <a:t>2</a:t>
              </a:r>
              <a:r>
                <a:rPr lang="en-US" sz="1900" dirty="0"/>
                <a:t> of garden.</a:t>
              </a:r>
            </a:p>
            <a:p>
              <a:pPr>
                <a:spcAft>
                  <a:spcPts val="0"/>
                </a:spcAft>
                <a:tabLst>
                  <a:tab pos="4972050" algn="r"/>
                </a:tabLst>
              </a:pPr>
              <a:r>
                <a:rPr lang="en-US" sz="1900" dirty="0"/>
                <a:t>Each bag of grass seed costs £4.99.</a:t>
              </a:r>
            </a:p>
            <a:p>
              <a:pPr>
                <a:spcAft>
                  <a:spcPts val="0"/>
                </a:spcAft>
                <a:tabLst>
                  <a:tab pos="4972050" algn="r"/>
                </a:tabLst>
              </a:pPr>
              <a:r>
                <a:rPr lang="en-US" sz="1900" dirty="0"/>
                <a:t>Work out the least cost of putting grass seed on Jim’s garden. </a:t>
              </a:r>
              <a:r>
                <a:rPr lang="en-US" sz="1900" dirty="0" smtClean="0"/>
                <a:t>	</a:t>
              </a:r>
              <a:r>
                <a:rPr lang="en-US" sz="1900" b="1" dirty="0" smtClean="0"/>
                <a:t>(</a:t>
              </a:r>
              <a:r>
                <a:rPr lang="en-US" sz="1900" b="1" dirty="0"/>
                <a:t>4 marks) </a:t>
              </a:r>
              <a:endParaRPr lang="en-US" sz="1900" b="1" dirty="0" smtClean="0"/>
            </a:p>
            <a:p>
              <a:pPr algn="r">
                <a:spcAft>
                  <a:spcPts val="0"/>
                </a:spcAft>
                <a:tabLst>
                  <a:tab pos="4972050" algn="r"/>
                </a:tabLst>
              </a:pPr>
              <a:r>
                <a:rPr lang="en-US" sz="1900" i="1" dirty="0" smtClean="0"/>
                <a:t>Nov </a:t>
              </a:r>
              <a:r>
                <a:rPr lang="en-US" sz="1900" i="1" dirty="0"/>
                <a:t>2012, Q25, 1MA0/1F,</a:t>
              </a:r>
              <a:endParaRPr lang="en-US" sz="1900" b="1" i="1" dirty="0"/>
            </a:p>
          </p:txBody>
        </p:sp>
      </p:gr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53003" y="2257823"/>
            <a:ext cx="3843799" cy="1633611"/>
          </a:xfrm>
          <a:prstGeom prst="rect">
            <a:avLst/>
          </a:prstGeom>
        </p:spPr>
      </p:pic>
      <p:sp>
        <p:nvSpPr>
          <p:cNvPr id="15" name="Rectangle 14"/>
          <p:cNvSpPr/>
          <p:nvPr/>
        </p:nvSpPr>
        <p:spPr>
          <a:xfrm flipH="1">
            <a:off x="5580112" y="5229200"/>
            <a:ext cx="3200036" cy="132343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Show your working by writing all the </a:t>
            </a:r>
            <a:r>
              <a:rPr lang="en-US" sz="2000" dirty="0" smtClean="0">
                <a:solidFill>
                  <a:schemeClr val="tx1"/>
                </a:solidFill>
                <a:latin typeface="Arial" panose="020B0604020202020204" pitchFamily="34" charset="0"/>
                <a:cs typeface="Arial" panose="020B0604020202020204" pitchFamily="34" charset="0"/>
              </a:rPr>
              <a:t>calculations you do on your calculator.</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6129"/>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 name="Rectangle 1"/>
          <p:cNvSpPr/>
          <p:nvPr/>
        </p:nvSpPr>
        <p:spPr>
          <a:xfrm>
            <a:off x="179512" y="1124744"/>
            <a:ext cx="8712968" cy="5632311"/>
          </a:xfrm>
          <a:prstGeom prst="rect">
            <a:avLst/>
          </a:prstGeom>
        </p:spPr>
        <p:txBody>
          <a:bodyPr wrap="square" numCol="1" spcCol="182880">
            <a:spAutoFit/>
          </a:bodyPr>
          <a:lstStyle/>
          <a:p>
            <a:pPr>
              <a:buClr>
                <a:srgbClr val="0070C0"/>
              </a:buClr>
              <a:tabLst>
                <a:tab pos="749300" algn="l"/>
                <a:tab pos="8521700" algn="r"/>
              </a:tabLst>
            </a:pPr>
            <a:r>
              <a:rPr lang="en-US" sz="2400" b="1" dirty="0" smtClean="0">
                <a:solidFill>
                  <a:srgbClr val="FF0000"/>
                </a:solidFill>
                <a:latin typeface="Arial" panose="020B0604020202020204" pitchFamily="34" charset="0"/>
                <a:cs typeface="Arial" panose="020B0604020202020204" pitchFamily="34" charset="0"/>
              </a:rPr>
              <a:t>7	Area And Volume	203</a:t>
            </a:r>
            <a:endParaRPr lang="en-US" sz="2400" b="1" dirty="0">
              <a:solidFill>
                <a:srgbClr val="FF0000"/>
              </a:solidFill>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Prior knowledge </a:t>
            </a:r>
            <a:r>
              <a:rPr lang="en-US" sz="2400" dirty="0" smtClean="0">
                <a:latin typeface="Arial" panose="020B0604020202020204" pitchFamily="34" charset="0"/>
                <a:cs typeface="Arial" panose="020B0604020202020204" pitchFamily="34" charset="0"/>
              </a:rPr>
              <a:t>check	203</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7.1	Perimeter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area	204</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7.2	Units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accuracy	207</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7.3	Prisms	210</a:t>
            </a: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7.4</a:t>
            </a:r>
            <a:r>
              <a:rPr lang="en-US" sz="2400" dirty="0">
                <a:latin typeface="Arial" panose="020B0604020202020204" pitchFamily="34" charset="0"/>
                <a:cs typeface="Arial" panose="020B0604020202020204" pitchFamily="34" charset="0"/>
              </a:rPr>
              <a:t>	Circles </a:t>
            </a:r>
            <a:r>
              <a:rPr lang="en-US" sz="2400" dirty="0" smtClean="0">
                <a:latin typeface="Arial" panose="020B0604020202020204" pitchFamily="34" charset="0"/>
                <a:cs typeface="Arial" panose="020B0604020202020204" pitchFamily="34" charset="0"/>
              </a:rPr>
              <a:t>	213</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7.5	Sectors </a:t>
            </a:r>
            <a:r>
              <a:rPr lang="en-US" sz="2400" dirty="0">
                <a:latin typeface="Arial" panose="020B0604020202020204" pitchFamily="34" charset="0"/>
                <a:cs typeface="Arial" panose="020B0604020202020204" pitchFamily="34" charset="0"/>
              </a:rPr>
              <a:t>of circles </a:t>
            </a:r>
            <a:r>
              <a:rPr lang="en-US" sz="2400" dirty="0" smtClean="0">
                <a:latin typeface="Arial" panose="020B0604020202020204" pitchFamily="34" charset="0"/>
                <a:cs typeface="Arial" panose="020B0604020202020204" pitchFamily="34" charset="0"/>
              </a:rPr>
              <a:t>	216</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7.6	Cylinders </a:t>
            </a:r>
            <a:r>
              <a:rPr lang="en-US" sz="2400" dirty="0">
                <a:latin typeface="Arial" panose="020B0604020202020204" pitchFamily="34" charset="0"/>
                <a:cs typeface="Arial" panose="020B0604020202020204" pitchFamily="34" charset="0"/>
              </a:rPr>
              <a:t>and spheres </a:t>
            </a:r>
            <a:r>
              <a:rPr lang="en-US" sz="2400" dirty="0" smtClean="0">
                <a:latin typeface="Arial" panose="020B0604020202020204" pitchFamily="34" charset="0"/>
                <a:cs typeface="Arial" panose="020B0604020202020204" pitchFamily="34" charset="0"/>
              </a:rPr>
              <a:t>	220</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7.7	Pyramids </a:t>
            </a:r>
            <a:r>
              <a:rPr lang="en-US" sz="2400" dirty="0">
                <a:latin typeface="Arial" panose="020B0604020202020204" pitchFamily="34" charset="0"/>
                <a:cs typeface="Arial" panose="020B0604020202020204" pitchFamily="34" charset="0"/>
              </a:rPr>
              <a:t>and cones </a:t>
            </a:r>
            <a:r>
              <a:rPr lang="en-US" sz="2400" dirty="0" smtClean="0">
                <a:latin typeface="Arial" panose="020B0604020202020204" pitchFamily="34" charset="0"/>
                <a:cs typeface="Arial" panose="020B0604020202020204" pitchFamily="34" charset="0"/>
              </a:rPr>
              <a:t>	222</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	Problem-solving 	225</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	Check </a:t>
            </a:r>
            <a:r>
              <a:rPr lang="en-US" sz="2400" dirty="0">
                <a:latin typeface="Arial" panose="020B0604020202020204" pitchFamily="34" charset="0"/>
                <a:cs typeface="Arial" panose="020B0604020202020204" pitchFamily="34" charset="0"/>
              </a:rPr>
              <a:t>up </a:t>
            </a:r>
            <a:r>
              <a:rPr lang="en-US" sz="2400" dirty="0" smtClean="0">
                <a:latin typeface="Arial" panose="020B0604020202020204" pitchFamily="34" charset="0"/>
                <a:cs typeface="Arial" panose="020B0604020202020204" pitchFamily="34" charset="0"/>
              </a:rPr>
              <a:t>	227</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	Strengthen 	229</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	Extend 	232</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	Knowledge </a:t>
            </a:r>
            <a:r>
              <a:rPr lang="en-US" sz="2400" dirty="0">
                <a:latin typeface="Arial" panose="020B0604020202020204" pitchFamily="34" charset="0"/>
                <a:cs typeface="Arial" panose="020B0604020202020204" pitchFamily="34" charset="0"/>
              </a:rPr>
              <a:t>check </a:t>
            </a:r>
            <a:r>
              <a:rPr lang="en-US" sz="2400" dirty="0" smtClean="0">
                <a:latin typeface="Arial" panose="020B0604020202020204" pitchFamily="34" charset="0"/>
                <a:cs typeface="Arial" panose="020B0604020202020204" pitchFamily="34" charset="0"/>
              </a:rPr>
              <a:t>	235</a:t>
            </a:r>
            <a:endParaRPr lang="en-US" sz="240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400" dirty="0" smtClean="0">
                <a:latin typeface="Arial" panose="020B0604020202020204" pitchFamily="34" charset="0"/>
                <a:cs typeface="Arial" panose="020B0604020202020204" pitchFamily="34" charset="0"/>
              </a:rPr>
              <a:t>	Unit </a:t>
            </a:r>
            <a:r>
              <a:rPr lang="en-US" sz="2400" dirty="0">
                <a:latin typeface="Arial" panose="020B0604020202020204" pitchFamily="34" charset="0"/>
                <a:cs typeface="Arial" panose="020B0604020202020204" pitchFamily="34" charset="0"/>
              </a:rPr>
              <a:t>test </a:t>
            </a:r>
            <a:r>
              <a:rPr lang="en-US" sz="2400" dirty="0" smtClean="0">
                <a:latin typeface="Arial" panose="020B0604020202020204" pitchFamily="34" charset="0"/>
                <a:cs typeface="Arial" panose="020B0604020202020204" pitchFamily="34" charset="0"/>
              </a:rPr>
              <a:t>	237</a:t>
            </a:r>
            <a:endParaRPr lang="en-US" sz="2400" dirty="0">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iv</a:t>
            </a:r>
            <a:endParaRPr lang="en-GB" sz="1400" b="1" dirty="0">
              <a:latin typeface="Calibri" panose="020F0502020204030204" pitchFamily="34" charset="0"/>
            </a:endParaRPr>
          </a:p>
        </p:txBody>
      </p:sp>
    </p:spTree>
    <p:extLst>
      <p:ext uri="{BB962C8B-B14F-4D97-AF65-F5344CB8AC3E}">
        <p14:creationId xmlns:p14="http://schemas.microsoft.com/office/powerpoint/2010/main" val="274810456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a:t>
            </a:r>
            <a:r>
              <a:rPr lang="en-GB" sz="4000" dirty="0"/>
              <a:t>– </a:t>
            </a:r>
            <a:r>
              <a:rPr lang="en-GB" sz="4000" dirty="0" smtClean="0"/>
              <a:t>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206</a:t>
            </a:r>
            <a:endParaRPr lang="en-GB" sz="1400" b="1" dirty="0">
              <a:latin typeface="Calibri" panose="020F0502020204030204" pitchFamily="34" charset="0"/>
            </a:endParaRPr>
          </a:p>
        </p:txBody>
      </p:sp>
      <p:sp>
        <p:nvSpPr>
          <p:cNvPr id="3" name="Rectangle 2"/>
          <p:cNvSpPr/>
          <p:nvPr/>
        </p:nvSpPr>
        <p:spPr>
          <a:xfrm>
            <a:off x="251520" y="1196752"/>
            <a:ext cx="5256584" cy="4616648"/>
          </a:xfrm>
          <a:prstGeom prst="rect">
            <a:avLst/>
          </a:prstGeom>
        </p:spPr>
        <p:txBody>
          <a:bodyPr wrap="square">
            <a:spAutoFit/>
          </a:bodyPr>
          <a:lstStyle/>
          <a:p>
            <a:pPr marL="457200" indent="-457200">
              <a:buClr>
                <a:srgbClr val="C00000"/>
              </a:buClr>
              <a:buFont typeface="+mj-lt"/>
              <a:buAutoNum type="arabicPeriod" startAt="7"/>
              <a:tabLst>
                <a:tab pos="1079500" algn="l"/>
                <a:tab pos="2852738" algn="l"/>
              </a:tabLst>
            </a:pPr>
            <a:r>
              <a:rPr lang="en-US" sz="2100" b="1" dirty="0" smtClean="0">
                <a:solidFill>
                  <a:srgbClr val="C00000"/>
                </a:solidFill>
              </a:rPr>
              <a:t>Problem-solving – </a:t>
            </a:r>
            <a:br>
              <a:rPr lang="en-US" sz="2100" b="1" dirty="0" smtClean="0">
                <a:solidFill>
                  <a:srgbClr val="C00000"/>
                </a:solidFill>
              </a:rPr>
            </a:br>
            <a:r>
              <a:rPr lang="en-US" sz="2100" dirty="0" smtClean="0"/>
              <a:t>Here </a:t>
            </a:r>
            <a:r>
              <a:rPr lang="en-US" sz="2100" dirty="0"/>
              <a:t>is the </a:t>
            </a:r>
            <a:r>
              <a:rPr lang="en-US" sz="2100" dirty="0" smtClean="0"/>
              <a:t/>
            </a:r>
            <a:br>
              <a:rPr lang="en-US" sz="2100" dirty="0" smtClean="0"/>
            </a:br>
            <a:r>
              <a:rPr lang="en-US" sz="2100" dirty="0" smtClean="0"/>
              <a:t>plan </a:t>
            </a:r>
            <a:r>
              <a:rPr lang="en-US" sz="2100" dirty="0"/>
              <a:t>of </a:t>
            </a:r>
            <a:r>
              <a:rPr lang="en-US" sz="2100" dirty="0" smtClean="0"/>
              <a:t>a </a:t>
            </a:r>
            <a:r>
              <a:rPr lang="en-US" sz="2100" dirty="0"/>
              <a:t>play </a:t>
            </a:r>
            <a:r>
              <a:rPr lang="en-US" sz="2100" dirty="0" smtClean="0"/>
              <a:t/>
            </a:r>
            <a:br>
              <a:rPr lang="en-US" sz="2100" dirty="0" smtClean="0"/>
            </a:br>
            <a:r>
              <a:rPr lang="en-US" sz="2100" dirty="0" smtClean="0"/>
              <a:t>area</a:t>
            </a:r>
            <a:r>
              <a:rPr lang="en-US" sz="2100" dirty="0"/>
              <a:t>. Work </a:t>
            </a:r>
            <a:r>
              <a:rPr lang="en-US" sz="2100" dirty="0" smtClean="0"/>
              <a:t/>
            </a:r>
            <a:br>
              <a:rPr lang="en-US" sz="2100" dirty="0" smtClean="0"/>
            </a:br>
            <a:r>
              <a:rPr lang="en-US" sz="2100" dirty="0" smtClean="0"/>
              <a:t>out </a:t>
            </a:r>
            <a:r>
              <a:rPr lang="en-US" sz="2100" dirty="0"/>
              <a:t>its </a:t>
            </a:r>
            <a:r>
              <a:rPr lang="en-US" sz="2100" dirty="0" smtClean="0"/>
              <a:t>area.</a:t>
            </a:r>
            <a:r>
              <a:rPr lang="en-US" sz="2100" dirty="0"/>
              <a:t/>
            </a:r>
            <a:br>
              <a:rPr lang="en-US" sz="2100" dirty="0"/>
            </a:br>
            <a:r>
              <a:rPr lang="en-US" sz="2100" dirty="0" smtClean="0"/>
              <a:t/>
            </a:r>
            <a:br>
              <a:rPr lang="en-US" sz="2100" dirty="0" smtClean="0"/>
            </a:br>
            <a:r>
              <a:rPr lang="en-US" sz="2100" dirty="0" smtClean="0"/>
              <a:t/>
            </a:r>
            <a:br>
              <a:rPr lang="en-US" sz="2100" dirty="0" smtClean="0"/>
            </a:br>
            <a:endParaRPr lang="en-US" sz="2100" dirty="0" smtClean="0"/>
          </a:p>
          <a:p>
            <a:pPr marL="457200" indent="-457200">
              <a:buClr>
                <a:srgbClr val="C00000"/>
              </a:buClr>
              <a:buFont typeface="+mj-lt"/>
              <a:buAutoNum type="arabicPeriod" startAt="7"/>
              <a:tabLst>
                <a:tab pos="1079500" algn="l"/>
                <a:tab pos="2852738" algn="l"/>
              </a:tabLst>
            </a:pPr>
            <a:r>
              <a:rPr lang="en-US" sz="2100" dirty="0" smtClean="0"/>
              <a:t>The area of this trapezium is 96 cm</a:t>
            </a:r>
            <a:r>
              <a:rPr lang="en-US" sz="2100" baseline="30000" dirty="0" smtClean="0"/>
              <a:t>2</a:t>
            </a:r>
            <a:r>
              <a:rPr lang="en-US" sz="2100" dirty="0" smtClean="0"/>
              <a:t>. </a:t>
            </a:r>
          </a:p>
          <a:p>
            <a:pPr marL="800100" lvl="1" indent="-342900">
              <a:buClr>
                <a:srgbClr val="C00000"/>
              </a:buClr>
              <a:buFont typeface="+mj-lt"/>
              <a:buAutoNum type="alphaLcPeriod"/>
              <a:tabLst>
                <a:tab pos="1079500" algn="l"/>
                <a:tab pos="2852738" algn="l"/>
              </a:tabLst>
            </a:pPr>
            <a:r>
              <a:rPr lang="en-US" sz="2100" dirty="0" smtClean="0"/>
              <a:t>Substitute </a:t>
            </a:r>
            <a:r>
              <a:rPr lang="en-US" sz="2100" dirty="0"/>
              <a:t>the values of </a:t>
            </a:r>
            <a:r>
              <a:rPr lang="en-US" sz="2100" i="1" dirty="0"/>
              <a:t>a</a:t>
            </a:r>
            <a:r>
              <a:rPr lang="en-US" sz="2100" dirty="0"/>
              <a:t>, </a:t>
            </a:r>
            <a:r>
              <a:rPr lang="en-US" sz="2100" i="1" dirty="0"/>
              <a:t>b</a:t>
            </a:r>
            <a:r>
              <a:rPr lang="en-US" sz="2100" dirty="0"/>
              <a:t> and A into the formula </a:t>
            </a:r>
            <a:r>
              <a:rPr lang="en-US" sz="2100" i="1" dirty="0" smtClean="0"/>
              <a:t>A</a:t>
            </a:r>
            <a:r>
              <a:rPr lang="en-US" sz="2100" dirty="0" smtClean="0"/>
              <a:t> </a:t>
            </a:r>
            <a:r>
              <a:rPr lang="en-US" sz="2100" dirty="0"/>
              <a:t>= </a:t>
            </a:r>
            <a:r>
              <a:rPr lang="en-US" sz="2100" dirty="0" smtClean="0"/>
              <a:t>½(</a:t>
            </a:r>
            <a:r>
              <a:rPr lang="en-US" sz="2100" i="1" dirty="0"/>
              <a:t>a + b</a:t>
            </a:r>
            <a:r>
              <a:rPr lang="en-US" sz="2100" dirty="0"/>
              <a:t>)</a:t>
            </a:r>
            <a:r>
              <a:rPr lang="en-US" sz="2100" i="1" dirty="0"/>
              <a:t>h</a:t>
            </a:r>
          </a:p>
          <a:p>
            <a:pPr marL="800100" lvl="1" indent="-342900">
              <a:buClr>
                <a:srgbClr val="C00000"/>
              </a:buClr>
              <a:buFont typeface="+mj-lt"/>
              <a:buAutoNum type="alphaLcPeriod"/>
              <a:tabLst>
                <a:tab pos="1079500" algn="l"/>
                <a:tab pos="2852738" algn="l"/>
              </a:tabLst>
            </a:pPr>
            <a:r>
              <a:rPr lang="en-US" sz="2100" dirty="0"/>
              <a:t>Simplify to get an equation, </a:t>
            </a:r>
            <a:br>
              <a:rPr lang="en-US" sz="2100" dirty="0"/>
            </a:br>
            <a:r>
              <a:rPr lang="en-US" sz="2100" dirty="0">
                <a:sym typeface="Wingdings" panose="05000000000000000000" pitchFamily="2" charset="2"/>
              </a:rPr>
              <a:t> = </a:t>
            </a:r>
            <a:r>
              <a:rPr lang="en-US" sz="2100" i="1" dirty="0">
                <a:sym typeface="Wingdings" panose="05000000000000000000" pitchFamily="2" charset="2"/>
              </a:rPr>
              <a:t>h</a:t>
            </a:r>
            <a:endParaRPr lang="en-US" sz="2100" i="1" dirty="0"/>
          </a:p>
          <a:p>
            <a:pPr marL="800100" lvl="1" indent="-342900">
              <a:buClr>
                <a:srgbClr val="C00000"/>
              </a:buClr>
              <a:buFont typeface="+mj-lt"/>
              <a:buAutoNum type="alphaLcPeriod"/>
              <a:tabLst>
                <a:tab pos="1079500" algn="l"/>
                <a:tab pos="2852738" algn="l"/>
              </a:tabLst>
            </a:pPr>
            <a:r>
              <a:rPr lang="en-US" sz="2100" dirty="0"/>
              <a:t>Solve </a:t>
            </a:r>
            <a:r>
              <a:rPr lang="en-US" sz="2100" dirty="0" smtClean="0"/>
              <a:t>to find </a:t>
            </a:r>
            <a:r>
              <a:rPr lang="en-US" sz="2100" i="1" dirty="0"/>
              <a:t>h</a:t>
            </a:r>
            <a:r>
              <a:rPr lang="en-US" sz="2100" dirty="0"/>
              <a: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83768" y="1724372"/>
            <a:ext cx="2957782" cy="1628902"/>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33966" y="5157192"/>
            <a:ext cx="2445686" cy="1368152"/>
          </a:xfrm>
          <a:prstGeom prst="rect">
            <a:avLst/>
          </a:prstGeom>
        </p:spPr>
      </p:pic>
    </p:spTree>
    <p:extLst>
      <p:ext uri="{BB962C8B-B14F-4D97-AF65-F5344CB8AC3E}">
        <p14:creationId xmlns:p14="http://schemas.microsoft.com/office/powerpoint/2010/main" val="3467912889"/>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a:t>
            </a:r>
            <a:r>
              <a:rPr lang="en-GB" sz="4000" dirty="0"/>
              <a:t>– </a:t>
            </a:r>
            <a:r>
              <a:rPr lang="en-GB" sz="4000" dirty="0" smtClean="0"/>
              <a:t>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206</a:t>
            </a:r>
            <a:endParaRPr lang="en-GB" sz="1400" b="1" dirty="0">
              <a:latin typeface="Calibri" panose="020F0502020204030204" pitchFamily="34" charset="0"/>
            </a:endParaRPr>
          </a:p>
        </p:txBody>
      </p:sp>
      <p:sp>
        <p:nvSpPr>
          <p:cNvPr id="3" name="Rectangle 2"/>
          <p:cNvSpPr/>
          <p:nvPr/>
        </p:nvSpPr>
        <p:spPr>
          <a:xfrm>
            <a:off x="251520" y="1196752"/>
            <a:ext cx="5112569" cy="1446550"/>
          </a:xfrm>
          <a:prstGeom prst="rect">
            <a:avLst/>
          </a:prstGeom>
        </p:spPr>
        <p:txBody>
          <a:bodyPr wrap="square">
            <a:spAutoFit/>
          </a:bodyPr>
          <a:lstStyle/>
          <a:p>
            <a:pPr marL="457200" indent="-457200">
              <a:buClr>
                <a:srgbClr val="C00000"/>
              </a:buClr>
              <a:buFont typeface="+mj-lt"/>
              <a:buAutoNum type="arabicPeriod" startAt="9"/>
              <a:tabLst>
                <a:tab pos="1079500" algn="l"/>
                <a:tab pos="2852738" algn="l"/>
              </a:tabLst>
            </a:pPr>
            <a:r>
              <a:rPr lang="en-US" sz="2200" b="1" dirty="0" smtClean="0">
                <a:solidFill>
                  <a:srgbClr val="C00000"/>
                </a:solidFill>
              </a:rPr>
              <a:t>Problem-solving – </a:t>
            </a:r>
            <a:r>
              <a:rPr lang="en-US" sz="2200" dirty="0" smtClean="0"/>
              <a:t>A </a:t>
            </a:r>
            <a:r>
              <a:rPr lang="en-US" sz="2200" dirty="0"/>
              <a:t>trapezium has area 32cm</a:t>
            </a:r>
            <a:r>
              <a:rPr lang="en-US" sz="2200" baseline="30000" dirty="0"/>
              <a:t>2</a:t>
            </a:r>
            <a:r>
              <a:rPr lang="en-US" sz="2200" dirty="0"/>
              <a:t>, and parallel sides 5.5 cm and 10.5 cm. Work out its height.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
        <p:nvSpPr>
          <p:cNvPr id="8" name="Rectangle 7"/>
          <p:cNvSpPr/>
          <p:nvPr/>
        </p:nvSpPr>
        <p:spPr>
          <a:xfrm flipH="1">
            <a:off x="5436096" y="1241465"/>
            <a:ext cx="2736304" cy="132343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Q9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Sketch and label the trapezium. Use the method from </a:t>
            </a:r>
            <a:r>
              <a:rPr lang="en-US" sz="2000" b="1" dirty="0">
                <a:solidFill>
                  <a:schemeClr val="tx1"/>
                </a:solidFill>
                <a:latin typeface="Arial" panose="020B0604020202020204" pitchFamily="34" charset="0"/>
                <a:cs typeface="Arial" panose="020B0604020202020204" pitchFamily="34" charset="0"/>
              </a:rPr>
              <a:t>Q8</a:t>
            </a:r>
            <a:r>
              <a:rPr lang="en-US" sz="2000" dirty="0">
                <a:solidFill>
                  <a:schemeClr val="tx1"/>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8"/>
              <p:cNvSpPr/>
              <p:nvPr/>
            </p:nvSpPr>
            <p:spPr>
              <a:xfrm flipH="1">
                <a:off x="238559" y="2907046"/>
                <a:ext cx="8581913" cy="3690306"/>
              </a:xfrm>
              <a:prstGeom prst="rect">
                <a:avLst/>
              </a:prstGeom>
              <a:solidFill>
                <a:srgbClr val="FEF1E1"/>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600" dirty="0" smtClean="0">
                    <a:solidFill>
                      <a:schemeClr val="tx1"/>
                    </a:solidFill>
                    <a:latin typeface="Arial" panose="020B0604020202020204" pitchFamily="34" charset="0"/>
                    <a:cs typeface="Arial" panose="020B0604020202020204" pitchFamily="34" charset="0"/>
                  </a:rPr>
                  <a:t>This trapezium has area </a:t>
                </a:r>
                <a:br>
                  <a:rPr lang="en-US" sz="2600" dirty="0" smtClean="0">
                    <a:solidFill>
                      <a:schemeClr val="tx1"/>
                    </a:solidFill>
                    <a:latin typeface="Arial" panose="020B0604020202020204" pitchFamily="34" charset="0"/>
                    <a:cs typeface="Arial" panose="020B0604020202020204" pitchFamily="34" charset="0"/>
                  </a:rPr>
                </a:br>
                <a:r>
                  <a:rPr lang="en-US" sz="2600" dirty="0" smtClean="0">
                    <a:solidFill>
                      <a:schemeClr val="tx1"/>
                    </a:solidFill>
                    <a:latin typeface="Arial" panose="020B0604020202020204" pitchFamily="34" charset="0"/>
                    <a:cs typeface="Arial" panose="020B0604020202020204" pitchFamily="34" charset="0"/>
                  </a:rPr>
                  <a:t>70m</a:t>
                </a:r>
                <a:r>
                  <a:rPr lang="en-US" sz="2600" baseline="30000" dirty="0" smtClean="0">
                    <a:solidFill>
                      <a:schemeClr val="tx1"/>
                    </a:solidFill>
                    <a:latin typeface="Arial" panose="020B0604020202020204" pitchFamily="34" charset="0"/>
                    <a:cs typeface="Arial" panose="020B0604020202020204" pitchFamily="34" charset="0"/>
                  </a:rPr>
                  <a:t>2</a:t>
                </a:r>
                <a:r>
                  <a:rPr lang="en-US" sz="2600" baseline="300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Find </a:t>
                </a:r>
                <a:r>
                  <a:rPr lang="en-US" sz="2600" dirty="0">
                    <a:solidFill>
                      <a:schemeClr val="tx1"/>
                    </a:solidFill>
                    <a:latin typeface="Arial" panose="020B0604020202020204" pitchFamily="34" charset="0"/>
                    <a:cs typeface="Arial" panose="020B0604020202020204" pitchFamily="34" charset="0"/>
                  </a:rPr>
                  <a:t>the length of the </a:t>
                </a:r>
                <a:r>
                  <a:rPr lang="en-US" sz="2600" dirty="0" smtClean="0">
                    <a:solidFill>
                      <a:schemeClr val="tx1"/>
                    </a:solidFill>
                    <a:latin typeface="Arial" panose="020B0604020202020204" pitchFamily="34" charset="0"/>
                    <a:cs typeface="Arial" panose="020B0604020202020204" pitchFamily="34" charset="0"/>
                  </a:rPr>
                  <a:t/>
                </a:r>
                <a:br>
                  <a:rPr lang="en-US" sz="2600" dirty="0" smtClean="0">
                    <a:solidFill>
                      <a:schemeClr val="tx1"/>
                    </a:solidFill>
                    <a:latin typeface="Arial" panose="020B0604020202020204" pitchFamily="34" charset="0"/>
                    <a:cs typeface="Arial" panose="020B0604020202020204" pitchFamily="34" charset="0"/>
                  </a:rPr>
                </a:br>
                <a:r>
                  <a:rPr lang="en-US" sz="2600" dirty="0" smtClean="0">
                    <a:solidFill>
                      <a:schemeClr val="tx1"/>
                    </a:solidFill>
                    <a:latin typeface="Arial" panose="020B0604020202020204" pitchFamily="34" charset="0"/>
                    <a:cs typeface="Arial" panose="020B0604020202020204" pitchFamily="34" charset="0"/>
                  </a:rPr>
                  <a:t>shorter parallel </a:t>
                </a:r>
                <a:r>
                  <a:rPr lang="en-US" sz="2600" dirty="0">
                    <a:solidFill>
                      <a:schemeClr val="tx1"/>
                    </a:solidFill>
                    <a:latin typeface="Arial" panose="020B0604020202020204" pitchFamily="34" charset="0"/>
                    <a:cs typeface="Arial" panose="020B0604020202020204" pitchFamily="34" charset="0"/>
                  </a:rPr>
                  <a:t>side</a:t>
                </a:r>
                <a:r>
                  <a:rPr lang="en-US" sz="2600" dirty="0" smtClean="0">
                    <a:solidFill>
                      <a:schemeClr val="tx1"/>
                    </a:solidFill>
                    <a:latin typeface="Arial" panose="020B0604020202020204" pitchFamily="34" charset="0"/>
                    <a:cs typeface="Arial" panose="020B0604020202020204" pitchFamily="34" charset="0"/>
                  </a:rPr>
                  <a:t>.</a:t>
                </a:r>
                <a:br>
                  <a:rPr lang="en-US" sz="2600" dirty="0" smtClean="0">
                    <a:solidFill>
                      <a:schemeClr val="tx1"/>
                    </a:solidFill>
                    <a:latin typeface="Arial" panose="020B0604020202020204" pitchFamily="34" charset="0"/>
                    <a:cs typeface="Arial" panose="020B0604020202020204" pitchFamily="34" charset="0"/>
                  </a:rPr>
                </a:br>
                <a:r>
                  <a:rPr lang="en-US" sz="2600" dirty="0" smtClean="0">
                    <a:solidFill>
                      <a:schemeClr val="tx1"/>
                    </a:solidFill>
                    <a:latin typeface="Arial" panose="020B0604020202020204" pitchFamily="34" charset="0"/>
                    <a:cs typeface="Arial" panose="020B0604020202020204" pitchFamily="34" charset="0"/>
                  </a:rPr>
                  <a:t/>
                </a:r>
                <a:br>
                  <a:rPr lang="en-US" sz="2600" dirty="0" smtClean="0">
                    <a:solidFill>
                      <a:schemeClr val="tx1"/>
                    </a:solidFill>
                    <a:latin typeface="Arial" panose="020B0604020202020204" pitchFamily="34" charset="0"/>
                    <a:cs typeface="Arial" panose="020B0604020202020204" pitchFamily="34" charset="0"/>
                  </a:rPr>
                </a:br>
                <a:r>
                  <a:rPr lang="en-US" sz="2600" dirty="0" smtClean="0">
                    <a:solidFill>
                      <a:srgbClr val="002060"/>
                    </a:solidFill>
                    <a:latin typeface="Comic Sans MS" panose="030F0702030302020204" pitchFamily="66" charset="0"/>
                    <a:cs typeface="Arial" panose="020B0604020202020204" pitchFamily="34" charset="0"/>
                  </a:rPr>
                  <a:t>70 = ½(</a:t>
                </a:r>
                <a:r>
                  <a:rPr lang="en-US" sz="2600" i="1" dirty="0" smtClean="0">
                    <a:solidFill>
                      <a:srgbClr val="002060"/>
                    </a:solidFill>
                    <a:latin typeface="Comic Sans MS" panose="030F0702030302020204" pitchFamily="66" charset="0"/>
                    <a:cs typeface="Arial" panose="020B0604020202020204" pitchFamily="34" charset="0"/>
                  </a:rPr>
                  <a:t>a</a:t>
                </a:r>
                <a:r>
                  <a:rPr lang="en-US" sz="2600" dirty="0" smtClean="0">
                    <a:solidFill>
                      <a:srgbClr val="002060"/>
                    </a:solidFill>
                    <a:latin typeface="Comic Sans MS" panose="030F0702030302020204" pitchFamily="66" charset="0"/>
                    <a:cs typeface="Arial" panose="020B0604020202020204" pitchFamily="34" charset="0"/>
                  </a:rPr>
                  <a:t> + 12) x 7</a:t>
                </a:r>
              </a:p>
              <a:p>
                <a14:m>
                  <m:oMath xmlns:m="http://schemas.openxmlformats.org/officeDocument/2006/math">
                    <m:f>
                      <m:fPr>
                        <m:ctrlPr>
                          <a:rPr lang="en-US" sz="2600" i="1">
                            <a:solidFill>
                              <a:srgbClr val="002060"/>
                            </a:solidFill>
                            <a:latin typeface="Cambria Math" panose="02040503050406030204" pitchFamily="18" charset="0"/>
                            <a:cs typeface="Arial" panose="020B0604020202020204" pitchFamily="34" charset="0"/>
                          </a:rPr>
                        </m:ctrlPr>
                      </m:fPr>
                      <m:num>
                        <m:r>
                          <a:rPr lang="en-US" sz="2600" b="0" i="1" smtClean="0">
                            <a:solidFill>
                              <a:srgbClr val="002060"/>
                            </a:solidFill>
                            <a:latin typeface="Cambria Math" panose="02040503050406030204" pitchFamily="18" charset="0"/>
                            <a:cs typeface="Arial" panose="020B0604020202020204" pitchFamily="34" charset="0"/>
                          </a:rPr>
                          <m:t>70</m:t>
                        </m:r>
                      </m:num>
                      <m:den>
                        <m:r>
                          <a:rPr lang="en-US" sz="2600" b="0" i="1" smtClean="0">
                            <a:solidFill>
                              <a:srgbClr val="002060"/>
                            </a:solidFill>
                            <a:latin typeface="Cambria Math" panose="02040503050406030204" pitchFamily="18" charset="0"/>
                            <a:cs typeface="Arial" panose="020B0604020202020204" pitchFamily="34" charset="0"/>
                          </a:rPr>
                          <m:t>7</m:t>
                        </m:r>
                      </m:den>
                    </m:f>
                  </m:oMath>
                </a14:m>
                <a:r>
                  <a:rPr lang="en-US" sz="2600" dirty="0" smtClean="0">
                    <a:solidFill>
                      <a:srgbClr val="002060"/>
                    </a:solidFill>
                    <a:latin typeface="Comic Sans MS" panose="030F0702030302020204" pitchFamily="66" charset="0"/>
                  </a:rPr>
                  <a:t>  = 10 = ½(a + 12)</a:t>
                </a:r>
                <a:endParaRPr lang="en-US" sz="2600" dirty="0">
                  <a:solidFill>
                    <a:srgbClr val="002060"/>
                  </a:solidFill>
                  <a:latin typeface="Comic Sans MS" panose="030F0702030302020204" pitchFamily="66" charset="0"/>
                </a:endParaRPr>
              </a:p>
              <a:p>
                <a:r>
                  <a:rPr lang="en-US" sz="2600" dirty="0" smtClean="0">
                    <a:solidFill>
                      <a:srgbClr val="002060"/>
                    </a:solidFill>
                    <a:latin typeface="Comic Sans MS" panose="030F0702030302020204" pitchFamily="66" charset="0"/>
                    <a:cs typeface="Arial" panose="020B0604020202020204" pitchFamily="34" charset="0"/>
                  </a:rPr>
                  <a:t>2 x 10 = 20 = a + 12</a:t>
                </a:r>
              </a:p>
              <a:p>
                <a:r>
                  <a:rPr lang="en-US" sz="2600" dirty="0" smtClean="0">
                    <a:solidFill>
                      <a:srgbClr val="002060"/>
                    </a:solidFill>
                    <a:latin typeface="Comic Sans MS" panose="030F0702030302020204" pitchFamily="66" charset="0"/>
                    <a:cs typeface="Arial" panose="020B0604020202020204" pitchFamily="34" charset="0"/>
                  </a:rPr>
                  <a:t>a = 8 cm</a:t>
                </a:r>
              </a:p>
            </p:txBody>
          </p:sp>
        </mc:Choice>
        <mc:Fallback xmlns="">
          <p:sp>
            <p:nvSpPr>
              <p:cNvPr id="9" name="Rectangle 8"/>
              <p:cNvSpPr>
                <a:spLocks noRot="1" noChangeAspect="1" noMove="1" noResize="1" noEditPoints="1" noAdjustHandles="1" noChangeArrowheads="1" noChangeShapeType="1" noTextEdit="1"/>
              </p:cNvSpPr>
              <p:nvPr/>
            </p:nvSpPr>
            <p:spPr>
              <a:xfrm flipH="1">
                <a:off x="238559" y="2907046"/>
                <a:ext cx="8581913" cy="3690306"/>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0" name="Pentagon 9"/>
          <p:cNvSpPr/>
          <p:nvPr/>
        </p:nvSpPr>
        <p:spPr>
          <a:xfrm>
            <a:off x="238559" y="2722380"/>
            <a:ext cx="2943611" cy="424978"/>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1</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4427985" y="4869160"/>
            <a:ext cx="2016224" cy="707886"/>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000" dirty="0" smtClean="0">
                <a:latin typeface="Comic Sans MS" panose="030F0702030302020204" pitchFamily="66" charset="0"/>
                <a:cs typeface="Arial" panose="020B0604020202020204" pitchFamily="34" charset="0"/>
              </a:rPr>
              <a:t>Divide both sides by 7</a:t>
            </a:r>
            <a:endParaRPr lang="en-US" sz="2000" dirty="0">
              <a:latin typeface="Comic Sans MS" panose="030F0702030302020204" pitchFamily="66" charset="0"/>
              <a:cs typeface="Arial" panose="020B0604020202020204" pitchFamily="34" charset="0"/>
            </a:endParaRPr>
          </a:p>
        </p:txBody>
      </p:sp>
      <p:sp>
        <p:nvSpPr>
          <p:cNvPr id="13" name="Rectangle 12"/>
          <p:cNvSpPr/>
          <p:nvPr/>
        </p:nvSpPr>
        <p:spPr>
          <a:xfrm>
            <a:off x="4427985" y="5817458"/>
            <a:ext cx="2016224" cy="707886"/>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000" dirty="0" smtClean="0">
                <a:latin typeface="Comic Sans MS" panose="030F0702030302020204" pitchFamily="66" charset="0"/>
                <a:cs typeface="Arial" panose="020B0604020202020204" pitchFamily="34" charset="0"/>
              </a:rPr>
              <a:t>Multiply both sides by 2.</a:t>
            </a:r>
            <a:endParaRPr lang="en-US" sz="2000" dirty="0">
              <a:latin typeface="Comic Sans MS" panose="030F0702030302020204" pitchFamily="66" charset="0"/>
              <a:cs typeface="Arial" panose="020B0604020202020204" pitchFamily="34" charset="0"/>
            </a:endParaRPr>
          </a:p>
        </p:txBody>
      </p:sp>
      <p:sp>
        <p:nvSpPr>
          <p:cNvPr id="15" name="Rectangle 14"/>
          <p:cNvSpPr/>
          <p:nvPr/>
        </p:nvSpPr>
        <p:spPr>
          <a:xfrm>
            <a:off x="4427985" y="3021920"/>
            <a:ext cx="2016223" cy="1631216"/>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000" dirty="0" smtClean="0">
                <a:latin typeface="Comic Sans MS" panose="030F0702030302020204" pitchFamily="66" charset="0"/>
                <a:cs typeface="Arial" panose="020B0604020202020204" pitchFamily="34" charset="0"/>
              </a:rPr>
              <a:t>Substitute the values of </a:t>
            </a:r>
            <a:r>
              <a:rPr lang="en-US" sz="2000" i="1" dirty="0" smtClean="0">
                <a:latin typeface="Comic Sans MS" panose="030F0702030302020204" pitchFamily="66" charset="0"/>
                <a:cs typeface="Arial" panose="020B0604020202020204" pitchFamily="34" charset="0"/>
              </a:rPr>
              <a:t>h, b, </a:t>
            </a:r>
            <a:r>
              <a:rPr lang="en-US" sz="2000" dirty="0" smtClean="0">
                <a:latin typeface="Comic Sans MS" panose="030F0702030302020204" pitchFamily="66" charset="0"/>
                <a:cs typeface="Arial" panose="020B0604020202020204" pitchFamily="34" charset="0"/>
              </a:rPr>
              <a:t>and </a:t>
            </a:r>
            <a:r>
              <a:rPr lang="en-US" sz="2000" i="1" dirty="0" smtClean="0">
                <a:latin typeface="Comic Sans MS" panose="030F0702030302020204" pitchFamily="66" charset="0"/>
                <a:cs typeface="Arial" panose="020B0604020202020204" pitchFamily="34" charset="0"/>
              </a:rPr>
              <a:t>A </a:t>
            </a:r>
            <a:r>
              <a:rPr lang="en-US" sz="2000" dirty="0" smtClean="0">
                <a:latin typeface="Comic Sans MS" panose="030F0702030302020204" pitchFamily="66" charset="0"/>
                <a:cs typeface="Arial" panose="020B0604020202020204" pitchFamily="34" charset="0"/>
              </a:rPr>
              <a:t>into the formula </a:t>
            </a:r>
            <a:br>
              <a:rPr lang="en-US" sz="2000" dirty="0" smtClean="0">
                <a:latin typeface="Comic Sans MS" panose="030F0702030302020204" pitchFamily="66" charset="0"/>
                <a:cs typeface="Arial" panose="020B0604020202020204" pitchFamily="34" charset="0"/>
              </a:rPr>
            </a:br>
            <a:r>
              <a:rPr lang="en-US" sz="2000" i="1" dirty="0" smtClean="0">
                <a:latin typeface="Comic Sans MS" panose="030F0702030302020204" pitchFamily="66" charset="0"/>
                <a:cs typeface="Arial" panose="020B0604020202020204" pitchFamily="34" charset="0"/>
              </a:rPr>
              <a:t>A = ½</a:t>
            </a:r>
            <a:r>
              <a:rPr lang="en-US" sz="2000" dirty="0" smtClean="0">
                <a:latin typeface="Comic Sans MS" panose="030F0702030302020204" pitchFamily="66" charset="0"/>
                <a:cs typeface="Arial" panose="020B0604020202020204" pitchFamily="34" charset="0"/>
              </a:rPr>
              <a:t>(</a:t>
            </a:r>
            <a:r>
              <a:rPr lang="en-US" sz="2000" i="1" dirty="0" smtClean="0">
                <a:latin typeface="Comic Sans MS" panose="030F0702030302020204" pitchFamily="66" charset="0"/>
                <a:cs typeface="Arial" panose="020B0604020202020204" pitchFamily="34" charset="0"/>
              </a:rPr>
              <a:t>a + b)</a:t>
            </a:r>
            <a:r>
              <a:rPr lang="en-US" sz="2000" dirty="0" smtClean="0">
                <a:latin typeface="Comic Sans MS" panose="030F0702030302020204" pitchFamily="66" charset="0"/>
                <a:cs typeface="Arial" panose="020B0604020202020204" pitchFamily="34" charset="0"/>
              </a:rPr>
              <a:t> </a:t>
            </a:r>
            <a:r>
              <a:rPr lang="en-US" sz="2000" i="1" dirty="0" smtClean="0">
                <a:latin typeface="Comic Sans MS" panose="030F0702030302020204" pitchFamily="66" charset="0"/>
                <a:cs typeface="Arial" panose="020B0604020202020204" pitchFamily="34" charset="0"/>
              </a:rPr>
              <a:t>h</a:t>
            </a:r>
            <a:endParaRPr lang="en-US" sz="2000" dirty="0">
              <a:latin typeface="Comic Sans MS" panose="030F0702030302020204" pitchFamily="66" charset="0"/>
              <a:cs typeface="Arial" panose="020B0604020202020204" pitchFamily="34" charset="0"/>
            </a:endParaRPr>
          </a:p>
        </p:txBody>
      </p:sp>
      <p:cxnSp>
        <p:nvCxnSpPr>
          <p:cNvPr id="16" name="Straight Arrow Connector 15"/>
          <p:cNvCxnSpPr>
            <a:stCxn id="15" idx="1"/>
          </p:cNvCxnSpPr>
          <p:nvPr/>
        </p:nvCxnSpPr>
        <p:spPr>
          <a:xfrm flipH="1">
            <a:off x="3182170" y="3837528"/>
            <a:ext cx="1245815" cy="10316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1"/>
          </p:cNvCxnSpPr>
          <p:nvPr/>
        </p:nvCxnSpPr>
        <p:spPr>
          <a:xfrm flipH="1">
            <a:off x="3182171" y="5223103"/>
            <a:ext cx="1245814" cy="595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1"/>
          </p:cNvCxnSpPr>
          <p:nvPr/>
        </p:nvCxnSpPr>
        <p:spPr>
          <a:xfrm flipH="1" flipV="1">
            <a:off x="3347865" y="5973125"/>
            <a:ext cx="1080120" cy="1982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59320" y="3058627"/>
            <a:ext cx="2189144" cy="2087323"/>
          </a:xfrm>
          <a:prstGeom prst="rect">
            <a:avLst/>
          </a:prstGeom>
        </p:spPr>
      </p:pic>
    </p:spTree>
    <p:extLst>
      <p:ext uri="{BB962C8B-B14F-4D97-AF65-F5344CB8AC3E}">
        <p14:creationId xmlns:p14="http://schemas.microsoft.com/office/powerpoint/2010/main" val="139829779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7.1 </a:t>
            </a:r>
            <a:r>
              <a:rPr lang="en-GB" sz="4000" dirty="0"/>
              <a:t>– </a:t>
            </a:r>
            <a:r>
              <a:rPr lang="en-GB" sz="4000" dirty="0" smtClean="0"/>
              <a:t>Perimeter and Area</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207</a:t>
            </a:r>
            <a:endParaRPr lang="en-GB" sz="1400" b="1" dirty="0">
              <a:latin typeface="Calibri" panose="020F0502020204030204" pitchFamily="34" charset="0"/>
            </a:endParaRPr>
          </a:p>
        </p:txBody>
      </p:sp>
      <p:sp>
        <p:nvSpPr>
          <p:cNvPr id="3" name="Rectangle 2"/>
          <p:cNvSpPr/>
          <p:nvPr/>
        </p:nvSpPr>
        <p:spPr>
          <a:xfrm>
            <a:off x="251520" y="1196752"/>
            <a:ext cx="5256584" cy="3477875"/>
          </a:xfrm>
          <a:prstGeom prst="rect">
            <a:avLst/>
          </a:prstGeom>
        </p:spPr>
        <p:txBody>
          <a:bodyPr wrap="square">
            <a:spAutoFit/>
          </a:bodyPr>
          <a:lstStyle/>
          <a:p>
            <a:pPr marL="457200" indent="-457200">
              <a:buClr>
                <a:srgbClr val="C00000"/>
              </a:buClr>
              <a:buFont typeface="+mj-lt"/>
              <a:buAutoNum type="arabicPeriod" startAt="10"/>
              <a:tabLst>
                <a:tab pos="1079500" algn="l"/>
                <a:tab pos="2852738" algn="l"/>
              </a:tabLst>
            </a:pPr>
            <a:r>
              <a:rPr lang="en-US" sz="2200" b="1" dirty="0">
                <a:solidFill>
                  <a:srgbClr val="C00000"/>
                </a:solidFill>
              </a:rPr>
              <a:t>Reasoning</a:t>
            </a:r>
            <a:r>
              <a:rPr lang="en-US" sz="2200" dirty="0">
                <a:solidFill>
                  <a:srgbClr val="C00000"/>
                </a:solidFill>
              </a:rPr>
              <a:t> </a:t>
            </a:r>
            <a:r>
              <a:rPr lang="en-US" sz="2200" dirty="0"/>
              <a:t>Find the missing lengths</a:t>
            </a:r>
            <a:r>
              <a:rPr lang="en-US" sz="2200" dirty="0" smtClean="0"/>
              <a:t>,</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smtClean="0"/>
          </a:p>
          <a:p>
            <a:pPr marL="457200" indent="-457200">
              <a:buClr>
                <a:srgbClr val="C00000"/>
              </a:buClr>
              <a:buFont typeface="+mj-lt"/>
              <a:buAutoNum type="arabicPeriod" startAt="10"/>
              <a:tabLst>
                <a:tab pos="1079500" algn="l"/>
                <a:tab pos="2852738" algn="l"/>
              </a:tabLst>
            </a:pPr>
            <a:r>
              <a:rPr lang="en-US" sz="2200" b="1" dirty="0">
                <a:solidFill>
                  <a:srgbClr val="C00000"/>
                </a:solidFill>
              </a:rPr>
              <a:t>Problem-solving </a:t>
            </a:r>
            <a:r>
              <a:rPr lang="en-US" sz="2200" dirty="0"/>
              <a:t>One corner of a rectangular piece of paper is folded up to make this </a:t>
            </a:r>
            <a:r>
              <a:rPr lang="en-US" sz="2200" dirty="0" smtClean="0"/>
              <a:t>trapezium.</a:t>
            </a:r>
            <a:br>
              <a:rPr lang="en-US" sz="2200" dirty="0" smtClean="0"/>
            </a:br>
            <a:r>
              <a:rPr lang="en-US" sz="2200" dirty="0" smtClean="0"/>
              <a:t>Work </a:t>
            </a:r>
            <a:r>
              <a:rPr lang="en-US" sz="2200" dirty="0"/>
              <a:t>out the area of the trapezium.</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9410" y="1667207"/>
            <a:ext cx="2700920" cy="1384598"/>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65873" y="5072181"/>
            <a:ext cx="1037975" cy="1453163"/>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23464" y="5072181"/>
            <a:ext cx="1907916" cy="1453163"/>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29713" y="5072181"/>
            <a:ext cx="2278391" cy="1453163"/>
          </a:xfrm>
          <a:prstGeom prst="rect">
            <a:avLst/>
          </a:prstGeom>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65344" y="1667206"/>
            <a:ext cx="2430607" cy="1384598"/>
          </a:xfrm>
          <a:prstGeom prst="rect">
            <a:avLst/>
          </a:prstGeom>
        </p:spPr>
      </p:pic>
    </p:spTree>
    <p:extLst>
      <p:ext uri="{BB962C8B-B14F-4D97-AF65-F5344CB8AC3E}">
        <p14:creationId xmlns:p14="http://schemas.microsoft.com/office/powerpoint/2010/main" val="2237335517"/>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160</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15711863"/>
              </p:ext>
            </p:extLst>
          </p:nvPr>
        </p:nvGraphicFramePr>
        <p:xfrm>
          <a:off x="251518" y="1268760"/>
          <a:ext cx="8568952" cy="4585466"/>
        </p:xfrm>
        <a:graphic>
          <a:graphicData uri="http://schemas.openxmlformats.org/drawingml/2006/table">
            <a:tbl>
              <a:tblPr firstRow="1" bandRow="1">
                <a:effectLst/>
                <a:tableStyleId>{5940675A-B579-460E-94D1-54222C63F5DA}</a:tableStyleId>
              </a:tblPr>
              <a:tblGrid>
                <a:gridCol w="2142238"/>
                <a:gridCol w="2826316"/>
                <a:gridCol w="3600398"/>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815113">
                <a:tc gridSpan="2">
                  <a:txBody>
                    <a:bodyPr/>
                    <a:lstStyle/>
                    <a:p>
                      <a:pPr marL="342900" indent="-342900">
                        <a:buFont typeface="Arial" panose="020B0604020202020204" pitchFamily="34" charset="0"/>
                        <a:buChar char="•"/>
                      </a:pPr>
                      <a:r>
                        <a:rPr lang="en-US" sz="2700" dirty="0" smtClean="0">
                          <a:latin typeface="Arial" panose="020B0604020202020204" pitchFamily="34" charset="0"/>
                          <a:cs typeface="Arial" panose="020B0604020202020204" pitchFamily="34" charset="0"/>
                        </a:rPr>
                        <a:t>Convert between metric units of area.</a:t>
                      </a:r>
                    </a:p>
                    <a:p>
                      <a:pPr marL="342900" indent="-342900">
                        <a:buFont typeface="Arial" panose="020B0604020202020204" pitchFamily="34" charset="0"/>
                        <a:buChar char="•"/>
                      </a:pPr>
                      <a:r>
                        <a:rPr lang="en-US" sz="2700" dirty="0" smtClean="0">
                          <a:latin typeface="Arial" panose="020B0604020202020204" pitchFamily="34" charset="0"/>
                          <a:cs typeface="Arial" panose="020B0604020202020204" pitchFamily="34" charset="0"/>
                        </a:rPr>
                        <a:t>Calculate the maximum and minimum possible values of a measurement.</a:t>
                      </a:r>
                      <a:endParaRPr lang="en-US" sz="27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700" dirty="0" smtClean="0">
                          <a:latin typeface="Arial" panose="020B0604020202020204" pitchFamily="34" charset="0"/>
                          <a:cs typeface="Arial" panose="020B0604020202020204" pitchFamily="34" charset="0"/>
                        </a:rPr>
                        <a:t>The accuracy of a measurement depends on the instrument you measure it with.</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137872">
                <a:tc gridSpan="3">
                  <a:txBody>
                    <a:bodyPr/>
                    <a:lstStyle/>
                    <a:p>
                      <a:r>
                        <a:rPr lang="en-US" sz="2600" dirty="0" smtClean="0">
                          <a:latin typeface="Arial" panose="020B0604020202020204" pitchFamily="34" charset="0"/>
                          <a:cs typeface="Arial" panose="020B0604020202020204" pitchFamily="34" charset="0"/>
                        </a:rPr>
                        <a:t>What is the formula for the area of a square, triangle, rectangle, parallelogram and trapezium? What are the possible values of x when 3 ≤ </a:t>
                      </a:r>
                      <a:r>
                        <a:rPr lang="en-US" sz="2600" i="1" dirty="0" smtClean="0">
                          <a:latin typeface="Arial" panose="020B0604020202020204" pitchFamily="34" charset="0"/>
                          <a:cs typeface="Arial" panose="020B0604020202020204" pitchFamily="34" charset="0"/>
                        </a:rPr>
                        <a:t>x</a:t>
                      </a:r>
                      <a:r>
                        <a:rPr lang="en-US" sz="2600" dirty="0" smtClean="0">
                          <a:latin typeface="Arial" panose="020B0604020202020204" pitchFamily="34" charset="0"/>
                          <a:cs typeface="Arial" panose="020B0604020202020204" pitchFamily="34" charset="0"/>
                        </a:rPr>
                        <a:t> ≤ 6 and </a:t>
                      </a:r>
                      <a:r>
                        <a:rPr lang="en-US" sz="2600" i="1" dirty="0" smtClean="0">
                          <a:latin typeface="Arial" panose="020B0604020202020204" pitchFamily="34" charset="0"/>
                          <a:cs typeface="Arial" panose="020B0604020202020204" pitchFamily="34" charset="0"/>
                        </a:rPr>
                        <a:t>x</a:t>
                      </a:r>
                      <a:r>
                        <a:rPr lang="en-US" sz="2600" dirty="0" smtClean="0">
                          <a:latin typeface="Arial" panose="020B0604020202020204" pitchFamily="34" charset="0"/>
                          <a:cs typeface="Arial" panose="020B0604020202020204" pitchFamily="34" charset="0"/>
                        </a:rPr>
                        <a:t> is an integer?</a:t>
                      </a:r>
                      <a:endParaRPr lang="en-US" sz="2600" baseline="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27993"/>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7.2</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060759"/>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207</a:t>
            </a:r>
            <a:endParaRPr lang="en-GB" sz="1400" b="1" dirty="0">
              <a:latin typeface="Calibri" panose="020F0502020204030204" pitchFamily="34" charset="0"/>
            </a:endParaRPr>
          </a:p>
        </p:txBody>
      </p:sp>
      <p:sp>
        <p:nvSpPr>
          <p:cNvPr id="3" name="Rectangle 2"/>
          <p:cNvSpPr/>
          <p:nvPr/>
        </p:nvSpPr>
        <p:spPr>
          <a:xfrm>
            <a:off x="251520" y="1196752"/>
            <a:ext cx="4824536" cy="5539978"/>
          </a:xfrm>
          <a:prstGeom prst="rect">
            <a:avLst/>
          </a:prstGeom>
        </p:spPr>
        <p:txBody>
          <a:bodyPr wrap="square">
            <a:spAutoFit/>
          </a:bodyPr>
          <a:lstStyle/>
          <a:p>
            <a:pPr marL="457200" indent="-457200">
              <a:buClr>
                <a:srgbClr val="C00000"/>
              </a:buClr>
              <a:buFont typeface="+mj-lt"/>
              <a:buAutoNum type="arabicPeriod"/>
              <a:tabLst>
                <a:tab pos="1079500" algn="l"/>
                <a:tab pos="2852738" algn="l"/>
              </a:tabLst>
            </a:pPr>
            <a:r>
              <a:rPr lang="en-US" sz="2300" dirty="0"/>
              <a:t>Round each number to the level of accuracy given.</a:t>
            </a:r>
          </a:p>
          <a:p>
            <a:pPr marL="857250" lvl="1" indent="-400050">
              <a:buClr>
                <a:srgbClr val="C00000"/>
              </a:buClr>
              <a:buFont typeface="+mj-lt"/>
              <a:buAutoNum type="alphaLcPeriod"/>
              <a:tabLst>
                <a:tab pos="1079500" algn="l"/>
                <a:tab pos="2852738" algn="l"/>
              </a:tabLst>
            </a:pPr>
            <a:r>
              <a:rPr lang="en-US" sz="2300" dirty="0" smtClean="0"/>
              <a:t>3.567 </a:t>
            </a:r>
            <a:r>
              <a:rPr lang="en-US" sz="2300" dirty="0"/>
              <a:t>(1 </a:t>
            </a:r>
            <a:r>
              <a:rPr lang="en-US" sz="2300" dirty="0" err="1"/>
              <a:t>d.p.</a:t>
            </a:r>
            <a:r>
              <a:rPr lang="en-US" sz="2300" dirty="0"/>
              <a:t>) </a:t>
            </a:r>
            <a:r>
              <a:rPr lang="en-US" sz="2300" dirty="0" smtClean="0"/>
              <a:t>	</a:t>
            </a:r>
          </a:p>
          <a:p>
            <a:pPr marL="857250" lvl="1" indent="-400050">
              <a:buClr>
                <a:srgbClr val="C00000"/>
              </a:buClr>
              <a:buFont typeface="+mj-lt"/>
              <a:buAutoNum type="alphaLcPeriod"/>
              <a:tabLst>
                <a:tab pos="1079500" algn="l"/>
                <a:tab pos="2852738" algn="l"/>
              </a:tabLst>
            </a:pPr>
            <a:r>
              <a:rPr lang="en-US" sz="2300" dirty="0" smtClean="0"/>
              <a:t>320.6 </a:t>
            </a:r>
            <a:r>
              <a:rPr lang="en-US" sz="2300" dirty="0"/>
              <a:t>(2 </a:t>
            </a:r>
            <a:r>
              <a:rPr lang="en-US" sz="2300" dirty="0" err="1"/>
              <a:t>s.f.</a:t>
            </a:r>
            <a:r>
              <a:rPr lang="en-US" sz="2300" dirty="0"/>
              <a:t>) </a:t>
            </a:r>
            <a:endParaRPr lang="en-US" sz="2300" dirty="0" smtClean="0"/>
          </a:p>
          <a:p>
            <a:pPr marL="857250" lvl="1" indent="-400050">
              <a:buClr>
                <a:srgbClr val="C00000"/>
              </a:buClr>
              <a:buFont typeface="+mj-lt"/>
              <a:buAutoNum type="alphaLcPeriod" startAt="3"/>
              <a:tabLst>
                <a:tab pos="1079500" algn="l"/>
                <a:tab pos="2852738" algn="l"/>
              </a:tabLst>
            </a:pPr>
            <a:r>
              <a:rPr lang="en-US" sz="2300" dirty="0" smtClean="0"/>
              <a:t>8.495 </a:t>
            </a:r>
            <a:r>
              <a:rPr lang="en-US" sz="2300" dirty="0"/>
              <a:t>(2 </a:t>
            </a:r>
            <a:r>
              <a:rPr lang="en-US" sz="2300" dirty="0" err="1"/>
              <a:t>d.p.</a:t>
            </a:r>
            <a:r>
              <a:rPr lang="en-US" sz="2300" dirty="0"/>
              <a:t>) </a:t>
            </a:r>
            <a:r>
              <a:rPr lang="en-US" sz="2300" dirty="0" smtClean="0"/>
              <a:t>	</a:t>
            </a:r>
          </a:p>
          <a:p>
            <a:pPr marL="857250" lvl="1" indent="-400050">
              <a:buClr>
                <a:srgbClr val="C00000"/>
              </a:buClr>
              <a:buFont typeface="+mj-lt"/>
              <a:buAutoNum type="alphaLcPeriod" startAt="3"/>
              <a:tabLst>
                <a:tab pos="1079500" algn="l"/>
                <a:tab pos="2852738" algn="l"/>
              </a:tabLst>
            </a:pPr>
            <a:r>
              <a:rPr lang="en-US" sz="2300" dirty="0" smtClean="0"/>
              <a:t>15.721 </a:t>
            </a:r>
            <a:r>
              <a:rPr lang="en-US" sz="2300" dirty="0"/>
              <a:t>(3 </a:t>
            </a:r>
            <a:r>
              <a:rPr lang="en-US" sz="2300" dirty="0" err="1"/>
              <a:t>s.f.</a:t>
            </a:r>
            <a:r>
              <a:rPr lang="en-US" sz="2300" dirty="0"/>
              <a:t>)</a:t>
            </a:r>
          </a:p>
          <a:p>
            <a:pPr marL="457200" indent="-457200">
              <a:buClr>
                <a:srgbClr val="C00000"/>
              </a:buClr>
              <a:buFont typeface="+mj-lt"/>
              <a:buAutoNum type="arabicPeriod"/>
              <a:tabLst>
                <a:tab pos="1079500" algn="l"/>
                <a:tab pos="2852738" algn="l"/>
              </a:tabLst>
            </a:pPr>
            <a:r>
              <a:rPr lang="en-US" sz="2300" dirty="0"/>
              <a:t>Work out</a:t>
            </a:r>
          </a:p>
          <a:p>
            <a:pPr marL="857250" lvl="1" indent="-400050">
              <a:buClr>
                <a:srgbClr val="C00000"/>
              </a:buClr>
              <a:buFont typeface="+mj-lt"/>
              <a:buAutoNum type="alphaLcPeriod"/>
              <a:tabLst>
                <a:tab pos="1257300" algn="l"/>
                <a:tab pos="2852738" algn="l"/>
              </a:tabLst>
            </a:pPr>
            <a:r>
              <a:rPr lang="en-US" sz="2300" dirty="0" err="1" smtClean="0">
                <a:solidFill>
                  <a:srgbClr val="C00000"/>
                </a:solidFill>
              </a:rPr>
              <a:t>i</a:t>
            </a:r>
            <a:r>
              <a:rPr lang="en-US" sz="2300" dirty="0" smtClean="0">
                <a:solidFill>
                  <a:srgbClr val="C00000"/>
                </a:solidFill>
              </a:rPr>
              <a:t>.</a:t>
            </a:r>
            <a:r>
              <a:rPr lang="en-US" sz="2300" dirty="0" smtClean="0"/>
              <a:t> 	10</a:t>
            </a:r>
            <a:r>
              <a:rPr lang="en-US" sz="2300" dirty="0"/>
              <a:t>% of 25 kg </a:t>
            </a:r>
            <a:r>
              <a:rPr lang="en-US" sz="2300" dirty="0" smtClean="0"/>
              <a:t>	</a:t>
            </a:r>
            <a:br>
              <a:rPr lang="en-US" sz="2300" dirty="0" smtClean="0"/>
            </a:br>
            <a:r>
              <a:rPr lang="en-US" sz="2300" dirty="0" smtClean="0">
                <a:solidFill>
                  <a:srgbClr val="C00000"/>
                </a:solidFill>
              </a:rPr>
              <a:t>ii.</a:t>
            </a:r>
            <a:r>
              <a:rPr lang="en-US" sz="2300" dirty="0" smtClean="0"/>
              <a:t> 	10</a:t>
            </a:r>
            <a:r>
              <a:rPr lang="en-US" sz="2300" dirty="0"/>
              <a:t>% less than 25 kg </a:t>
            </a:r>
            <a:r>
              <a:rPr lang="en-US" sz="2300" dirty="0" smtClean="0"/>
              <a:t/>
            </a:r>
            <a:br>
              <a:rPr lang="en-US" sz="2300" dirty="0" smtClean="0"/>
            </a:br>
            <a:r>
              <a:rPr lang="en-US" sz="2300" dirty="0" smtClean="0">
                <a:solidFill>
                  <a:srgbClr val="C00000"/>
                </a:solidFill>
              </a:rPr>
              <a:t>iii.</a:t>
            </a:r>
            <a:r>
              <a:rPr lang="en-US" sz="2300" dirty="0" smtClean="0"/>
              <a:t> 	10</a:t>
            </a:r>
            <a:r>
              <a:rPr lang="en-US" sz="2300" dirty="0"/>
              <a:t>% more than 25 </a:t>
            </a:r>
            <a:r>
              <a:rPr lang="en-US" sz="2300" dirty="0" smtClean="0"/>
              <a:t>kg</a:t>
            </a:r>
            <a:br>
              <a:rPr lang="en-US" sz="2300" dirty="0" smtClean="0"/>
            </a:br>
            <a:r>
              <a:rPr lang="en-US" sz="3200" dirty="0" smtClean="0"/>
              <a:t/>
            </a:r>
            <a:br>
              <a:rPr lang="en-US" sz="3200" dirty="0" smtClean="0"/>
            </a:br>
            <a:endParaRPr lang="en-US" sz="2300" dirty="0" smtClean="0"/>
          </a:p>
          <a:p>
            <a:pPr marL="857250" lvl="1" indent="-400050">
              <a:buClr>
                <a:srgbClr val="C00000"/>
              </a:buClr>
              <a:buFont typeface="+mj-lt"/>
              <a:buAutoNum type="alphaLcPeriod"/>
              <a:tabLst>
                <a:tab pos="1257300" algn="l"/>
                <a:tab pos="2852738" algn="l"/>
              </a:tabLst>
            </a:pPr>
            <a:r>
              <a:rPr lang="en-US" sz="2300" dirty="0" err="1" smtClean="0">
                <a:solidFill>
                  <a:srgbClr val="C00000"/>
                </a:solidFill>
              </a:rPr>
              <a:t>i</a:t>
            </a:r>
            <a:r>
              <a:rPr lang="en-US" sz="2300" dirty="0" smtClean="0">
                <a:solidFill>
                  <a:srgbClr val="C00000"/>
                </a:solidFill>
              </a:rPr>
              <a:t>.</a:t>
            </a:r>
            <a:r>
              <a:rPr lang="en-US" sz="2300" dirty="0" smtClean="0"/>
              <a:t> 	5</a:t>
            </a:r>
            <a:r>
              <a:rPr lang="en-US" sz="2300" dirty="0"/>
              <a:t>% of 40 m </a:t>
            </a:r>
            <a:r>
              <a:rPr lang="en-US" sz="2300" dirty="0" smtClean="0"/>
              <a:t>	</a:t>
            </a:r>
            <a:br>
              <a:rPr lang="en-US" sz="2300" dirty="0" smtClean="0"/>
            </a:br>
            <a:r>
              <a:rPr lang="en-US" sz="2300" dirty="0" smtClean="0">
                <a:solidFill>
                  <a:srgbClr val="C00000"/>
                </a:solidFill>
              </a:rPr>
              <a:t>ii.</a:t>
            </a:r>
            <a:r>
              <a:rPr lang="en-US" sz="2300" dirty="0" smtClean="0"/>
              <a:t> 	5</a:t>
            </a:r>
            <a:r>
              <a:rPr lang="en-US" sz="2300" dirty="0"/>
              <a:t>% less than 40 m </a:t>
            </a:r>
            <a:br>
              <a:rPr lang="en-US" sz="2300" dirty="0"/>
            </a:br>
            <a:r>
              <a:rPr lang="en-US" sz="2300" dirty="0" smtClean="0">
                <a:solidFill>
                  <a:srgbClr val="C00000"/>
                </a:solidFill>
              </a:rPr>
              <a:t>iii.</a:t>
            </a:r>
            <a:r>
              <a:rPr lang="en-US" sz="2300" dirty="0" smtClean="0"/>
              <a:t> 	5</a:t>
            </a:r>
            <a:r>
              <a:rPr lang="en-US" sz="2300" dirty="0"/>
              <a:t>% more than 40 m</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
        <p:nvSpPr>
          <p:cNvPr id="11" name="Rectangle 10"/>
          <p:cNvSpPr/>
          <p:nvPr/>
        </p:nvSpPr>
        <p:spPr>
          <a:xfrm flipH="1">
            <a:off x="251520" y="4766375"/>
            <a:ext cx="4824536"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 all hint</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Subtract 10% of 25 kg from 25 kg</a:t>
            </a:r>
            <a:r>
              <a:rPr lang="en-US" sz="2200" dirty="0" smtClean="0">
                <a:solidFill>
                  <a:schemeClr val="tx1"/>
                </a:solidFill>
                <a:latin typeface="Arial" panose="020B0604020202020204" pitchFamily="34" charset="0"/>
                <a:cs typeface="Arial" panose="020B0604020202020204" pitchFamily="34" charset="0"/>
              </a:rPr>
              <a:t>.</a:t>
            </a:r>
            <a:endParaRPr lang="en-US" sz="2200" dirty="0">
              <a:solidFill>
                <a:schemeClr val="tx1"/>
              </a:solidFill>
              <a:latin typeface="Arial" panose="020B0604020202020204" pitchFamily="34" charset="0"/>
              <a:cs typeface="Arial" panose="020B0604020202020204" pitchFamily="34" charset="0"/>
            </a:endParaRPr>
          </a:p>
        </p:txBody>
      </p:sp>
      <p:sp>
        <p:nvSpPr>
          <p:cNvPr id="12" name="Flowchart: Delay 11"/>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83507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207</a:t>
            </a:r>
            <a:endParaRPr lang="en-GB" sz="1400" b="1" dirty="0">
              <a:latin typeface="Calibri" panose="020F0502020204030204" pitchFamily="34" charset="0"/>
            </a:endParaRPr>
          </a:p>
        </p:txBody>
      </p:sp>
      <p:sp>
        <p:nvSpPr>
          <p:cNvPr id="3" name="Rectangle 2"/>
          <p:cNvSpPr/>
          <p:nvPr/>
        </p:nvSpPr>
        <p:spPr>
          <a:xfrm>
            <a:off x="251520" y="1196752"/>
            <a:ext cx="5256584" cy="3908762"/>
          </a:xfrm>
          <a:prstGeom prst="rect">
            <a:avLst/>
          </a:prstGeom>
        </p:spPr>
        <p:txBody>
          <a:bodyPr wrap="square">
            <a:spAutoFit/>
          </a:bodyPr>
          <a:lstStyle/>
          <a:p>
            <a:pPr marL="457200" indent="-457200">
              <a:buClr>
                <a:srgbClr val="C00000"/>
              </a:buClr>
              <a:buFont typeface="+mj-lt"/>
              <a:buAutoNum type="arabicPeriod" startAt="3"/>
              <a:tabLst>
                <a:tab pos="1079500" algn="l"/>
                <a:tab pos="2852738" algn="l"/>
              </a:tabLst>
            </a:pPr>
            <a:r>
              <a:rPr lang="en-US" sz="2400" dirty="0" smtClean="0">
                <a:solidFill>
                  <a:srgbClr val="C00000"/>
                </a:solidFill>
              </a:rPr>
              <a:t>a.</a:t>
            </a:r>
            <a:r>
              <a:rPr lang="en-US" sz="2400" dirty="0" smtClean="0"/>
              <a:t> Explain </a:t>
            </a:r>
            <a:r>
              <a:rPr lang="en-US" sz="2400" dirty="0"/>
              <a:t>why these two squares have the same </a:t>
            </a:r>
            <a:r>
              <a:rPr lang="en-US" sz="2400" dirty="0" smtClean="0"/>
              <a:t>area.</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914400" lvl="1" indent="-457200">
              <a:buClr>
                <a:srgbClr val="C00000"/>
              </a:buClr>
              <a:buFont typeface="+mj-lt"/>
              <a:buAutoNum type="alphaLcPeriod" startAt="2"/>
              <a:tabLst>
                <a:tab pos="1079500" algn="l"/>
                <a:tab pos="2852738" algn="l"/>
              </a:tabLst>
            </a:pPr>
            <a:r>
              <a:rPr lang="en-US" sz="2400" dirty="0" smtClean="0"/>
              <a:t>Work </a:t>
            </a:r>
            <a:r>
              <a:rPr lang="en-US" sz="2400" dirty="0"/>
              <a:t>out the area of each square, </a:t>
            </a:r>
            <a:endParaRPr lang="en-US" sz="2400" dirty="0" smtClean="0"/>
          </a:p>
          <a:p>
            <a:pPr marL="914400" lvl="1" indent="-457200">
              <a:buClr>
                <a:srgbClr val="C00000"/>
              </a:buClr>
              <a:buFont typeface="+mj-lt"/>
              <a:buAutoNum type="alphaLcPeriod" startAt="2"/>
              <a:tabLst>
                <a:tab pos="1079500" algn="l"/>
                <a:tab pos="2852738" algn="l"/>
              </a:tabLst>
            </a:pPr>
            <a:r>
              <a:rPr lang="en-US" sz="2400" dirty="0" smtClean="0"/>
              <a:t>Copy </a:t>
            </a:r>
            <a:r>
              <a:rPr lang="en-US" sz="2400" dirty="0"/>
              <a:t>and complete. </a:t>
            </a:r>
            <a:r>
              <a:rPr lang="en-US" sz="2400" dirty="0" smtClean="0"/>
              <a:t/>
            </a:r>
            <a:br>
              <a:rPr lang="en-US" sz="2400" dirty="0" smtClean="0"/>
            </a:br>
            <a:r>
              <a:rPr lang="en-US" sz="2400" dirty="0" smtClean="0"/>
              <a:t>1cm</a:t>
            </a:r>
            <a:r>
              <a:rPr lang="en-US" sz="2400" baseline="30000" dirty="0" smtClean="0"/>
              <a:t>2</a:t>
            </a:r>
            <a:r>
              <a:rPr lang="en-US" sz="2400" dirty="0" smtClean="0"/>
              <a:t> = </a:t>
            </a:r>
            <a:r>
              <a:rPr lang="en-US" sz="3200" dirty="0" smtClean="0">
                <a:sym typeface="Wingdings" panose="05000000000000000000" pitchFamily="2" charset="2"/>
              </a:rPr>
              <a:t></a:t>
            </a:r>
            <a:r>
              <a:rPr lang="en-US" sz="2400" dirty="0" smtClean="0"/>
              <a:t>mm</a:t>
            </a:r>
            <a:r>
              <a:rPr lang="en-US" sz="2400" baseline="30000" dirty="0" smtClean="0"/>
              <a:t>2</a:t>
            </a:r>
            <a:endParaRPr lang="en-US" sz="2400" baseline="300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55551" y="1995551"/>
            <a:ext cx="3904481" cy="1342168"/>
          </a:xfrm>
          <a:prstGeom prst="rect">
            <a:avLst/>
          </a:prstGeom>
        </p:spPr>
      </p:pic>
      <p:grpSp>
        <p:nvGrpSpPr>
          <p:cNvPr id="9" name="Group 8"/>
          <p:cNvGrpSpPr/>
          <p:nvPr/>
        </p:nvGrpSpPr>
        <p:grpSpPr>
          <a:xfrm>
            <a:off x="275085" y="5386284"/>
            <a:ext cx="5213924" cy="1139060"/>
            <a:chOff x="150164" y="6494199"/>
            <a:chExt cx="5213924" cy="1139060"/>
          </a:xfrm>
        </p:grpSpPr>
        <p:sp>
          <p:nvSpPr>
            <p:cNvPr id="10" name="Rectangle 9"/>
            <p:cNvSpPr/>
            <p:nvPr/>
          </p:nvSpPr>
          <p:spPr>
            <a:xfrm flipH="1">
              <a:off x="150164" y="6694540"/>
              <a:ext cx="5213924" cy="93871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To convert from cm</a:t>
              </a:r>
              <a:r>
                <a:rPr lang="en-US" sz="2000" baseline="30000" dirty="0">
                  <a:solidFill>
                    <a:schemeClr val="tx1"/>
                  </a:solidFill>
                  <a:latin typeface="Arial" panose="020B0604020202020204" pitchFamily="34" charset="0"/>
                  <a:cs typeface="Arial" panose="020B0604020202020204" pitchFamily="34" charset="0"/>
                </a:rPr>
                <a:t>2</a:t>
              </a:r>
              <a:r>
                <a:rPr lang="en-US" sz="2000" dirty="0">
                  <a:solidFill>
                    <a:schemeClr val="tx1"/>
                  </a:solidFill>
                  <a:latin typeface="Arial" panose="020B0604020202020204" pitchFamily="34" charset="0"/>
                  <a:cs typeface="Arial" panose="020B0604020202020204" pitchFamily="34" charset="0"/>
                </a:rPr>
                <a:t> to </a:t>
              </a:r>
              <a:r>
                <a:rPr lang="en-US" sz="2000" dirty="0" smtClean="0">
                  <a:solidFill>
                    <a:schemeClr val="tx1"/>
                  </a:solidFill>
                  <a:latin typeface="Arial" panose="020B0604020202020204" pitchFamily="34" charset="0"/>
                  <a:cs typeface="Arial" panose="020B0604020202020204" pitchFamily="34" charset="0"/>
                </a:rPr>
                <a:t>mm</a:t>
              </a:r>
              <a:r>
                <a:rPr lang="en-US" sz="2000" baseline="30000" dirty="0" smtClean="0">
                  <a:solidFill>
                    <a:schemeClr val="tx1"/>
                  </a:solidFill>
                  <a:latin typeface="Arial" panose="020B0604020202020204" pitchFamily="34" charset="0"/>
                  <a:cs typeface="Arial" panose="020B0604020202020204" pitchFamily="34" charset="0"/>
                </a:rPr>
                <a:t>2</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multiply by 100. </a:t>
              </a:r>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To </a:t>
              </a:r>
              <a:r>
                <a:rPr lang="en-US" sz="2000" dirty="0">
                  <a:solidFill>
                    <a:schemeClr val="tx1"/>
                  </a:solidFill>
                  <a:latin typeface="Arial" panose="020B0604020202020204" pitchFamily="34" charset="0"/>
                  <a:cs typeface="Arial" panose="020B0604020202020204" pitchFamily="34" charset="0"/>
                </a:rPr>
                <a:t>convert from mm</a:t>
              </a:r>
              <a:r>
                <a:rPr lang="en-US" sz="2000" baseline="30000" dirty="0">
                  <a:solidFill>
                    <a:schemeClr val="tx1"/>
                  </a:solidFill>
                  <a:latin typeface="Arial" panose="020B0604020202020204" pitchFamily="34" charset="0"/>
                  <a:cs typeface="Arial" panose="020B0604020202020204" pitchFamily="34" charset="0"/>
                </a:rPr>
                <a:t>2</a:t>
              </a:r>
              <a:r>
                <a:rPr lang="en-US" sz="2000" dirty="0">
                  <a:solidFill>
                    <a:schemeClr val="tx1"/>
                  </a:solidFill>
                  <a:latin typeface="Arial" panose="020B0604020202020204" pitchFamily="34" charset="0"/>
                  <a:cs typeface="Arial" panose="020B0604020202020204" pitchFamily="34" charset="0"/>
                </a:rPr>
                <a:t> to cm</a:t>
              </a:r>
              <a:r>
                <a:rPr lang="en-US" sz="2000" baseline="30000" dirty="0">
                  <a:solidFill>
                    <a:schemeClr val="tx1"/>
                  </a:solidFill>
                  <a:latin typeface="Arial" panose="020B0604020202020204" pitchFamily="34" charset="0"/>
                  <a:cs typeface="Arial" panose="020B0604020202020204" pitchFamily="34" charset="0"/>
                </a:rPr>
                <a:t>2</a:t>
              </a:r>
              <a:r>
                <a:rPr lang="en-US" sz="2000" dirty="0">
                  <a:solidFill>
                    <a:schemeClr val="tx1"/>
                  </a:solidFill>
                  <a:latin typeface="Arial" panose="020B0604020202020204" pitchFamily="34" charset="0"/>
                  <a:cs typeface="Arial" panose="020B0604020202020204" pitchFamily="34" charset="0"/>
                </a:rPr>
                <a:t>, divide by 100.</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2</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67263059"/>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208</a:t>
            </a:r>
            <a:endParaRPr lang="en-GB" sz="1400" b="1" dirty="0">
              <a:latin typeface="Calibri" panose="020F0502020204030204" pitchFamily="34" charset="0"/>
            </a:endParaRPr>
          </a:p>
        </p:txBody>
      </p:sp>
      <p:sp>
        <p:nvSpPr>
          <p:cNvPr id="3" name="Rectangle 2"/>
          <p:cNvSpPr/>
          <p:nvPr/>
        </p:nvSpPr>
        <p:spPr>
          <a:xfrm>
            <a:off x="251520" y="1196752"/>
            <a:ext cx="5256584" cy="4293483"/>
          </a:xfrm>
          <a:prstGeom prst="rect">
            <a:avLst/>
          </a:prstGeom>
        </p:spPr>
        <p:txBody>
          <a:bodyPr wrap="square">
            <a:spAutoFit/>
          </a:bodyPr>
          <a:lstStyle/>
          <a:p>
            <a:pPr marL="457200" indent="-457200">
              <a:buClr>
                <a:srgbClr val="C00000"/>
              </a:buClr>
              <a:buFont typeface="+mj-lt"/>
              <a:buAutoNum type="arabicPeriod" startAt="4"/>
              <a:tabLst>
                <a:tab pos="1079500" algn="l"/>
                <a:tab pos="2852738" algn="l"/>
              </a:tabLst>
            </a:pPr>
            <a:r>
              <a:rPr lang="en-US" sz="2100" b="1" dirty="0">
                <a:solidFill>
                  <a:srgbClr val="C00000"/>
                </a:solidFill>
              </a:rPr>
              <a:t>Reasoning</a:t>
            </a:r>
          </a:p>
          <a:p>
            <a:pPr marL="800100" lvl="1" indent="-342900">
              <a:buClr>
                <a:srgbClr val="C00000"/>
              </a:buClr>
              <a:buFont typeface="+mj-lt"/>
              <a:buAutoNum type="alphaLcPeriod"/>
              <a:tabLst>
                <a:tab pos="1079500" algn="l"/>
                <a:tab pos="2852738" algn="l"/>
              </a:tabLst>
            </a:pPr>
            <a:r>
              <a:rPr lang="en-US" sz="2100" dirty="0" smtClean="0"/>
              <a:t>Sketch </a:t>
            </a:r>
            <a:r>
              <a:rPr lang="en-US" sz="2100" dirty="0"/>
              <a:t>a square with side length </a:t>
            </a:r>
            <a:r>
              <a:rPr lang="en-US" sz="2100" dirty="0" smtClean="0"/>
              <a:t>1m </a:t>
            </a:r>
            <a:r>
              <a:rPr lang="en-US" sz="2100" dirty="0"/>
              <a:t>and a square with side length </a:t>
            </a:r>
            <a:r>
              <a:rPr lang="en-US" sz="2100" dirty="0" smtClean="0"/>
              <a:t>100cm</a:t>
            </a:r>
            <a:r>
              <a:rPr lang="en-US" sz="2100" dirty="0"/>
              <a:t>. </a:t>
            </a:r>
            <a:endParaRPr lang="en-US" sz="2100" dirty="0" smtClean="0"/>
          </a:p>
          <a:p>
            <a:pPr marL="800100" lvl="1" indent="-342900">
              <a:buClr>
                <a:srgbClr val="C00000"/>
              </a:buClr>
              <a:buFont typeface="+mj-lt"/>
              <a:buAutoNum type="alphaLcPeriod"/>
              <a:tabLst>
                <a:tab pos="1079500" algn="l"/>
                <a:tab pos="2852738" algn="l"/>
              </a:tabLst>
            </a:pPr>
            <a:r>
              <a:rPr lang="en-US" sz="2100" dirty="0" smtClean="0"/>
              <a:t>Copy </a:t>
            </a:r>
            <a:r>
              <a:rPr lang="en-US" sz="2100" dirty="0"/>
              <a:t>and complete. </a:t>
            </a:r>
            <a:r>
              <a:rPr lang="en-US" sz="2100" dirty="0" smtClean="0"/>
              <a:t>1m</a:t>
            </a:r>
            <a:r>
              <a:rPr lang="en-US" sz="2100" baseline="30000" dirty="0" smtClean="0"/>
              <a:t>2</a:t>
            </a:r>
            <a:r>
              <a:rPr lang="en-US" sz="2100" dirty="0" smtClean="0"/>
              <a:t> </a:t>
            </a:r>
            <a:r>
              <a:rPr lang="en-US" sz="2100" dirty="0"/>
              <a:t>= </a:t>
            </a:r>
            <a:r>
              <a:rPr lang="en-US" sz="2100" dirty="0" smtClean="0">
                <a:sym typeface="Wingdings" panose="05000000000000000000" pitchFamily="2" charset="2"/>
              </a:rPr>
              <a:t></a:t>
            </a:r>
            <a:r>
              <a:rPr lang="en-US" sz="2100" dirty="0" smtClean="0"/>
              <a:t>cm2</a:t>
            </a:r>
            <a:endParaRPr lang="en-US" sz="2100" dirty="0"/>
          </a:p>
          <a:p>
            <a:pPr marL="800100" lvl="1" indent="-342900">
              <a:buClr>
                <a:srgbClr val="C00000"/>
              </a:buClr>
              <a:buFont typeface="+mj-lt"/>
              <a:buAutoNum type="alphaLcPeriod"/>
              <a:tabLst>
                <a:tab pos="1079500" algn="l"/>
                <a:tab pos="2852738" algn="l"/>
              </a:tabLst>
            </a:pPr>
            <a:r>
              <a:rPr lang="en-US" sz="2100" dirty="0" smtClean="0"/>
              <a:t>How </a:t>
            </a:r>
            <a:r>
              <a:rPr lang="en-US" sz="2100" dirty="0"/>
              <a:t>do you convert from cm</a:t>
            </a:r>
            <a:r>
              <a:rPr lang="en-US" sz="2100" baseline="30000" dirty="0"/>
              <a:t>2</a:t>
            </a:r>
            <a:r>
              <a:rPr lang="en-US" sz="2100" dirty="0"/>
              <a:t> to m</a:t>
            </a:r>
            <a:r>
              <a:rPr lang="en-US" sz="2100" baseline="30000" dirty="0"/>
              <a:t>2</a:t>
            </a:r>
            <a:r>
              <a:rPr lang="en-US" sz="2100" dirty="0"/>
              <a:t>?</a:t>
            </a:r>
          </a:p>
          <a:p>
            <a:pPr marL="457200" indent="-457200">
              <a:buClr>
                <a:srgbClr val="C00000"/>
              </a:buClr>
              <a:buFont typeface="+mj-lt"/>
              <a:buAutoNum type="arabicPeriod" startAt="4"/>
              <a:tabLst>
                <a:tab pos="1079500" algn="l"/>
                <a:tab pos="2852738" algn="l"/>
              </a:tabLst>
            </a:pPr>
            <a:r>
              <a:rPr lang="en-US" sz="2100" dirty="0" smtClean="0"/>
              <a:t>Convert</a:t>
            </a:r>
            <a:endParaRPr lang="en-US" sz="2100" dirty="0"/>
          </a:p>
          <a:p>
            <a:pPr marL="800100" lvl="1" indent="-342900">
              <a:buClr>
                <a:srgbClr val="C00000"/>
              </a:buClr>
              <a:buFont typeface="+mj-lt"/>
              <a:buAutoNum type="alphaLcPeriod"/>
              <a:tabLst>
                <a:tab pos="2852738" algn="l"/>
              </a:tabLst>
            </a:pPr>
            <a:r>
              <a:rPr lang="en-US" sz="2100" dirty="0" smtClean="0"/>
              <a:t>250mm</a:t>
            </a:r>
            <a:r>
              <a:rPr lang="en-US" sz="2100" baseline="30000" dirty="0" smtClean="0"/>
              <a:t>2</a:t>
            </a:r>
            <a:r>
              <a:rPr lang="en-US" sz="2100" dirty="0" smtClean="0"/>
              <a:t> to cm</a:t>
            </a:r>
            <a:r>
              <a:rPr lang="en-US" sz="2100" baseline="30000" dirty="0" smtClean="0"/>
              <a:t>2</a:t>
            </a:r>
            <a:r>
              <a:rPr lang="en-US" sz="2100" dirty="0" smtClean="0"/>
              <a:t> 	</a:t>
            </a:r>
            <a:r>
              <a:rPr lang="en-US" sz="2100" dirty="0" smtClean="0">
                <a:solidFill>
                  <a:srgbClr val="C00000"/>
                </a:solidFill>
              </a:rPr>
              <a:t>b.</a:t>
            </a:r>
            <a:r>
              <a:rPr lang="en-US" sz="2100" dirty="0" smtClean="0"/>
              <a:t> </a:t>
            </a:r>
            <a:r>
              <a:rPr lang="en-US" sz="2100" dirty="0"/>
              <a:t>5.2 m</a:t>
            </a:r>
            <a:r>
              <a:rPr lang="en-US" sz="2100" baseline="30000" dirty="0"/>
              <a:t>2</a:t>
            </a:r>
            <a:r>
              <a:rPr lang="en-US" sz="2100" dirty="0"/>
              <a:t> to cm</a:t>
            </a:r>
            <a:r>
              <a:rPr lang="en-US" sz="2100" baseline="30000" dirty="0"/>
              <a:t>2</a:t>
            </a:r>
            <a:endParaRPr lang="en-US" sz="2100" baseline="30000" dirty="0" smtClean="0"/>
          </a:p>
          <a:p>
            <a:pPr marL="800100" lvl="1" indent="-342900">
              <a:buClr>
                <a:srgbClr val="C00000"/>
              </a:buClr>
              <a:buFont typeface="+mj-lt"/>
              <a:buAutoNum type="alphaLcPeriod" startAt="3"/>
              <a:tabLst>
                <a:tab pos="2852738" algn="l"/>
              </a:tabLst>
            </a:pPr>
            <a:r>
              <a:rPr lang="en-US" sz="2100" dirty="0"/>
              <a:t>7000cm</a:t>
            </a:r>
            <a:r>
              <a:rPr lang="en-US" sz="2100" baseline="30000" dirty="0"/>
              <a:t>2</a:t>
            </a:r>
            <a:r>
              <a:rPr lang="en-US" sz="2100" dirty="0"/>
              <a:t> to </a:t>
            </a:r>
            <a:r>
              <a:rPr lang="en-US" sz="2100" dirty="0" smtClean="0"/>
              <a:t>m</a:t>
            </a:r>
            <a:r>
              <a:rPr lang="en-US" sz="2100" baseline="30000" dirty="0" smtClean="0"/>
              <a:t>2</a:t>
            </a:r>
            <a:r>
              <a:rPr lang="en-US" sz="2100" dirty="0" smtClean="0"/>
              <a:t>	</a:t>
            </a:r>
            <a:r>
              <a:rPr lang="en-US" sz="2100" dirty="0" smtClean="0">
                <a:solidFill>
                  <a:srgbClr val="C00000"/>
                </a:solidFill>
              </a:rPr>
              <a:t>d.</a:t>
            </a:r>
            <a:r>
              <a:rPr lang="en-US" sz="2100" dirty="0" smtClean="0"/>
              <a:t> 3.4 cm</a:t>
            </a:r>
            <a:r>
              <a:rPr lang="en-US" sz="2100" baseline="30000" dirty="0" smtClean="0"/>
              <a:t>2</a:t>
            </a:r>
            <a:r>
              <a:rPr lang="en-US" sz="2100" dirty="0" smtClean="0"/>
              <a:t> to mm</a:t>
            </a:r>
            <a:r>
              <a:rPr lang="en-US" sz="2100" baseline="30000" dirty="0" smtClean="0"/>
              <a:t>2</a:t>
            </a:r>
            <a:r>
              <a:rPr lang="en-US" sz="2100" dirty="0" smtClean="0"/>
              <a:t> </a:t>
            </a:r>
          </a:p>
          <a:p>
            <a:pPr marL="800100" lvl="1" indent="-342900">
              <a:buClr>
                <a:srgbClr val="C00000"/>
              </a:buClr>
              <a:buFont typeface="+mj-lt"/>
              <a:buAutoNum type="alphaLcPeriod" startAt="5"/>
              <a:tabLst>
                <a:tab pos="2852738" algn="l"/>
              </a:tabLst>
            </a:pPr>
            <a:r>
              <a:rPr lang="en-US" sz="2100" dirty="0"/>
              <a:t>8.85 m</a:t>
            </a:r>
            <a:r>
              <a:rPr lang="en-US" sz="2100" baseline="30000" dirty="0"/>
              <a:t>2</a:t>
            </a:r>
            <a:r>
              <a:rPr lang="en-US" sz="2100" dirty="0"/>
              <a:t> to </a:t>
            </a:r>
            <a:r>
              <a:rPr lang="en-US" sz="2100" dirty="0" smtClean="0"/>
              <a:t>cm</a:t>
            </a:r>
            <a:r>
              <a:rPr lang="en-US" sz="2100" baseline="30000" dirty="0" smtClean="0"/>
              <a:t>2</a:t>
            </a:r>
            <a:r>
              <a:rPr lang="en-US" sz="2100" dirty="0" smtClean="0"/>
              <a:t>	</a:t>
            </a:r>
            <a:r>
              <a:rPr lang="en-US" sz="2100" dirty="0" smtClean="0">
                <a:solidFill>
                  <a:srgbClr val="C00000"/>
                </a:solidFill>
              </a:rPr>
              <a:t>f.</a:t>
            </a:r>
            <a:r>
              <a:rPr lang="en-US" sz="2100" dirty="0" smtClean="0"/>
              <a:t> </a:t>
            </a:r>
            <a:r>
              <a:rPr lang="en-US" sz="2100" dirty="0"/>
              <a:t>1246mm</a:t>
            </a:r>
            <a:r>
              <a:rPr lang="en-US" sz="2100" baseline="30000" dirty="0"/>
              <a:t>2</a:t>
            </a:r>
            <a:r>
              <a:rPr lang="en-US" sz="2100" dirty="0"/>
              <a:t> to cm</a:t>
            </a:r>
            <a:r>
              <a:rPr lang="en-US" sz="2100" baseline="30000" dirty="0"/>
              <a:t>2</a:t>
            </a:r>
          </a:p>
          <a:p>
            <a:pPr marL="800100" lvl="1" indent="-342900">
              <a:buClr>
                <a:srgbClr val="C00000"/>
              </a:buClr>
              <a:buFont typeface="+mj-lt"/>
              <a:buAutoNum type="alphaLcPeriod" startAt="7"/>
              <a:tabLst>
                <a:tab pos="2852738" algn="l"/>
              </a:tabLst>
            </a:pPr>
            <a:r>
              <a:rPr lang="en-US" sz="2100" dirty="0" smtClean="0"/>
              <a:t>0.37 m</a:t>
            </a:r>
            <a:r>
              <a:rPr lang="en-US" sz="2100" baseline="30000" dirty="0" smtClean="0"/>
              <a:t>2</a:t>
            </a:r>
            <a:r>
              <a:rPr lang="en-US" sz="2100" dirty="0" smtClean="0"/>
              <a:t> to mm</a:t>
            </a:r>
            <a:r>
              <a:rPr lang="en-US" sz="2100" baseline="30000" dirty="0" smtClean="0"/>
              <a:t>2</a:t>
            </a:r>
          </a:p>
          <a:p>
            <a:pPr marL="800100" lvl="1" indent="-342900">
              <a:buClr>
                <a:srgbClr val="C00000"/>
              </a:buClr>
              <a:buFont typeface="+mj-lt"/>
              <a:buAutoNum type="alphaLcPeriod" startAt="7"/>
              <a:tabLst>
                <a:tab pos="2852738" algn="l"/>
              </a:tabLst>
            </a:pPr>
            <a:r>
              <a:rPr lang="en-US" sz="2100" dirty="0" smtClean="0"/>
              <a:t>2 800 000 mm</a:t>
            </a:r>
            <a:r>
              <a:rPr lang="en-US" sz="2100" baseline="30000" dirty="0" smtClean="0"/>
              <a:t>2</a:t>
            </a:r>
            <a:r>
              <a:rPr lang="en-US" sz="2100" dirty="0" smtClean="0"/>
              <a:t> to m</a:t>
            </a:r>
            <a:r>
              <a:rPr lang="en-US" sz="2100" baseline="30000" dirty="0" smtClean="0"/>
              <a:t>2</a:t>
            </a:r>
            <a:endParaRPr lang="en-US" sz="2100" baseline="300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
        <p:nvSpPr>
          <p:cNvPr id="11" name="Rectangle 10"/>
          <p:cNvSpPr/>
          <p:nvPr/>
        </p:nvSpPr>
        <p:spPr>
          <a:xfrm flipH="1">
            <a:off x="251520" y="5694347"/>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Q5g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Convert m</a:t>
            </a:r>
            <a:r>
              <a:rPr lang="en-US" sz="2400" baseline="30000" dirty="0">
                <a:solidFill>
                  <a:schemeClr val="tx1"/>
                </a:solidFill>
                <a:latin typeface="Arial" panose="020B0604020202020204" pitchFamily="34" charset="0"/>
                <a:cs typeface="Arial" panose="020B0604020202020204" pitchFamily="34" charset="0"/>
              </a:rPr>
              <a:t>2</a:t>
            </a:r>
            <a:r>
              <a:rPr lang="en-US" sz="2400" dirty="0">
                <a:solidFill>
                  <a:schemeClr val="tx1"/>
                </a:solidFill>
                <a:latin typeface="Arial" panose="020B0604020202020204" pitchFamily="34" charset="0"/>
                <a:cs typeface="Arial" panose="020B0604020202020204" pitchFamily="34" charset="0"/>
              </a:rPr>
              <a:t> to cm</a:t>
            </a:r>
            <a:r>
              <a:rPr lang="en-US" sz="2400" baseline="30000" dirty="0">
                <a:solidFill>
                  <a:schemeClr val="tx1"/>
                </a:solidFill>
                <a:latin typeface="Arial" panose="020B0604020202020204" pitchFamily="34" charset="0"/>
                <a:cs typeface="Arial" panose="020B0604020202020204" pitchFamily="34" charset="0"/>
              </a:rPr>
              <a:t>2</a:t>
            </a:r>
          </a:p>
          <a:p>
            <a:r>
              <a:rPr lang="en-US" sz="2400" dirty="0" smtClean="0">
                <a:solidFill>
                  <a:schemeClr val="tx1"/>
                </a:solidFill>
                <a:latin typeface="Arial" panose="020B0604020202020204" pitchFamily="34" charset="0"/>
                <a:cs typeface="Arial" panose="020B0604020202020204" pitchFamily="34" charset="0"/>
              </a:rPr>
              <a:t>then </a:t>
            </a:r>
            <a:r>
              <a:rPr lang="en-US" sz="2400" dirty="0">
                <a:solidFill>
                  <a:schemeClr val="tx1"/>
                </a:solidFill>
                <a:latin typeface="Arial" panose="020B0604020202020204" pitchFamily="34" charset="0"/>
                <a:cs typeface="Arial" panose="020B0604020202020204" pitchFamily="34" charset="0"/>
              </a:rPr>
              <a:t>to mm</a:t>
            </a:r>
            <a:r>
              <a:rPr lang="en-US" sz="2400" baseline="30000" dirty="0">
                <a:solidFill>
                  <a:schemeClr val="tx1"/>
                </a:solidFill>
                <a:latin typeface="Arial" panose="020B0604020202020204" pitchFamily="34" charset="0"/>
                <a:cs typeface="Arial" panose="020B0604020202020204" pitchFamily="34" charset="0"/>
              </a:rPr>
              <a:t>2</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174259"/>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208</a:t>
            </a:r>
            <a:endParaRPr lang="en-GB" sz="1400" b="1" dirty="0">
              <a:latin typeface="Calibri" panose="020F0502020204030204" pitchFamily="34" charset="0"/>
            </a:endParaRPr>
          </a:p>
        </p:txBody>
      </p:sp>
      <p:sp>
        <p:nvSpPr>
          <p:cNvPr id="3" name="Rectangle 2"/>
          <p:cNvSpPr/>
          <p:nvPr/>
        </p:nvSpPr>
        <p:spPr>
          <a:xfrm>
            <a:off x="251520" y="1196752"/>
            <a:ext cx="8555406" cy="4170372"/>
          </a:xfrm>
          <a:prstGeom prst="rect">
            <a:avLst/>
          </a:prstGeom>
        </p:spPr>
        <p:txBody>
          <a:bodyPr wrap="square">
            <a:spAutoFit/>
          </a:bodyPr>
          <a:lstStyle/>
          <a:p>
            <a:pPr marL="457200" indent="-457200">
              <a:buClr>
                <a:srgbClr val="C00000"/>
              </a:buClr>
              <a:buFont typeface="+mj-lt"/>
              <a:buAutoNum type="arabicPeriod" startAt="6"/>
              <a:tabLst>
                <a:tab pos="1079500" algn="l"/>
                <a:tab pos="2852738" algn="l"/>
              </a:tabLst>
            </a:pPr>
            <a:r>
              <a:rPr lang="en-US" sz="2300" dirty="0"/>
              <a:t>Calculate these areas</a:t>
            </a:r>
            <a:r>
              <a:rPr lang="en-US" sz="2300" dirty="0" smtClean="0"/>
              <a:t>.</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endParaRPr lang="en-US" sz="1200" dirty="0"/>
          </a:p>
          <a:p>
            <a:pPr marL="400050" lvl="1" indent="-400050">
              <a:buClr>
                <a:srgbClr val="C00000"/>
              </a:buClr>
              <a:buFont typeface="+mj-lt"/>
              <a:buAutoNum type="alphaLcPeriod" startAt="5"/>
              <a:tabLst>
                <a:tab pos="1079500" algn="l"/>
                <a:tab pos="2852738" algn="l"/>
              </a:tabLst>
            </a:pPr>
            <a:r>
              <a:rPr lang="en-US" sz="2300" b="1" dirty="0" smtClean="0">
                <a:solidFill>
                  <a:srgbClr val="C00000"/>
                </a:solidFill>
              </a:rPr>
              <a:t>Reflect</a:t>
            </a:r>
            <a:r>
              <a:rPr lang="en-US" sz="2300" dirty="0" smtClean="0">
                <a:solidFill>
                  <a:srgbClr val="C00000"/>
                </a:solidFill>
              </a:rPr>
              <a:t> </a:t>
            </a:r>
            <a:r>
              <a:rPr lang="en-US" sz="2300" dirty="0"/>
              <a:t>In part </a:t>
            </a:r>
            <a:r>
              <a:rPr lang="en-US" sz="2300" b="1" dirty="0"/>
              <a:t>c</a:t>
            </a:r>
            <a:r>
              <a:rPr lang="en-US" sz="2300" dirty="0"/>
              <a:t>, which was the easiest way to find the area in mm</a:t>
            </a:r>
            <a:r>
              <a:rPr lang="en-US" sz="2300" baseline="30000" dirty="0"/>
              <a:t>2</a:t>
            </a:r>
            <a:r>
              <a:rPr lang="en-US" sz="2300" dirty="0"/>
              <a:t>?</a:t>
            </a:r>
          </a:p>
          <a:p>
            <a:pPr marL="800100" lvl="2" indent="-342900">
              <a:buClr>
                <a:srgbClr val="C00000"/>
              </a:buClr>
              <a:buFont typeface="Arial" panose="020B0604020202020204" pitchFamily="34" charset="0"/>
              <a:buChar char="•"/>
              <a:tabLst>
                <a:tab pos="2852738" algn="l"/>
              </a:tabLst>
            </a:pPr>
            <a:r>
              <a:rPr lang="en-US" sz="2300" dirty="0" smtClean="0"/>
              <a:t>Find </a:t>
            </a:r>
            <a:r>
              <a:rPr lang="en-US" sz="2300" dirty="0"/>
              <a:t>the area in cm</a:t>
            </a:r>
            <a:r>
              <a:rPr lang="en-US" sz="2300" baseline="30000" dirty="0"/>
              <a:t>2</a:t>
            </a:r>
            <a:r>
              <a:rPr lang="en-US" sz="2300" dirty="0"/>
              <a:t>, then convert to mm</a:t>
            </a:r>
            <a:r>
              <a:rPr lang="en-US" sz="2300" baseline="30000" dirty="0"/>
              <a:t>2</a:t>
            </a:r>
            <a:r>
              <a:rPr lang="en-US" sz="2300" dirty="0"/>
              <a:t>.</a:t>
            </a:r>
          </a:p>
          <a:p>
            <a:pPr marL="800100" lvl="2" indent="-342900">
              <a:buClr>
                <a:srgbClr val="C00000"/>
              </a:buClr>
              <a:buFont typeface="Arial" panose="020B0604020202020204" pitchFamily="34" charset="0"/>
              <a:buChar char="•"/>
              <a:tabLst>
                <a:tab pos="2852738" algn="l"/>
              </a:tabLst>
            </a:pPr>
            <a:r>
              <a:rPr lang="en-US" sz="2300" dirty="0" smtClean="0"/>
              <a:t>Convert </a:t>
            </a:r>
            <a:r>
              <a:rPr lang="en-US" sz="2300" dirty="0"/>
              <a:t>the lengths to mm, then find the area.</a:t>
            </a:r>
          </a:p>
          <a:p>
            <a:pPr marL="400050" lvl="1" indent="-400050">
              <a:buClr>
                <a:srgbClr val="C00000"/>
              </a:buClr>
              <a:buFont typeface="+mj-lt"/>
              <a:buAutoNum type="alphaLcPeriod" startAt="5"/>
              <a:tabLst>
                <a:tab pos="1079500" algn="l"/>
                <a:tab pos="2852738" algn="l"/>
              </a:tabLst>
            </a:pPr>
            <a:r>
              <a:rPr lang="en-US" sz="2300" b="1" dirty="0" smtClean="0">
                <a:solidFill>
                  <a:srgbClr val="C00000"/>
                </a:solidFill>
              </a:rPr>
              <a:t>Reflect</a:t>
            </a:r>
            <a:r>
              <a:rPr lang="en-US" sz="2300" dirty="0" smtClean="0">
                <a:solidFill>
                  <a:srgbClr val="C00000"/>
                </a:solidFill>
              </a:rPr>
              <a:t> </a:t>
            </a:r>
            <a:r>
              <a:rPr lang="en-US" sz="2300" dirty="0"/>
              <a:t>Which was the easiest way to find the area of part </a:t>
            </a:r>
            <a:r>
              <a:rPr lang="en-US" sz="2300" b="1" dirty="0"/>
              <a:t>d</a:t>
            </a:r>
            <a:r>
              <a:rPr lang="en-US" sz="2300" dirty="0"/>
              <a:t> in cm</a:t>
            </a:r>
            <a:r>
              <a:rPr lang="en-US" sz="2300" baseline="30000" dirty="0"/>
              <a:t>2</a:t>
            </a:r>
            <a:r>
              <a:rPr lang="en-US" sz="2300" dirty="0"/>
              <a: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0996" y="1628800"/>
            <a:ext cx="4105020" cy="147134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49670" y="1628800"/>
            <a:ext cx="3630243" cy="147134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
        <p:nvSpPr>
          <p:cNvPr id="10" name="Rectangle 9"/>
          <p:cNvSpPr/>
          <p:nvPr/>
        </p:nvSpPr>
        <p:spPr>
          <a:xfrm>
            <a:off x="251520" y="5367124"/>
            <a:ext cx="8528628" cy="118676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138842"/>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208</a:t>
            </a:r>
            <a:endParaRPr lang="en-GB" sz="1400" b="1" dirty="0">
              <a:latin typeface="Calibri" panose="020F0502020204030204" pitchFamily="34" charset="0"/>
            </a:endParaRPr>
          </a:p>
        </p:txBody>
      </p:sp>
      <p:sp>
        <p:nvSpPr>
          <p:cNvPr id="3" name="Rectangle 2"/>
          <p:cNvSpPr/>
          <p:nvPr/>
        </p:nvSpPr>
        <p:spPr>
          <a:xfrm>
            <a:off x="251520" y="3717032"/>
            <a:ext cx="5237489" cy="2923877"/>
          </a:xfrm>
          <a:prstGeom prst="rect">
            <a:avLst/>
          </a:prstGeom>
        </p:spPr>
        <p:txBody>
          <a:bodyPr wrap="square">
            <a:spAutoFit/>
          </a:bodyPr>
          <a:lstStyle/>
          <a:p>
            <a:pPr marL="457200" indent="-457200">
              <a:buClr>
                <a:srgbClr val="C00000"/>
              </a:buClr>
              <a:buFont typeface="+mj-lt"/>
              <a:buAutoNum type="arabicPeriod" startAt="7"/>
              <a:tabLst>
                <a:tab pos="1079500" algn="l"/>
                <a:tab pos="2852738" algn="l"/>
              </a:tabLst>
            </a:pPr>
            <a:r>
              <a:rPr lang="en-US" sz="2300" dirty="0"/>
              <a:t>Here is the </a:t>
            </a:r>
            <a:r>
              <a:rPr lang="en-US" sz="2300" dirty="0" smtClean="0"/>
              <a:t/>
            </a:r>
            <a:br>
              <a:rPr lang="en-US" sz="2300" dirty="0" smtClean="0"/>
            </a:br>
            <a:r>
              <a:rPr lang="en-US" sz="2300" dirty="0" smtClean="0"/>
              <a:t>plan </a:t>
            </a:r>
            <a:r>
              <a:rPr lang="en-US" sz="2300" dirty="0"/>
              <a:t>of a </a:t>
            </a:r>
            <a:r>
              <a:rPr lang="en-US" sz="2300" dirty="0" smtClean="0"/>
              <a:t/>
            </a:r>
            <a:br>
              <a:rPr lang="en-US" sz="2300" dirty="0" smtClean="0"/>
            </a:br>
            <a:r>
              <a:rPr lang="en-US" sz="2300" dirty="0" smtClean="0"/>
              <a:t>playing </a:t>
            </a:r>
            <a:r>
              <a:rPr lang="en-US" sz="2300" dirty="0"/>
              <a:t>field.</a:t>
            </a:r>
            <a:br>
              <a:rPr lang="en-US" sz="2300" dirty="0"/>
            </a:br>
            <a:r>
              <a:rPr lang="en-US" sz="2300" dirty="0"/>
              <a:t/>
            </a:r>
            <a:br>
              <a:rPr lang="en-US" sz="2300" dirty="0"/>
            </a:br>
            <a:r>
              <a:rPr lang="en-US" sz="2300" dirty="0"/>
              <a:t/>
            </a:r>
            <a:br>
              <a:rPr lang="en-US" sz="2300" dirty="0"/>
            </a:br>
            <a:r>
              <a:rPr lang="en-US" sz="2300" dirty="0"/>
              <a:t/>
            </a:r>
            <a:br>
              <a:rPr lang="en-US" sz="2300" dirty="0"/>
            </a:br>
            <a:r>
              <a:rPr lang="en-US" sz="2300" dirty="0"/>
              <a:t>Work out the area of the field in hectares.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3600440"/>
            <a:ext cx="548640" cy="548640"/>
          </a:xfrm>
          <a:prstGeom prst="rect">
            <a:avLst/>
          </a:prstGeom>
        </p:spPr>
      </p:pic>
      <p:grpSp>
        <p:nvGrpSpPr>
          <p:cNvPr id="9" name="Group 8"/>
          <p:cNvGrpSpPr/>
          <p:nvPr/>
        </p:nvGrpSpPr>
        <p:grpSpPr>
          <a:xfrm>
            <a:off x="275085" y="1268760"/>
            <a:ext cx="5213924" cy="2348681"/>
            <a:chOff x="150164" y="6494199"/>
            <a:chExt cx="5213924" cy="2348681"/>
          </a:xfrm>
        </p:grpSpPr>
        <p:sp>
          <p:nvSpPr>
            <p:cNvPr id="11" name="Rectangle 10"/>
            <p:cNvSpPr/>
            <p:nvPr/>
          </p:nvSpPr>
          <p:spPr>
            <a:xfrm flipH="1">
              <a:off x="150164" y="6673055"/>
              <a:ext cx="5213924" cy="2169825"/>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1920240" rtlCol="0" anchor="t" anchorCtr="0">
              <a:spAutoFit/>
            </a:bodyPr>
            <a:lstStyle/>
            <a:p>
              <a:r>
                <a:rPr lang="en-US" sz="2000" dirty="0">
                  <a:solidFill>
                    <a:schemeClr val="tx1"/>
                  </a:solidFill>
                  <a:latin typeface="Arial" panose="020B0604020202020204" pitchFamily="34" charset="0"/>
                  <a:cs typeface="Arial" panose="020B0604020202020204" pitchFamily="34" charset="0"/>
                </a:rPr>
                <a:t>1 hectare (ha) is the area of a square 100 m by 100 m. </a:t>
              </a:r>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1 </a:t>
              </a:r>
              <a:r>
                <a:rPr lang="en-US" sz="2000" dirty="0">
                  <a:solidFill>
                    <a:schemeClr val="tx1"/>
                  </a:solidFill>
                  <a:latin typeface="Arial" panose="020B0604020202020204" pitchFamily="34" charset="0"/>
                  <a:cs typeface="Arial" panose="020B0604020202020204" pitchFamily="34" charset="0"/>
                </a:rPr>
                <a:t>ha = 100 m </a:t>
              </a:r>
              <a:r>
                <a:rPr lang="en-US" sz="2000" dirty="0" smtClean="0">
                  <a:solidFill>
                    <a:schemeClr val="tx1"/>
                  </a:solidFill>
                  <a:latin typeface="Arial" panose="020B0604020202020204" pitchFamily="34" charset="0"/>
                  <a:cs typeface="Arial" panose="020B0604020202020204" pitchFamily="34" charset="0"/>
                </a:rPr>
                <a:t>x </a:t>
              </a:r>
              <a:r>
                <a:rPr lang="en-US" sz="2000" dirty="0">
                  <a:solidFill>
                    <a:schemeClr val="tx1"/>
                  </a:solidFill>
                  <a:latin typeface="Arial" panose="020B0604020202020204" pitchFamily="34" charset="0"/>
                  <a:cs typeface="Arial" panose="020B0604020202020204" pitchFamily="34" charset="0"/>
                </a:rPr>
                <a:t>100 m = 10000 m</a:t>
              </a:r>
              <a:r>
                <a:rPr lang="en-US" sz="2000" baseline="30000" dirty="0">
                  <a:solidFill>
                    <a:schemeClr val="tx1"/>
                  </a:solidFill>
                  <a:latin typeface="Arial" panose="020B0604020202020204" pitchFamily="34" charset="0"/>
                  <a:cs typeface="Arial" panose="020B0604020202020204" pitchFamily="34" charset="0"/>
                </a:rPr>
                <a:t>2</a:t>
              </a:r>
              <a:r>
                <a:rPr lang="en-US" sz="2000" dirty="0">
                  <a:solidFill>
                    <a:schemeClr val="tx1"/>
                  </a:solidFill>
                  <a:latin typeface="Arial" panose="020B0604020202020204" pitchFamily="34" charset="0"/>
                  <a:cs typeface="Arial" panose="020B0604020202020204" pitchFamily="34" charset="0"/>
                </a:rPr>
                <a:t> </a:t>
              </a:r>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Areas </a:t>
              </a:r>
              <a:r>
                <a:rPr lang="en-US" sz="2000" dirty="0">
                  <a:solidFill>
                    <a:schemeClr val="tx1"/>
                  </a:solidFill>
                  <a:latin typeface="Arial" panose="020B0604020202020204" pitchFamily="34" charset="0"/>
                  <a:cs typeface="Arial" panose="020B0604020202020204" pitchFamily="34" charset="0"/>
                </a:rPr>
                <a:t>of land are measured in hectares.</a:t>
              </a: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3</a:t>
              </a:r>
              <a:endParaRPr lang="en-US" sz="2000"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84646" y="1772816"/>
            <a:ext cx="1751450" cy="1442376"/>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99561" y="3789040"/>
            <a:ext cx="2864759" cy="1881905"/>
          </a:xfrm>
          <a:prstGeom prst="rect">
            <a:avLst/>
          </a:prstGeom>
        </p:spPr>
      </p:pic>
    </p:spTree>
    <p:extLst>
      <p:ext uri="{BB962C8B-B14F-4D97-AF65-F5344CB8AC3E}">
        <p14:creationId xmlns:p14="http://schemas.microsoft.com/office/powerpoint/2010/main" val="3959846181"/>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208</a:t>
            </a:r>
            <a:endParaRPr lang="en-GB" sz="1400" b="1" dirty="0">
              <a:latin typeface="Calibri" panose="020F0502020204030204" pitchFamily="34" charset="0"/>
            </a:endParaRPr>
          </a:p>
        </p:txBody>
      </p:sp>
      <p:sp>
        <p:nvSpPr>
          <p:cNvPr id="3" name="Rectangle 2"/>
          <p:cNvSpPr/>
          <p:nvPr/>
        </p:nvSpPr>
        <p:spPr>
          <a:xfrm>
            <a:off x="251520" y="1196752"/>
            <a:ext cx="5237489" cy="2215991"/>
          </a:xfrm>
          <a:prstGeom prst="rect">
            <a:avLst/>
          </a:prstGeom>
        </p:spPr>
        <p:txBody>
          <a:bodyPr wrap="square">
            <a:spAutoFit/>
          </a:bodyPr>
          <a:lstStyle/>
          <a:p>
            <a:pPr marL="457200" indent="-457200">
              <a:buClr>
                <a:srgbClr val="C00000"/>
              </a:buClr>
              <a:buFont typeface="+mj-lt"/>
              <a:buAutoNum type="arabicPeriod" startAt="8"/>
              <a:tabLst>
                <a:tab pos="1079500" algn="l"/>
                <a:tab pos="2852738" algn="l"/>
              </a:tabLst>
            </a:pPr>
            <a:r>
              <a:rPr lang="en-US" sz="2300" b="1" dirty="0">
                <a:solidFill>
                  <a:srgbClr val="C00000"/>
                </a:solidFill>
              </a:rPr>
              <a:t>STEM / Problem-solving </a:t>
            </a:r>
            <a:r>
              <a:rPr lang="en-US" sz="2300" dirty="0"/>
              <a:t>A farmer counts 2 wild oat plants in a 50cm by 50cm square of a field. The whole field has area 20 </a:t>
            </a:r>
            <a:r>
              <a:rPr lang="en-US" sz="2300" dirty="0" smtClean="0"/>
              <a:t>ha.</a:t>
            </a:r>
            <a:br>
              <a:rPr lang="en-US" sz="2300" dirty="0" smtClean="0"/>
            </a:br>
            <a:r>
              <a:rPr lang="en-US" sz="2300" dirty="0" smtClean="0"/>
              <a:t>Estimate </a:t>
            </a:r>
            <a:r>
              <a:rPr lang="en-US" sz="2300" dirty="0"/>
              <a:t>the number of wild oat plants in the field.</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grpSp>
        <p:nvGrpSpPr>
          <p:cNvPr id="9" name="Group 8"/>
          <p:cNvGrpSpPr/>
          <p:nvPr/>
        </p:nvGrpSpPr>
        <p:grpSpPr>
          <a:xfrm>
            <a:off x="275085" y="4509120"/>
            <a:ext cx="5213924" cy="2040904"/>
            <a:chOff x="150164" y="6494199"/>
            <a:chExt cx="5213924" cy="2040904"/>
          </a:xfrm>
        </p:grpSpPr>
        <p:sp>
          <p:nvSpPr>
            <p:cNvPr id="11" name="Rectangle 10"/>
            <p:cNvSpPr/>
            <p:nvPr/>
          </p:nvSpPr>
          <p:spPr>
            <a:xfrm flipH="1">
              <a:off x="150164" y="6673055"/>
              <a:ext cx="5213924" cy="1862048"/>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9144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A 10% error interval means that a measurement could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be up to 10% larger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or smaller than the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one given.</a:t>
              </a:r>
              <a:endParaRPr lang="en-US" sz="1050" dirty="0">
                <a:solidFill>
                  <a:schemeClr val="tx1"/>
                </a:solidFill>
                <a:latin typeface="Arial" panose="020B0604020202020204" pitchFamily="34" charset="0"/>
                <a:cs typeface="Arial" panose="020B0604020202020204" pitchFamily="34" charset="0"/>
              </a:endParaRP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4</a:t>
              </a:r>
              <a:endParaRPr lang="en-US" sz="2000" b="1" dirty="0">
                <a:latin typeface="Arial" panose="020B0604020202020204" pitchFamily="34" charset="0"/>
                <a:cs typeface="Arial" panose="020B0604020202020204" pitchFamily="34" charset="0"/>
              </a:endParaRPr>
            </a:p>
          </p:txBody>
        </p:sp>
      </p:grpSp>
      <p:sp>
        <p:nvSpPr>
          <p:cNvPr id="13" name="Rectangle 12"/>
          <p:cNvSpPr/>
          <p:nvPr/>
        </p:nvSpPr>
        <p:spPr>
          <a:xfrm flipH="1">
            <a:off x="264141" y="3429000"/>
            <a:ext cx="5204539" cy="1015663"/>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Q8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Work out the area of the square in m</a:t>
            </a:r>
            <a:r>
              <a:rPr lang="en-US" sz="2000" baseline="30000" dirty="0">
                <a:solidFill>
                  <a:schemeClr val="tx1"/>
                </a:solidFill>
                <a:latin typeface="Arial" panose="020B0604020202020204" pitchFamily="34" charset="0"/>
                <a:cs typeface="Arial" panose="020B0604020202020204" pitchFamily="34" charset="0"/>
              </a:rPr>
              <a:t>2</a:t>
            </a:r>
            <a:r>
              <a:rPr lang="en-US" sz="2000" dirty="0">
                <a:solidFill>
                  <a:schemeClr val="tx1"/>
                </a:solidFill>
                <a:latin typeface="Arial" panose="020B0604020202020204" pitchFamily="34" charset="0"/>
                <a:cs typeface="Arial" panose="020B0604020202020204" pitchFamily="34" charset="0"/>
              </a:rPr>
              <a:t>. How many of these would fit in the field?</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31679" y="5373216"/>
            <a:ext cx="2704417" cy="715875"/>
          </a:xfrm>
          <a:prstGeom prst="rect">
            <a:avLst/>
          </a:prstGeom>
        </p:spPr>
      </p:pic>
    </p:spTree>
    <p:extLst>
      <p:ext uri="{BB962C8B-B14F-4D97-AF65-F5344CB8AC3E}">
        <p14:creationId xmlns:p14="http://schemas.microsoft.com/office/powerpoint/2010/main" val="121734096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5" name="Rounded Rectangle 4"/>
          <p:cNvSpPr/>
          <p:nvPr/>
        </p:nvSpPr>
        <p:spPr>
          <a:xfrm>
            <a:off x="179512" y="2204864"/>
            <a:ext cx="2088232" cy="266429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Unit Openers put the maths you are about to learn into a real-life context. Have a go at the question - it uses maths you have already learnt so you should be able to answer it at the start of the unit.</a:t>
            </a:r>
          </a:p>
        </p:txBody>
      </p:sp>
      <p:sp>
        <p:nvSpPr>
          <p:cNvPr id="10" name="Rounded Rectangle 9"/>
          <p:cNvSpPr/>
          <p:nvPr/>
        </p:nvSpPr>
        <p:spPr>
          <a:xfrm>
            <a:off x="6516216" y="2492897"/>
            <a:ext cx="2376264" cy="158417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When you have finished the whole unit, a Unit test helps you see how much progress you are making.</a:t>
            </a:r>
          </a:p>
        </p:txBody>
      </p:sp>
      <p:cxnSp>
        <p:nvCxnSpPr>
          <p:cNvPr id="19" name="Straight Arrow Connector 18"/>
          <p:cNvCxnSpPr/>
          <p:nvPr/>
        </p:nvCxnSpPr>
        <p:spPr>
          <a:xfrm flipH="1" flipV="1">
            <a:off x="4572000" y="6313499"/>
            <a:ext cx="57606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7784" y="1609360"/>
            <a:ext cx="3744416" cy="4915984"/>
          </a:xfrm>
          <a:prstGeom prst="rect">
            <a:avLst/>
          </a:prstGeom>
        </p:spPr>
      </p:pic>
      <p:sp>
        <p:nvSpPr>
          <p:cNvPr id="9" name="Rounded Rectangle 8"/>
          <p:cNvSpPr/>
          <p:nvPr/>
        </p:nvSpPr>
        <p:spPr>
          <a:xfrm>
            <a:off x="215516" y="5027162"/>
            <a:ext cx="4320480" cy="160671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Use the Prior knowledge check to make sure you are ready to start the main lessons in the unit. It checks your knowledge from Key Stage 3 and from earlier in the GCSE course. Your teacher has </a:t>
            </a:r>
            <a:r>
              <a:rPr lang="en-US" sz="1600" dirty="0" smtClean="0">
                <a:solidFill>
                  <a:schemeClr val="tx1"/>
                </a:solidFill>
                <a:latin typeface="Arial" panose="020B0604020202020204" pitchFamily="34" charset="0"/>
                <a:cs typeface="Arial" panose="020B0604020202020204" pitchFamily="34" charset="0"/>
              </a:rPr>
              <a:t>access </a:t>
            </a:r>
            <a:r>
              <a:rPr lang="en-US" sz="1600" dirty="0">
                <a:solidFill>
                  <a:schemeClr val="tx1"/>
                </a:solidFill>
                <a:latin typeface="Arial" panose="020B0604020202020204" pitchFamily="34" charset="0"/>
                <a:cs typeface="Arial" panose="020B0604020202020204" pitchFamily="34" charset="0"/>
              </a:rPr>
              <a:t>to worksheets if you need to recap anything.</a:t>
            </a:r>
          </a:p>
        </p:txBody>
      </p:sp>
      <p:cxnSp>
        <p:nvCxnSpPr>
          <p:cNvPr id="15" name="Straight Arrow Connector 14"/>
          <p:cNvCxnSpPr/>
          <p:nvPr/>
        </p:nvCxnSpPr>
        <p:spPr>
          <a:xfrm flipV="1">
            <a:off x="2267744" y="4345665"/>
            <a:ext cx="720080" cy="681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7744" y="3140968"/>
            <a:ext cx="720080" cy="72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40152" y="1905870"/>
            <a:ext cx="792088" cy="623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148064" y="1127072"/>
            <a:ext cx="3744416" cy="512691"/>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helps you to apply the maths you know to some different situations</a:t>
            </a:r>
            <a:endParaRPr lang="en-US" sz="1600" i="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5292080" y="1641597"/>
            <a:ext cx="618900" cy="26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489406" y="4360512"/>
            <a:ext cx="2376264" cy="227336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Choose only the topics in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a:t>
            </a:r>
            <a:r>
              <a:rPr lang="en-US" sz="1600" dirty="0" err="1" smtClean="0">
                <a:solidFill>
                  <a:schemeClr val="tx1"/>
                </a:solidFill>
                <a:latin typeface="Arial" panose="020B0604020202020204" pitchFamily="34" charset="0"/>
                <a:cs typeface="Arial" panose="020B0604020202020204" pitchFamily="34" charset="0"/>
              </a:rPr>
              <a:t>thay</a:t>
            </a:r>
            <a:r>
              <a:rPr lang="en-US" sz="1600" dirty="0" smtClean="0">
                <a:solidFill>
                  <a:schemeClr val="tx1"/>
                </a:solidFill>
                <a:latin typeface="Arial" panose="020B0604020202020204" pitchFamily="34" charset="0"/>
                <a:cs typeface="Arial" panose="020B0604020202020204" pitchFamily="34" charset="0"/>
              </a:rPr>
              <a:t> you need a bit more practice with. You’ll find more hints here to lead you through specific questions. Then move on to </a:t>
            </a:r>
            <a:r>
              <a:rPr lang="en-US" sz="1600" i="1" dirty="0" smtClean="0">
                <a:solidFill>
                  <a:schemeClr val="tx1"/>
                </a:solidFill>
                <a:latin typeface="Arial" panose="020B0604020202020204" pitchFamily="34" charset="0"/>
                <a:cs typeface="Arial" panose="020B0604020202020204" pitchFamily="34" charset="0"/>
              </a:rPr>
              <a:t>Extend</a:t>
            </a:r>
            <a:endParaRPr lang="en-US" sz="1600" dirty="0">
              <a:solidFill>
                <a:schemeClr val="tx1"/>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flipV="1">
            <a:off x="4932040" y="1905870"/>
            <a:ext cx="1800200" cy="2454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79512" y="1124744"/>
            <a:ext cx="3240360" cy="1008112"/>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At the end of the Master lessons, take a </a:t>
            </a:r>
            <a:r>
              <a:rPr lang="en-US" sz="1600" i="1" dirty="0" smtClean="0">
                <a:solidFill>
                  <a:schemeClr val="tx1"/>
                </a:solidFill>
                <a:latin typeface="Arial" panose="020B0604020202020204" pitchFamily="34" charset="0"/>
                <a:cs typeface="Arial" panose="020B0604020202020204" pitchFamily="34" charset="0"/>
              </a:rPr>
              <a:t>check-up</a:t>
            </a:r>
            <a:r>
              <a:rPr lang="en-US" sz="1600" dirty="0" smtClean="0">
                <a:solidFill>
                  <a:schemeClr val="tx1"/>
                </a:solidFill>
                <a:latin typeface="Arial" panose="020B0604020202020204" pitchFamily="34" charset="0"/>
                <a:cs typeface="Arial" panose="020B0604020202020204" pitchFamily="34" charset="0"/>
              </a:rPr>
              <a:t> test to help you to decide whether to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or </a:t>
            </a:r>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our learning</a:t>
            </a:r>
            <a:endParaRPr lang="en-US" sz="1600" dirty="0">
              <a:solidFill>
                <a:schemeClr val="tx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3419872" y="1609360"/>
            <a:ext cx="1008112" cy="2965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8656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208</a:t>
            </a:r>
            <a:endParaRPr lang="en-GB" sz="1400" b="1" dirty="0">
              <a:latin typeface="Calibri" panose="020F0502020204030204" pitchFamily="34" charset="0"/>
            </a:endParaRPr>
          </a:p>
        </p:txBody>
      </p:sp>
      <p:sp>
        <p:nvSpPr>
          <p:cNvPr id="3" name="Rectangle 2"/>
          <p:cNvSpPr/>
          <p:nvPr/>
        </p:nvSpPr>
        <p:spPr>
          <a:xfrm>
            <a:off x="251520" y="1225203"/>
            <a:ext cx="5237489" cy="4708981"/>
          </a:xfrm>
          <a:prstGeom prst="rect">
            <a:avLst/>
          </a:prstGeom>
        </p:spPr>
        <p:txBody>
          <a:bodyPr wrap="square">
            <a:spAutoFit/>
          </a:bodyPr>
          <a:lstStyle/>
          <a:p>
            <a:pPr marL="514350" indent="-514350">
              <a:buClr>
                <a:srgbClr val="C00000"/>
              </a:buClr>
              <a:buFont typeface="+mj-lt"/>
              <a:buAutoNum type="arabicPeriod" startAt="9"/>
              <a:tabLst>
                <a:tab pos="1079500" algn="l"/>
                <a:tab pos="2852738" algn="l"/>
              </a:tabLst>
            </a:pPr>
            <a:r>
              <a:rPr lang="en-US" sz="2500" dirty="0"/>
              <a:t>A factory makes bolts 30 mm long, with a 10% error interval.</a:t>
            </a:r>
          </a:p>
          <a:p>
            <a:pPr marL="914400" lvl="1" indent="-400050">
              <a:buClr>
                <a:srgbClr val="C00000"/>
              </a:buClr>
              <a:buFont typeface="+mj-lt"/>
              <a:buAutoNum type="alphaLcPeriod"/>
              <a:tabLst>
                <a:tab pos="1079500" algn="l"/>
                <a:tab pos="2852738" algn="l"/>
              </a:tabLst>
            </a:pPr>
            <a:r>
              <a:rPr lang="en-US" sz="2500" dirty="0" smtClean="0"/>
              <a:t>Work </a:t>
            </a:r>
            <a:r>
              <a:rPr lang="en-US" sz="2500" dirty="0"/>
              <a:t>out the largest and smallest possible lengths of the bolts, </a:t>
            </a:r>
            <a:endParaRPr lang="en-US" sz="2500" dirty="0" smtClean="0"/>
          </a:p>
          <a:p>
            <a:pPr marL="914400" lvl="1" indent="-400050">
              <a:buClr>
                <a:srgbClr val="C00000"/>
              </a:buClr>
              <a:buFont typeface="+mj-lt"/>
              <a:buAutoNum type="alphaLcPeriod"/>
              <a:tabLst>
                <a:tab pos="1079500" algn="l"/>
                <a:tab pos="2852738" algn="l"/>
              </a:tabLst>
            </a:pPr>
            <a:r>
              <a:rPr lang="en-US" sz="2500" dirty="0" smtClean="0"/>
              <a:t>Write </a:t>
            </a:r>
            <a:r>
              <a:rPr lang="en-US" sz="2500" dirty="0"/>
              <a:t>the possible lengths as an inequality</a:t>
            </a:r>
            <a:r>
              <a:rPr lang="en-US" sz="2500" dirty="0" smtClean="0"/>
              <a:t>.</a:t>
            </a:r>
            <a:br>
              <a:rPr lang="en-US" sz="2500" dirty="0" smtClean="0"/>
            </a:br>
            <a:r>
              <a:rPr lang="en-US" sz="2500" dirty="0" smtClean="0">
                <a:sym typeface="Wingdings" panose="05000000000000000000" pitchFamily="2" charset="2"/>
              </a:rPr>
              <a:t> </a:t>
            </a:r>
            <a:r>
              <a:rPr lang="en-US" sz="2500" dirty="0" smtClean="0"/>
              <a:t>mm </a:t>
            </a:r>
            <a:r>
              <a:rPr lang="en-US" sz="2500" dirty="0" smtClean="0">
                <a:latin typeface="Arial" panose="020B0604020202020204" pitchFamily="34" charset="0"/>
                <a:cs typeface="Arial" panose="020B0604020202020204" pitchFamily="34" charset="0"/>
              </a:rPr>
              <a:t>≤ </a:t>
            </a:r>
            <a:r>
              <a:rPr lang="en-US" sz="2500" dirty="0" smtClean="0"/>
              <a:t>length </a:t>
            </a:r>
            <a:r>
              <a:rPr lang="en-US" sz="2500" dirty="0">
                <a:latin typeface="Arial" panose="020B0604020202020204" pitchFamily="34" charset="0"/>
                <a:cs typeface="Arial" panose="020B0604020202020204" pitchFamily="34" charset="0"/>
              </a:rPr>
              <a:t>≤</a:t>
            </a:r>
            <a:r>
              <a:rPr lang="en-US" sz="2500" dirty="0" smtClean="0"/>
              <a:t> </a:t>
            </a:r>
            <a:r>
              <a:rPr lang="en-US" sz="2500" dirty="0">
                <a:sym typeface="Wingdings" panose="05000000000000000000" pitchFamily="2" charset="2"/>
              </a:rPr>
              <a:t> </a:t>
            </a:r>
            <a:r>
              <a:rPr lang="en-US" sz="2500" dirty="0" smtClean="0"/>
              <a:t>mm</a:t>
            </a:r>
          </a:p>
          <a:p>
            <a:pPr marL="514350" indent="-514350">
              <a:buClr>
                <a:srgbClr val="C00000"/>
              </a:buClr>
              <a:buFont typeface="+mj-lt"/>
              <a:buAutoNum type="arabicPeriod" startAt="9"/>
              <a:tabLst>
                <a:tab pos="1079500" algn="l"/>
                <a:tab pos="2852738" algn="l"/>
              </a:tabLst>
            </a:pPr>
            <a:r>
              <a:rPr lang="en-US" sz="2500" dirty="0"/>
              <a:t>Sweets are packed in 20g bags, with a 5% error interval. Work out the possible masses of the bags of sweets.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0" name="Rectangle 9"/>
          <p:cNvSpPr/>
          <p:nvPr/>
        </p:nvSpPr>
        <p:spPr>
          <a:xfrm flipH="1">
            <a:off x="223753" y="6063679"/>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Q10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sym typeface="Wingdings" panose="05000000000000000000" pitchFamily="2" charset="2"/>
              </a:rPr>
              <a:t>g </a:t>
            </a:r>
            <a:r>
              <a:rPr lang="en-US" sz="2400" dirty="0">
                <a:solidFill>
                  <a:schemeClr val="tx1"/>
                </a:solidFill>
                <a:latin typeface="Arial" panose="020B0604020202020204" pitchFamily="34" charset="0"/>
                <a:cs typeface="Arial" panose="020B0604020202020204" pitchFamily="34" charset="0"/>
              </a:rPr>
              <a:t>≤</a:t>
            </a:r>
            <a:r>
              <a:rPr lang="en-US" sz="2400" dirty="0" smtClean="0">
                <a:solidFill>
                  <a:schemeClr val="tx1"/>
                </a:solidFill>
                <a:sym typeface="Wingdings" panose="05000000000000000000" pitchFamily="2" charset="2"/>
              </a:rPr>
              <a:t> </a:t>
            </a:r>
            <a:r>
              <a:rPr lang="en-US" sz="2400" dirty="0">
                <a:solidFill>
                  <a:schemeClr val="tx1"/>
                </a:solidFill>
                <a:sym typeface="Wingdings" panose="05000000000000000000" pitchFamily="2" charset="2"/>
              </a:rPr>
              <a:t>mass </a:t>
            </a:r>
            <a:r>
              <a:rPr lang="en-US" sz="2400" dirty="0">
                <a:solidFill>
                  <a:schemeClr val="tx1"/>
                </a:solidFill>
                <a:latin typeface="Arial" panose="020B0604020202020204" pitchFamily="34" charset="0"/>
                <a:cs typeface="Arial" panose="020B0604020202020204" pitchFamily="34" charset="0"/>
              </a:rPr>
              <a:t>≤</a:t>
            </a:r>
            <a:r>
              <a:rPr lang="en-US" sz="2400" dirty="0" smtClean="0">
                <a:solidFill>
                  <a:schemeClr val="tx1"/>
                </a:solidFill>
                <a:sym typeface="Wingdings" panose="05000000000000000000" pitchFamily="2" charset="2"/>
              </a:rPr>
              <a:t> g </a:t>
            </a:r>
            <a:r>
              <a:rPr lang="en-US" sz="2400" dirty="0">
                <a:solidFill>
                  <a:schemeClr val="tx1"/>
                </a:solidFill>
                <a:sym typeface="Wingdings" panose="05000000000000000000" pitchFamily="2" charset="2"/>
              </a:rPr>
              <a:t>^</a:t>
            </a:r>
            <a:endParaRPr lang="en-US" sz="2400"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4392528"/>
            <a:ext cx="548640" cy="548640"/>
          </a:xfrm>
          <a:prstGeom prst="rect">
            <a:avLst/>
          </a:prstGeom>
        </p:spPr>
      </p:pic>
    </p:spTree>
    <p:extLst>
      <p:ext uri="{BB962C8B-B14F-4D97-AF65-F5344CB8AC3E}">
        <p14:creationId xmlns:p14="http://schemas.microsoft.com/office/powerpoint/2010/main" val="3616584737"/>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209</a:t>
            </a:r>
            <a:endParaRPr lang="en-GB" sz="1400" b="1" dirty="0">
              <a:latin typeface="Calibri" panose="020F0502020204030204" pitchFamily="34" charset="0"/>
            </a:endParaRPr>
          </a:p>
        </p:txBody>
      </p:sp>
      <p:sp>
        <p:nvSpPr>
          <p:cNvPr id="3" name="Rectangle 2"/>
          <p:cNvSpPr/>
          <p:nvPr/>
        </p:nvSpPr>
        <p:spPr>
          <a:xfrm>
            <a:off x="251520" y="1225203"/>
            <a:ext cx="5237489" cy="3647152"/>
          </a:xfrm>
          <a:prstGeom prst="rect">
            <a:avLst/>
          </a:prstGeom>
        </p:spPr>
        <p:txBody>
          <a:bodyPr wrap="square">
            <a:spAutoFit/>
          </a:bodyPr>
          <a:lstStyle/>
          <a:p>
            <a:pPr marL="514350" indent="-514350">
              <a:buClr>
                <a:srgbClr val="C00000"/>
              </a:buClr>
              <a:buFont typeface="+mj-lt"/>
              <a:buAutoNum type="arabicPeriod" startAt="11"/>
              <a:tabLst>
                <a:tab pos="1079500" algn="l"/>
                <a:tab pos="2852738" algn="l"/>
              </a:tabLst>
            </a:pPr>
            <a:r>
              <a:rPr lang="en-US" sz="2100" b="1" dirty="0">
                <a:solidFill>
                  <a:srgbClr val="C00000"/>
                </a:solidFill>
              </a:rPr>
              <a:t>Reasoning</a:t>
            </a:r>
            <a:r>
              <a:rPr lang="en-US" sz="2100" dirty="0">
                <a:solidFill>
                  <a:srgbClr val="C00000"/>
                </a:solidFill>
              </a:rPr>
              <a:t> </a:t>
            </a:r>
            <a:endParaRPr lang="en-US" sz="2100" dirty="0" smtClean="0">
              <a:solidFill>
                <a:srgbClr val="C00000"/>
              </a:solidFill>
            </a:endParaRPr>
          </a:p>
          <a:p>
            <a:pPr marL="800100" lvl="1" indent="-342900">
              <a:buClr>
                <a:srgbClr val="C00000"/>
              </a:buClr>
              <a:buFont typeface="+mj-lt"/>
              <a:buAutoNum type="alphaLcPeriod"/>
              <a:tabLst>
                <a:tab pos="1079500" algn="l"/>
                <a:tab pos="2852738" algn="l"/>
              </a:tabLst>
            </a:pPr>
            <a:r>
              <a:rPr lang="en-US" sz="2100" dirty="0" smtClean="0"/>
              <a:t>Each </a:t>
            </a:r>
            <a:r>
              <a:rPr lang="en-US" sz="2100" dirty="0"/>
              <a:t>measurement has been rounded to the nearest </a:t>
            </a:r>
            <a:r>
              <a:rPr lang="en-US" sz="2100" dirty="0" smtClean="0"/>
              <a:t>cm.</a:t>
            </a:r>
            <a:br>
              <a:rPr lang="en-US" sz="2100" dirty="0" smtClean="0"/>
            </a:br>
            <a:r>
              <a:rPr lang="en-US" sz="2100" dirty="0" smtClean="0"/>
              <a:t>Write </a:t>
            </a:r>
            <a:r>
              <a:rPr lang="en-US" sz="2100" dirty="0"/>
              <a:t>its smallest possible value, </a:t>
            </a:r>
            <a:endParaRPr lang="en-US" sz="2100" dirty="0" smtClean="0"/>
          </a:p>
          <a:p>
            <a:pPr marL="1314450" lvl="2" indent="-514350">
              <a:buClr>
                <a:srgbClr val="C00000"/>
              </a:buClr>
              <a:buFont typeface="+mj-lt"/>
              <a:buAutoNum type="romanLcPeriod"/>
              <a:tabLst>
                <a:tab pos="2852738" algn="l"/>
              </a:tabLst>
            </a:pPr>
            <a:r>
              <a:rPr lang="en-US" sz="2100" dirty="0" smtClean="0"/>
              <a:t>36cm 	</a:t>
            </a:r>
            <a:r>
              <a:rPr lang="en-US" sz="2100" dirty="0" smtClean="0">
                <a:solidFill>
                  <a:srgbClr val="C00000"/>
                </a:solidFill>
              </a:rPr>
              <a:t>ii.</a:t>
            </a:r>
            <a:r>
              <a:rPr lang="en-US" sz="2100" dirty="0" smtClean="0"/>
              <a:t> </a:t>
            </a:r>
            <a:r>
              <a:rPr lang="en-US" sz="2100" dirty="0"/>
              <a:t>112cm</a:t>
            </a:r>
          </a:p>
          <a:p>
            <a:pPr marL="800100" lvl="1" indent="-342900">
              <a:buClr>
                <a:srgbClr val="C00000"/>
              </a:buClr>
              <a:buFont typeface="+mj-lt"/>
              <a:buAutoNum type="alphaLcPeriod"/>
              <a:tabLst>
                <a:tab pos="1079500" algn="l"/>
                <a:tab pos="2852738" algn="l"/>
              </a:tabLst>
            </a:pPr>
            <a:r>
              <a:rPr lang="en-US" sz="2100" dirty="0" smtClean="0"/>
              <a:t>Each </a:t>
            </a:r>
            <a:r>
              <a:rPr lang="en-US" sz="2100" dirty="0"/>
              <a:t>measurement has been rounded to 1 </a:t>
            </a:r>
            <a:r>
              <a:rPr lang="en-US" sz="2100" dirty="0" err="1"/>
              <a:t>d.p.</a:t>
            </a:r>
            <a:r>
              <a:rPr lang="en-US" sz="2100" dirty="0"/>
              <a:t> Write its smallest possible value, </a:t>
            </a:r>
            <a:endParaRPr lang="en-US" sz="2100" dirty="0" smtClean="0"/>
          </a:p>
          <a:p>
            <a:pPr marL="1314450" lvl="2" indent="-514350">
              <a:buClr>
                <a:srgbClr val="C00000"/>
              </a:buClr>
              <a:buFont typeface="+mj-lt"/>
              <a:buAutoNum type="romanLcPeriod"/>
              <a:tabLst>
                <a:tab pos="1079500" algn="l"/>
                <a:tab pos="2852738" algn="l"/>
              </a:tabLst>
            </a:pPr>
            <a:r>
              <a:rPr lang="en-US" sz="2100" dirty="0" smtClean="0"/>
              <a:t>2.5 </a:t>
            </a:r>
            <a:r>
              <a:rPr lang="en-US" sz="2100" dirty="0"/>
              <a:t>cm </a:t>
            </a:r>
            <a:r>
              <a:rPr lang="en-US" sz="2100" dirty="0" smtClean="0"/>
              <a:t>	</a:t>
            </a:r>
            <a:r>
              <a:rPr lang="en-US" sz="2100" dirty="0" smtClean="0">
                <a:solidFill>
                  <a:srgbClr val="C00000"/>
                </a:solidFill>
              </a:rPr>
              <a:t>ii.</a:t>
            </a:r>
            <a:r>
              <a:rPr lang="en-US" sz="2100" dirty="0" smtClean="0"/>
              <a:t> </a:t>
            </a:r>
            <a:r>
              <a:rPr lang="en-US" sz="2100" dirty="0"/>
              <a:t>6.7 kg</a:t>
            </a:r>
          </a:p>
          <a:p>
            <a:pPr>
              <a:buClr>
                <a:srgbClr val="C00000"/>
              </a:buClr>
              <a:tabLst>
                <a:tab pos="1079500" algn="l"/>
                <a:tab pos="2852738" algn="l"/>
              </a:tabLst>
            </a:pPr>
            <a:r>
              <a:rPr lang="en-US" sz="2100" b="1" dirty="0" smtClean="0">
                <a:solidFill>
                  <a:srgbClr val="C00000"/>
                </a:solidFill>
              </a:rPr>
              <a:t>Discussion </a:t>
            </a:r>
            <a:r>
              <a:rPr lang="en-US" sz="2100" dirty="0" smtClean="0"/>
              <a:t>What </a:t>
            </a:r>
            <a:r>
              <a:rPr lang="en-US" sz="2100" dirty="0"/>
              <a:t>is the largest possible value that rounds down to 36 cm?</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8" name="Group 7"/>
          <p:cNvGrpSpPr/>
          <p:nvPr/>
        </p:nvGrpSpPr>
        <p:grpSpPr>
          <a:xfrm>
            <a:off x="275085" y="4915327"/>
            <a:ext cx="5213924" cy="1671572"/>
            <a:chOff x="150164" y="6494199"/>
            <a:chExt cx="5213924" cy="1671572"/>
          </a:xfrm>
        </p:grpSpPr>
        <p:sp>
          <p:nvSpPr>
            <p:cNvPr id="9" name="Rectangle 8"/>
            <p:cNvSpPr/>
            <p:nvPr/>
          </p:nvSpPr>
          <p:spPr>
            <a:xfrm flipH="1">
              <a:off x="150164" y="6673055"/>
              <a:ext cx="5213924" cy="1492716"/>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1900" dirty="0">
                  <a:solidFill>
                    <a:schemeClr val="tx1"/>
                  </a:solidFill>
                  <a:latin typeface="Arial" panose="020B0604020202020204" pitchFamily="34" charset="0"/>
                  <a:cs typeface="Arial" panose="020B0604020202020204" pitchFamily="34" charset="0"/>
                </a:rPr>
                <a:t>Measurements rounded to the nearest unit could be up to half a unit smaller or larger than the rounded value. The possible values of x that round to 3.4 to 1 </a:t>
              </a:r>
              <a:r>
                <a:rPr lang="en-US" sz="1900" dirty="0" err="1">
                  <a:solidFill>
                    <a:schemeClr val="tx1"/>
                  </a:solidFill>
                  <a:latin typeface="Arial" panose="020B0604020202020204" pitchFamily="34" charset="0"/>
                  <a:cs typeface="Arial" panose="020B0604020202020204" pitchFamily="34" charset="0"/>
                </a:rPr>
                <a:t>d.p.</a:t>
              </a:r>
              <a:r>
                <a:rPr lang="en-US" sz="1900" dirty="0">
                  <a:solidFill>
                    <a:schemeClr val="tx1"/>
                  </a:solidFill>
                  <a:latin typeface="Arial" panose="020B0604020202020204" pitchFamily="34" charset="0"/>
                  <a:cs typeface="Arial" panose="020B0604020202020204" pitchFamily="34" charset="0"/>
                </a:rPr>
                <a:t> are 3.35 </a:t>
              </a:r>
              <a:r>
                <a:rPr lang="en-US" sz="1900" dirty="0" smtClean="0">
                  <a:solidFill>
                    <a:schemeClr val="tx1"/>
                  </a:solidFill>
                  <a:latin typeface="Arial" panose="020B0604020202020204" pitchFamily="34" charset="0"/>
                  <a:cs typeface="Arial" panose="020B0604020202020204" pitchFamily="34" charset="0"/>
                </a:rPr>
                <a:t>≤ </a:t>
              </a:r>
              <a:r>
                <a:rPr lang="en-US" sz="1900" i="1" dirty="0" smtClean="0">
                  <a:solidFill>
                    <a:schemeClr val="tx1"/>
                  </a:solidFill>
                  <a:latin typeface="Arial" panose="020B0604020202020204" pitchFamily="34" charset="0"/>
                  <a:cs typeface="Arial" panose="020B0604020202020204" pitchFamily="34" charset="0"/>
                </a:rPr>
                <a:t>x</a:t>
              </a:r>
              <a:r>
                <a:rPr lang="en-US" sz="1900" dirty="0" smtClean="0">
                  <a:solidFill>
                    <a:schemeClr val="tx1"/>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a:t>
              </a:r>
              <a:r>
                <a:rPr lang="en-US" sz="1900" dirty="0" smtClean="0">
                  <a:solidFill>
                    <a:schemeClr val="tx1"/>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3.45</a:t>
              </a: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5</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68776637"/>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209</a:t>
            </a:r>
            <a:endParaRPr lang="en-GB" sz="1400" b="1" dirty="0">
              <a:latin typeface="Calibri" panose="020F0502020204030204" pitchFamily="34" charset="0"/>
            </a:endParaRPr>
          </a:p>
        </p:txBody>
      </p:sp>
      <p:sp>
        <p:nvSpPr>
          <p:cNvPr id="3" name="Rectangle 2"/>
          <p:cNvSpPr/>
          <p:nvPr/>
        </p:nvSpPr>
        <p:spPr>
          <a:xfrm>
            <a:off x="251520" y="1225203"/>
            <a:ext cx="5237489" cy="3000821"/>
          </a:xfrm>
          <a:prstGeom prst="rect">
            <a:avLst/>
          </a:prstGeom>
        </p:spPr>
        <p:txBody>
          <a:bodyPr wrap="square">
            <a:spAutoFit/>
          </a:bodyPr>
          <a:lstStyle/>
          <a:p>
            <a:pPr marL="514350" indent="-514350">
              <a:buClr>
                <a:srgbClr val="C00000"/>
              </a:buClr>
              <a:buFont typeface="+mj-lt"/>
              <a:buAutoNum type="arabicPeriod" startAt="12"/>
              <a:tabLst>
                <a:tab pos="1079500" algn="l"/>
                <a:tab pos="2852738" algn="l"/>
              </a:tabLst>
            </a:pPr>
            <a:r>
              <a:rPr lang="en-US" sz="2100" dirty="0" smtClean="0"/>
              <a:t>Each </a:t>
            </a:r>
            <a:r>
              <a:rPr lang="en-US" sz="2100" dirty="0"/>
              <a:t>measurement has been rounded to the accuracy </a:t>
            </a:r>
            <a:r>
              <a:rPr lang="en-US" sz="2100" dirty="0" smtClean="0"/>
              <a:t>given.</a:t>
            </a:r>
            <a:br>
              <a:rPr lang="en-US" sz="2100" dirty="0" smtClean="0"/>
            </a:br>
            <a:r>
              <a:rPr lang="en-US" sz="2100" dirty="0" smtClean="0"/>
              <a:t>Write </a:t>
            </a:r>
            <a:r>
              <a:rPr lang="en-US" sz="2100" dirty="0"/>
              <a:t>an inequality to show its smallest and largest possible values. Use x for the measurement, </a:t>
            </a:r>
            <a:endParaRPr lang="en-US" sz="2100" dirty="0" smtClean="0"/>
          </a:p>
          <a:p>
            <a:pPr marL="800100" lvl="1" indent="-342900">
              <a:buClr>
                <a:srgbClr val="C00000"/>
              </a:buClr>
              <a:buFont typeface="+mj-lt"/>
              <a:buAutoNum type="alphaLcPeriod"/>
              <a:tabLst>
                <a:tab pos="1079500" algn="l"/>
                <a:tab pos="2852738" algn="l"/>
              </a:tabLst>
            </a:pPr>
            <a:r>
              <a:rPr lang="en-US" sz="2100" dirty="0" smtClean="0"/>
              <a:t>18 </a:t>
            </a:r>
            <a:r>
              <a:rPr lang="en-US" sz="2100" dirty="0"/>
              <a:t>m (to the nearest </a:t>
            </a:r>
            <a:r>
              <a:rPr lang="en-US" sz="2100" dirty="0" err="1"/>
              <a:t>metre</a:t>
            </a:r>
            <a:r>
              <a:rPr lang="en-US" sz="2100" dirty="0"/>
              <a:t>) </a:t>
            </a:r>
            <a:endParaRPr lang="en-US" sz="2100" dirty="0" smtClean="0"/>
          </a:p>
          <a:p>
            <a:pPr marL="800100" lvl="1" indent="-342900">
              <a:buClr>
                <a:srgbClr val="C00000"/>
              </a:buClr>
              <a:buFont typeface="+mj-lt"/>
              <a:buAutoNum type="alphaLcPeriod"/>
              <a:tabLst>
                <a:tab pos="1079500" algn="l"/>
                <a:tab pos="2852738" algn="l"/>
              </a:tabLst>
            </a:pPr>
            <a:r>
              <a:rPr lang="en-US" sz="2100" dirty="0" smtClean="0"/>
              <a:t>24.5 </a:t>
            </a:r>
            <a:r>
              <a:rPr lang="en-US" sz="2100" dirty="0"/>
              <a:t>kg (to 1 </a:t>
            </a:r>
            <a:r>
              <a:rPr lang="en-US" sz="2100" dirty="0" err="1"/>
              <a:t>d.p.</a:t>
            </a:r>
            <a:r>
              <a:rPr lang="en-US" sz="2100" dirty="0"/>
              <a:t>)</a:t>
            </a:r>
          </a:p>
          <a:p>
            <a:pPr marL="800100" lvl="1" indent="-342900">
              <a:buClr>
                <a:srgbClr val="C00000"/>
              </a:buClr>
              <a:buFont typeface="+mj-lt"/>
              <a:buAutoNum type="alphaLcPeriod"/>
              <a:tabLst>
                <a:tab pos="1079500" algn="l"/>
                <a:tab pos="2852738" algn="l"/>
              </a:tabLst>
            </a:pPr>
            <a:r>
              <a:rPr lang="en-US" sz="2100" dirty="0" smtClean="0"/>
              <a:t>1.4 </a:t>
            </a:r>
            <a:r>
              <a:rPr lang="en-US" sz="2100" dirty="0"/>
              <a:t>m (to 1 </a:t>
            </a:r>
            <a:r>
              <a:rPr lang="en-US" sz="2100" dirty="0" err="1"/>
              <a:t>d.p.</a:t>
            </a:r>
            <a:r>
              <a:rPr lang="en-US" sz="2100" dirty="0"/>
              <a:t>) </a:t>
            </a:r>
            <a:endParaRPr lang="en-US" sz="2100" dirty="0" smtClean="0"/>
          </a:p>
          <a:p>
            <a:pPr marL="800100" lvl="1" indent="-342900">
              <a:buClr>
                <a:srgbClr val="C00000"/>
              </a:buClr>
              <a:buFont typeface="+mj-lt"/>
              <a:buAutoNum type="alphaLcPeriod"/>
              <a:tabLst>
                <a:tab pos="1079500" algn="l"/>
                <a:tab pos="2852738" algn="l"/>
              </a:tabLst>
            </a:pPr>
            <a:r>
              <a:rPr lang="en-US" sz="2100" dirty="0" smtClean="0"/>
              <a:t>5.26 </a:t>
            </a:r>
            <a:r>
              <a:rPr lang="en-US" sz="2100" dirty="0"/>
              <a:t>km (to 2 </a:t>
            </a:r>
            <a:r>
              <a:rPr lang="en-US" sz="2100" dirty="0" err="1"/>
              <a:t>d.p.</a:t>
            </a:r>
            <a:r>
              <a:rPr lang="en-US" sz="2100" dirty="0"/>
              <a:t>)</a:t>
            </a:r>
          </a:p>
        </p:txBody>
      </p:sp>
      <p:grpSp>
        <p:nvGrpSpPr>
          <p:cNvPr id="8" name="Group 7"/>
          <p:cNvGrpSpPr/>
          <p:nvPr/>
        </p:nvGrpSpPr>
        <p:grpSpPr>
          <a:xfrm>
            <a:off x="275085" y="4341004"/>
            <a:ext cx="5213924" cy="2256348"/>
            <a:chOff x="150164" y="6494199"/>
            <a:chExt cx="5213924" cy="2256348"/>
          </a:xfrm>
        </p:grpSpPr>
        <p:sp>
          <p:nvSpPr>
            <p:cNvPr id="9" name="Rectangle 8"/>
            <p:cNvSpPr/>
            <p:nvPr/>
          </p:nvSpPr>
          <p:spPr>
            <a:xfrm flipH="1">
              <a:off x="150164" y="6673055"/>
              <a:ext cx="5213924" cy="207749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2011680" rtlCol="0" anchor="t" anchorCtr="0">
              <a:spAutoFit/>
            </a:bodyPr>
            <a:lstStyle/>
            <a:p>
              <a:r>
                <a:rPr lang="en-US" sz="1900" dirty="0">
                  <a:solidFill>
                    <a:schemeClr val="tx1"/>
                  </a:solidFill>
                  <a:latin typeface="Arial" panose="020B0604020202020204" pitchFamily="34" charset="0"/>
                  <a:cs typeface="Arial" panose="020B0604020202020204" pitchFamily="34" charset="0"/>
                </a:rPr>
                <a:t>The upper bound is half a unit greater than the rounded measurement.</a:t>
              </a:r>
            </a:p>
            <a:p>
              <a:r>
                <a:rPr lang="en-US" sz="1900" dirty="0">
                  <a:solidFill>
                    <a:schemeClr val="tx1"/>
                  </a:solidFill>
                  <a:latin typeface="Arial" panose="020B0604020202020204" pitchFamily="34" charset="0"/>
                  <a:cs typeface="Arial" panose="020B0604020202020204" pitchFamily="34" charset="0"/>
                </a:rPr>
                <a:t>The lower bound is half a unit less than the rounded measurement</a:t>
              </a:r>
              <a:r>
                <a:rPr lang="en-US" sz="1900" dirty="0" smtClean="0">
                  <a:solidFill>
                    <a:schemeClr val="tx1"/>
                  </a:solidFill>
                  <a:latin typeface="Arial" panose="020B0604020202020204" pitchFamily="34" charset="0"/>
                  <a:cs typeface="Arial" panose="020B0604020202020204" pitchFamily="34" charset="0"/>
                </a:rPr>
                <a:t>.</a:t>
              </a:r>
              <a:endParaRPr lang="en-US" sz="1900" dirty="0">
                <a:solidFill>
                  <a:schemeClr val="tx1"/>
                </a:solidFill>
                <a:latin typeface="Arial" panose="020B0604020202020204" pitchFamily="34" charset="0"/>
                <a:cs typeface="Arial" panose="020B0604020202020204" pitchFamily="34" charset="0"/>
              </a:endParaRP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5</a:t>
              </a:r>
              <a:endParaRPr lang="en-US" sz="2000" b="1" dirty="0">
                <a:latin typeface="Arial" panose="020B0604020202020204" pitchFamily="34" charset="0"/>
                <a:cs typeface="Arial" panose="020B0604020202020204" pitchFamily="34" charset="0"/>
              </a:endParaRPr>
            </a:p>
          </p:txBody>
        </p:sp>
      </p:grpSp>
      <p:sp>
        <p:nvSpPr>
          <p:cNvPr id="2" name="Rectangle 1"/>
          <p:cNvSpPr/>
          <p:nvPr/>
        </p:nvSpPr>
        <p:spPr>
          <a:xfrm>
            <a:off x="3491880" y="4881934"/>
            <a:ext cx="1890061"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12.5 ≤ </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x</a:t>
            </a:r>
            <a:r>
              <a:rPr lang="en-US" dirty="0" smtClean="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13.5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lower        upper</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bound      </a:t>
            </a:r>
            <a:r>
              <a:rPr lang="en-US" dirty="0" err="1" smtClean="0">
                <a:latin typeface="Arial" panose="020B0604020202020204" pitchFamily="34" charset="0"/>
                <a:cs typeface="Arial" panose="020B0604020202020204" pitchFamily="34" charset="0"/>
              </a:rPr>
              <a:t>bound</a:t>
            </a:r>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459937049"/>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209</a:t>
            </a:r>
            <a:endParaRPr lang="en-GB" sz="1400" b="1" dirty="0">
              <a:latin typeface="Calibri" panose="020F0502020204030204" pitchFamily="34" charset="0"/>
            </a:endParaRPr>
          </a:p>
        </p:txBody>
      </p:sp>
      <p:sp>
        <p:nvSpPr>
          <p:cNvPr id="3" name="Rectangle 2"/>
          <p:cNvSpPr/>
          <p:nvPr/>
        </p:nvSpPr>
        <p:spPr>
          <a:xfrm>
            <a:off x="251520" y="1225203"/>
            <a:ext cx="5237489" cy="5453801"/>
          </a:xfrm>
          <a:prstGeom prst="rect">
            <a:avLst/>
          </a:prstGeom>
        </p:spPr>
        <p:txBody>
          <a:bodyPr wrap="square">
            <a:spAutoFit/>
          </a:bodyPr>
          <a:lstStyle/>
          <a:p>
            <a:pPr marL="628650" indent="-628650">
              <a:buClr>
                <a:srgbClr val="C00000"/>
              </a:buClr>
              <a:buFont typeface="+mj-lt"/>
              <a:buAutoNum type="arabicPeriod" startAt="12"/>
              <a:tabLst>
                <a:tab pos="1079500" algn="l"/>
                <a:tab pos="2852738" algn="l"/>
              </a:tabLst>
            </a:pPr>
            <a:r>
              <a:rPr lang="en-US" sz="2680" dirty="0" smtClean="0"/>
              <a:t>Write </a:t>
            </a:r>
          </a:p>
          <a:p>
            <a:pPr marL="857250" lvl="1" indent="-400050">
              <a:buClr>
                <a:srgbClr val="C00000"/>
              </a:buClr>
              <a:buFont typeface="+mj-lt"/>
              <a:buAutoNum type="romanLcPeriod"/>
              <a:tabLst>
                <a:tab pos="2852738" algn="l"/>
              </a:tabLst>
            </a:pPr>
            <a:r>
              <a:rPr lang="en-US" sz="2680" dirty="0" smtClean="0"/>
              <a:t>the </a:t>
            </a:r>
            <a:r>
              <a:rPr lang="en-US" sz="2680" dirty="0"/>
              <a:t>lower bound </a:t>
            </a:r>
            <a:endParaRPr lang="en-US" sz="2680" dirty="0" smtClean="0"/>
          </a:p>
          <a:p>
            <a:pPr marL="857250" lvl="1" indent="-400050">
              <a:buClr>
                <a:srgbClr val="C00000"/>
              </a:buClr>
              <a:buFont typeface="+mj-lt"/>
              <a:buAutoNum type="romanLcPeriod"/>
              <a:tabLst>
                <a:tab pos="1079500" algn="l"/>
                <a:tab pos="2852738" algn="l"/>
              </a:tabLst>
            </a:pPr>
            <a:r>
              <a:rPr lang="en-US" sz="2680" dirty="0" smtClean="0"/>
              <a:t>the </a:t>
            </a:r>
            <a:r>
              <a:rPr lang="en-US" sz="2680" dirty="0"/>
              <a:t>upper bound of each measurement,</a:t>
            </a:r>
            <a:endParaRPr lang="en-US" sz="2680" dirty="0" smtClean="0"/>
          </a:p>
          <a:p>
            <a:pPr marL="1371600" lvl="1" indent="-457200">
              <a:buClr>
                <a:srgbClr val="C00000"/>
              </a:buClr>
              <a:buFont typeface="+mj-lt"/>
              <a:buAutoNum type="alphaLcPeriod"/>
              <a:tabLst>
                <a:tab pos="2852738" algn="l"/>
              </a:tabLst>
            </a:pPr>
            <a:r>
              <a:rPr lang="en-US" sz="2680" dirty="0" smtClean="0"/>
              <a:t>8 </a:t>
            </a:r>
            <a:r>
              <a:rPr lang="en-US" sz="2680" dirty="0"/>
              <a:t>cm (to the nearest cm) </a:t>
            </a:r>
            <a:endParaRPr lang="en-US" sz="2680" dirty="0" smtClean="0"/>
          </a:p>
          <a:p>
            <a:pPr marL="1371600" lvl="1" indent="-457200">
              <a:buClr>
                <a:srgbClr val="C00000"/>
              </a:buClr>
              <a:buFont typeface="+mj-lt"/>
              <a:buAutoNum type="alphaLcPeriod"/>
              <a:tabLst>
                <a:tab pos="2852738" algn="l"/>
              </a:tabLst>
            </a:pPr>
            <a:r>
              <a:rPr lang="en-US" sz="2680" dirty="0" smtClean="0"/>
              <a:t>5.3 </a:t>
            </a:r>
            <a:r>
              <a:rPr lang="en-US" sz="2680" dirty="0"/>
              <a:t>kg (to the nearest tenth of a kg) </a:t>
            </a:r>
            <a:endParaRPr lang="en-US" sz="2680" dirty="0" smtClean="0"/>
          </a:p>
          <a:p>
            <a:pPr marL="1371600" lvl="1" indent="-457200">
              <a:buClr>
                <a:srgbClr val="C00000"/>
              </a:buClr>
              <a:buFont typeface="+mj-lt"/>
              <a:buAutoNum type="alphaLcPeriod"/>
              <a:tabLst>
                <a:tab pos="2852738" algn="l"/>
              </a:tabLst>
            </a:pPr>
            <a:r>
              <a:rPr lang="en-US" sz="2680" dirty="0" smtClean="0"/>
              <a:t>11.4 </a:t>
            </a:r>
            <a:r>
              <a:rPr lang="en-US" sz="2680" dirty="0"/>
              <a:t>m (to 1 </a:t>
            </a:r>
            <a:r>
              <a:rPr lang="en-US" sz="2680" dirty="0" err="1"/>
              <a:t>d.p.</a:t>
            </a:r>
            <a:r>
              <a:rPr lang="en-US" sz="2680" dirty="0"/>
              <a:t>)</a:t>
            </a:r>
          </a:p>
          <a:p>
            <a:pPr marL="1371600" lvl="1" indent="-457200">
              <a:buClr>
                <a:srgbClr val="C00000"/>
              </a:buClr>
              <a:buFont typeface="+mj-lt"/>
              <a:buAutoNum type="alphaLcPeriod"/>
              <a:tabLst>
                <a:tab pos="2852738" algn="l"/>
              </a:tabLst>
            </a:pPr>
            <a:r>
              <a:rPr lang="en-US" sz="2680" dirty="0" smtClean="0"/>
              <a:t>2.25 </a:t>
            </a:r>
            <a:r>
              <a:rPr lang="en-US" sz="2680" dirty="0"/>
              <a:t>litres (to 2 </a:t>
            </a:r>
            <a:r>
              <a:rPr lang="en-US" sz="2680" dirty="0" err="1"/>
              <a:t>d.p.</a:t>
            </a:r>
            <a:r>
              <a:rPr lang="en-US" sz="2680" dirty="0"/>
              <a:t>) </a:t>
            </a:r>
          </a:p>
          <a:p>
            <a:pPr marL="1371600" lvl="1" indent="-457200">
              <a:buClr>
                <a:srgbClr val="C00000"/>
              </a:buClr>
              <a:buFont typeface="+mj-lt"/>
              <a:buAutoNum type="alphaLcPeriod"/>
              <a:tabLst>
                <a:tab pos="2852738" algn="l"/>
              </a:tabLst>
            </a:pPr>
            <a:r>
              <a:rPr lang="en-US" sz="2680" dirty="0" smtClean="0"/>
              <a:t>5000 </a:t>
            </a:r>
            <a:r>
              <a:rPr lang="en-US" sz="2680" dirty="0"/>
              <a:t>m (to 1 </a:t>
            </a:r>
            <a:r>
              <a:rPr lang="en-US" sz="2680" dirty="0" err="1"/>
              <a:t>s.f.</a:t>
            </a:r>
            <a:r>
              <a:rPr lang="en-US" sz="2680" dirty="0"/>
              <a:t>) </a:t>
            </a:r>
            <a:endParaRPr lang="en-US" sz="2680" dirty="0" smtClean="0"/>
          </a:p>
          <a:p>
            <a:pPr marL="1371600" lvl="1" indent="-457200">
              <a:buClr>
                <a:srgbClr val="C00000"/>
              </a:buClr>
              <a:buFont typeface="+mj-lt"/>
              <a:buAutoNum type="alphaLcPeriod"/>
              <a:tabLst>
                <a:tab pos="2852738" algn="l"/>
              </a:tabLst>
            </a:pPr>
            <a:r>
              <a:rPr lang="en-US" sz="2680" dirty="0" smtClean="0"/>
              <a:t>32 </a:t>
            </a:r>
            <a:r>
              <a:rPr lang="en-US" sz="2680" dirty="0"/>
              <a:t>mm (to 2 </a:t>
            </a:r>
            <a:r>
              <a:rPr lang="en-US" sz="2680" dirty="0" err="1"/>
              <a:t>s.f.</a:t>
            </a:r>
            <a:r>
              <a:rPr lang="en-US" sz="2680" dirty="0"/>
              <a:t>) </a:t>
            </a:r>
            <a:endParaRPr lang="en-US" sz="2680" dirty="0" smtClean="0"/>
          </a:p>
          <a:p>
            <a:pPr marL="1371600" lvl="1" indent="-457200">
              <a:buClr>
                <a:srgbClr val="C00000"/>
              </a:buClr>
              <a:buFont typeface="+mj-lt"/>
              <a:buAutoNum type="alphaLcPeriod"/>
              <a:tabLst>
                <a:tab pos="2852738" algn="l"/>
              </a:tabLst>
            </a:pPr>
            <a:r>
              <a:rPr lang="en-US" sz="2680" dirty="0" smtClean="0"/>
              <a:t>1.53 </a:t>
            </a:r>
            <a:r>
              <a:rPr lang="en-US" sz="2680" dirty="0"/>
              <a:t>kg (to 3 </a:t>
            </a:r>
            <a:r>
              <a:rPr lang="en-US" sz="2680" dirty="0" err="1"/>
              <a:t>s.f.</a:t>
            </a:r>
            <a:r>
              <a:rPr lang="en-US" sz="2680" dirty="0"/>
              <a:t>)</a:t>
            </a: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049722492"/>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209</a:t>
            </a:r>
            <a:endParaRPr lang="en-GB" sz="1400" b="1" dirty="0">
              <a:latin typeface="Calibri" panose="020F0502020204030204" pitchFamily="34" charset="0"/>
            </a:endParaRPr>
          </a:p>
        </p:txBody>
      </p:sp>
      <p:sp>
        <p:nvSpPr>
          <p:cNvPr id="9" name="Rectangle 8"/>
          <p:cNvSpPr/>
          <p:nvPr/>
        </p:nvSpPr>
        <p:spPr>
          <a:xfrm flipH="1">
            <a:off x="238559" y="1498714"/>
            <a:ext cx="8581913" cy="5170646"/>
          </a:xfrm>
          <a:prstGeom prst="rect">
            <a:avLst/>
          </a:prstGeom>
          <a:solidFill>
            <a:srgbClr val="FEF1E1"/>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2377440" rtlCol="0" anchor="t" anchorCtr="0">
            <a:spAutoFit/>
          </a:bodyPr>
          <a:lstStyle/>
          <a:p>
            <a:r>
              <a:rPr lang="en-US" sz="2070" dirty="0">
                <a:solidFill>
                  <a:schemeClr val="tx1"/>
                </a:solidFill>
                <a:latin typeface="Arial" panose="020B0604020202020204" pitchFamily="34" charset="0"/>
                <a:cs typeface="Arial" panose="020B0604020202020204" pitchFamily="34" charset="0"/>
              </a:rPr>
              <a:t>The length of the side of a square is 5.34 cm to 2 </a:t>
            </a:r>
            <a:r>
              <a:rPr lang="en-US" sz="2070" dirty="0" err="1">
                <a:solidFill>
                  <a:schemeClr val="tx1"/>
                </a:solidFill>
                <a:latin typeface="Arial" panose="020B0604020202020204" pitchFamily="34" charset="0"/>
                <a:cs typeface="Arial" panose="020B0604020202020204" pitchFamily="34" charset="0"/>
              </a:rPr>
              <a:t>d.p.</a:t>
            </a:r>
            <a:r>
              <a:rPr lang="en-US" sz="2070" dirty="0">
                <a:solidFill>
                  <a:schemeClr val="tx1"/>
                </a:solidFill>
                <a:latin typeface="Arial" panose="020B0604020202020204" pitchFamily="34" charset="0"/>
                <a:cs typeface="Arial" panose="020B0604020202020204" pitchFamily="34" charset="0"/>
              </a:rPr>
              <a:t> Work out the upper and lower bounds for the perimeter. Give the perimeter to a suitable degree of accuracy</a:t>
            </a:r>
            <a:r>
              <a:rPr lang="en-US" sz="2070" dirty="0" smtClean="0">
                <a:solidFill>
                  <a:schemeClr val="tx1"/>
                </a:solidFill>
                <a:latin typeface="Arial" panose="020B0604020202020204" pitchFamily="34" charset="0"/>
                <a:cs typeface="Arial" panose="020B0604020202020204" pitchFamily="34" charset="0"/>
              </a:rPr>
              <a:t>.</a:t>
            </a:r>
            <a:br>
              <a:rPr lang="en-US" sz="2070" dirty="0" smtClean="0">
                <a:solidFill>
                  <a:schemeClr val="tx1"/>
                </a:solidFill>
                <a:latin typeface="Arial" panose="020B0604020202020204" pitchFamily="34" charset="0"/>
                <a:cs typeface="Arial" panose="020B0604020202020204" pitchFamily="34" charset="0"/>
              </a:rPr>
            </a:br>
            <a:r>
              <a:rPr lang="en-US" sz="2070" dirty="0" smtClean="0">
                <a:solidFill>
                  <a:schemeClr val="tx1"/>
                </a:solidFill>
                <a:latin typeface="Arial" panose="020B0604020202020204" pitchFamily="34" charset="0"/>
                <a:cs typeface="Arial" panose="020B0604020202020204" pitchFamily="34" charset="0"/>
              </a:rPr>
              <a:t/>
            </a:r>
            <a:br>
              <a:rPr lang="en-US" sz="2070" dirty="0" smtClean="0">
                <a:solidFill>
                  <a:schemeClr val="tx1"/>
                </a:solidFill>
                <a:latin typeface="Arial" panose="020B0604020202020204" pitchFamily="34" charset="0"/>
                <a:cs typeface="Arial" panose="020B0604020202020204" pitchFamily="34" charset="0"/>
              </a:rPr>
            </a:br>
            <a:r>
              <a:rPr lang="en-US" sz="2070" dirty="0" smtClean="0">
                <a:solidFill>
                  <a:schemeClr val="tx1"/>
                </a:solidFill>
                <a:latin typeface="Arial" panose="020B0604020202020204" pitchFamily="34" charset="0"/>
                <a:cs typeface="Arial" panose="020B0604020202020204" pitchFamily="34" charset="0"/>
              </a:rPr>
              <a:t/>
            </a:r>
            <a:br>
              <a:rPr lang="en-US" sz="2070" dirty="0" smtClean="0">
                <a:solidFill>
                  <a:schemeClr val="tx1"/>
                </a:solidFill>
                <a:latin typeface="Arial" panose="020B0604020202020204" pitchFamily="34" charset="0"/>
                <a:cs typeface="Arial" panose="020B0604020202020204" pitchFamily="34" charset="0"/>
              </a:rPr>
            </a:br>
            <a:r>
              <a:rPr lang="en-US" sz="2070" dirty="0" smtClean="0">
                <a:solidFill>
                  <a:schemeClr val="tx1"/>
                </a:solidFill>
                <a:latin typeface="Arial" panose="020B0604020202020204" pitchFamily="34" charset="0"/>
                <a:cs typeface="Arial" panose="020B0604020202020204" pitchFamily="34" charset="0"/>
              </a:rPr>
              <a:t/>
            </a:r>
            <a:br>
              <a:rPr lang="en-US" sz="2070" dirty="0" smtClean="0">
                <a:solidFill>
                  <a:schemeClr val="tx1"/>
                </a:solidFill>
                <a:latin typeface="Arial" panose="020B0604020202020204" pitchFamily="34" charset="0"/>
                <a:cs typeface="Arial" panose="020B0604020202020204" pitchFamily="34" charset="0"/>
              </a:rPr>
            </a:br>
            <a:r>
              <a:rPr lang="en-US" sz="2070" dirty="0" smtClean="0">
                <a:solidFill>
                  <a:schemeClr val="tx1"/>
                </a:solidFill>
                <a:latin typeface="Arial" panose="020B0604020202020204" pitchFamily="34" charset="0"/>
                <a:cs typeface="Arial" panose="020B0604020202020204" pitchFamily="34" charset="0"/>
              </a:rPr>
              <a:t/>
            </a:r>
            <a:br>
              <a:rPr lang="en-US" sz="2070" dirty="0" smtClean="0">
                <a:solidFill>
                  <a:schemeClr val="tx1"/>
                </a:solidFill>
                <a:latin typeface="Arial" panose="020B0604020202020204" pitchFamily="34" charset="0"/>
                <a:cs typeface="Arial" panose="020B0604020202020204" pitchFamily="34" charset="0"/>
              </a:rPr>
            </a:br>
            <a:r>
              <a:rPr lang="en-US" sz="2070" dirty="0" smtClean="0">
                <a:solidFill>
                  <a:srgbClr val="002060"/>
                </a:solidFill>
                <a:latin typeface="Comic Sans MS" panose="030F0702030302020204" pitchFamily="66" charset="0"/>
                <a:cs typeface="Arial" panose="020B0604020202020204" pitchFamily="34" charset="0"/>
              </a:rPr>
              <a:t>21.34 </a:t>
            </a:r>
            <a:r>
              <a:rPr lang="en-US" sz="2070" dirty="0">
                <a:solidFill>
                  <a:srgbClr val="002060"/>
                </a:solidFill>
                <a:latin typeface="Comic Sans MS" panose="030F0702030302020204" pitchFamily="66" charset="0"/>
                <a:cs typeface="Arial" panose="020B0604020202020204" pitchFamily="34" charset="0"/>
              </a:rPr>
              <a:t>= 21.3 to 1 </a:t>
            </a:r>
            <a:r>
              <a:rPr lang="en-US" sz="2070" dirty="0" smtClean="0">
                <a:solidFill>
                  <a:srgbClr val="002060"/>
                </a:solidFill>
                <a:latin typeface="Comic Sans MS" panose="030F0702030302020204" pitchFamily="66" charset="0"/>
                <a:cs typeface="Arial" panose="020B0604020202020204" pitchFamily="34" charset="0"/>
              </a:rPr>
              <a:t>decimal </a:t>
            </a:r>
            <a:r>
              <a:rPr lang="en-US" sz="2070" dirty="0">
                <a:solidFill>
                  <a:srgbClr val="002060"/>
                </a:solidFill>
                <a:latin typeface="Comic Sans MS" panose="030F0702030302020204" pitchFamily="66" charset="0"/>
                <a:cs typeface="Arial" panose="020B0604020202020204" pitchFamily="34" charset="0"/>
              </a:rPr>
              <a:t>place </a:t>
            </a:r>
            <a:endParaRPr lang="en-US" sz="2070" dirty="0" smtClean="0">
              <a:solidFill>
                <a:srgbClr val="002060"/>
              </a:solidFill>
              <a:latin typeface="Comic Sans MS" panose="030F0702030302020204" pitchFamily="66" charset="0"/>
              <a:cs typeface="Arial" panose="020B0604020202020204" pitchFamily="34" charset="0"/>
            </a:endParaRPr>
          </a:p>
          <a:p>
            <a:pPr algn="r"/>
            <a:r>
              <a:rPr lang="en-US" sz="2070" dirty="0" smtClean="0">
                <a:solidFill>
                  <a:srgbClr val="002060"/>
                </a:solidFill>
                <a:latin typeface="Comic Sans MS" panose="030F0702030302020204" pitchFamily="66" charset="0"/>
                <a:cs typeface="Arial" panose="020B0604020202020204" pitchFamily="34" charset="0"/>
              </a:rPr>
              <a:t>21.38 </a:t>
            </a:r>
            <a:r>
              <a:rPr lang="en-US" sz="2070" dirty="0">
                <a:solidFill>
                  <a:srgbClr val="002060"/>
                </a:solidFill>
                <a:latin typeface="Comic Sans MS" panose="030F0702030302020204" pitchFamily="66" charset="0"/>
                <a:cs typeface="Arial" panose="020B0604020202020204" pitchFamily="34" charset="0"/>
              </a:rPr>
              <a:t>= 21.4 to 1 decimal place</a:t>
            </a:r>
          </a:p>
          <a:p>
            <a:r>
              <a:rPr lang="en-US" sz="2070" dirty="0">
                <a:solidFill>
                  <a:srgbClr val="002060"/>
                </a:solidFill>
                <a:latin typeface="Comic Sans MS" panose="030F0702030302020204" pitchFamily="66" charset="0"/>
                <a:cs typeface="Arial" panose="020B0604020202020204" pitchFamily="34" charset="0"/>
              </a:rPr>
              <a:t>21.34 = 21 (nearest cm) </a:t>
            </a:r>
            <a:endParaRPr lang="en-US" sz="2070" dirty="0" smtClean="0">
              <a:solidFill>
                <a:srgbClr val="002060"/>
              </a:solidFill>
              <a:latin typeface="Comic Sans MS" panose="030F0702030302020204" pitchFamily="66" charset="0"/>
              <a:cs typeface="Arial" panose="020B0604020202020204" pitchFamily="34" charset="0"/>
            </a:endParaRPr>
          </a:p>
          <a:p>
            <a:pPr algn="r"/>
            <a:r>
              <a:rPr lang="en-US" sz="2070" dirty="0" smtClean="0">
                <a:solidFill>
                  <a:srgbClr val="002060"/>
                </a:solidFill>
                <a:latin typeface="Comic Sans MS" panose="030F0702030302020204" pitchFamily="66" charset="0"/>
                <a:cs typeface="Arial" panose="020B0604020202020204" pitchFamily="34" charset="0"/>
              </a:rPr>
              <a:t>21.38 </a:t>
            </a:r>
            <a:r>
              <a:rPr lang="en-US" sz="2070" dirty="0">
                <a:solidFill>
                  <a:srgbClr val="002060"/>
                </a:solidFill>
                <a:latin typeface="Comic Sans MS" panose="030F0702030302020204" pitchFamily="66" charset="0"/>
                <a:cs typeface="Arial" panose="020B0604020202020204" pitchFamily="34" charset="0"/>
              </a:rPr>
              <a:t>= 21 (nearest cm)</a:t>
            </a:r>
          </a:p>
          <a:p>
            <a:r>
              <a:rPr lang="en-US" sz="2070" dirty="0">
                <a:solidFill>
                  <a:srgbClr val="002060"/>
                </a:solidFill>
                <a:latin typeface="Comic Sans MS" panose="030F0702030302020204" pitchFamily="66" charset="0"/>
                <a:cs typeface="Arial" panose="020B0604020202020204" pitchFamily="34" charset="0"/>
              </a:rPr>
              <a:t>Perimeter = 21 </a:t>
            </a:r>
            <a:r>
              <a:rPr lang="en-US" sz="2070" dirty="0" smtClean="0">
                <a:solidFill>
                  <a:srgbClr val="002060"/>
                </a:solidFill>
                <a:latin typeface="Comic Sans MS" panose="030F0702030302020204" pitchFamily="66" charset="0"/>
                <a:cs typeface="Arial" panose="020B0604020202020204" pitchFamily="34" charset="0"/>
              </a:rPr>
              <a:t>cm</a:t>
            </a:r>
            <a:br>
              <a:rPr lang="en-US" sz="2070" dirty="0" smtClean="0">
                <a:solidFill>
                  <a:srgbClr val="002060"/>
                </a:solidFill>
                <a:latin typeface="Comic Sans MS" panose="030F0702030302020204" pitchFamily="66" charset="0"/>
                <a:cs typeface="Arial" panose="020B0604020202020204" pitchFamily="34" charset="0"/>
              </a:rPr>
            </a:br>
            <a:r>
              <a:rPr lang="en-US" sz="2070" dirty="0" smtClean="0">
                <a:solidFill>
                  <a:srgbClr val="002060"/>
                </a:solidFill>
                <a:latin typeface="Comic Sans MS" panose="030F0702030302020204" pitchFamily="66" charset="0"/>
                <a:cs typeface="Arial" panose="020B0604020202020204" pitchFamily="34" charset="0"/>
              </a:rPr>
              <a:t/>
            </a:r>
            <a:br>
              <a:rPr lang="en-US" sz="2070" dirty="0" smtClean="0">
                <a:solidFill>
                  <a:srgbClr val="002060"/>
                </a:solidFill>
                <a:latin typeface="Comic Sans MS" panose="030F0702030302020204" pitchFamily="66" charset="0"/>
                <a:cs typeface="Arial" panose="020B0604020202020204" pitchFamily="34" charset="0"/>
              </a:rPr>
            </a:br>
            <a:endParaRPr lang="en-US" sz="2070" dirty="0" smtClean="0">
              <a:solidFill>
                <a:srgbClr val="002060"/>
              </a:solidFill>
              <a:latin typeface="Comic Sans MS" panose="030F0702030302020204" pitchFamily="66" charset="0"/>
              <a:cs typeface="Arial" panose="020B0604020202020204" pitchFamily="34" charset="0"/>
            </a:endParaRPr>
          </a:p>
        </p:txBody>
      </p:sp>
      <p:sp>
        <p:nvSpPr>
          <p:cNvPr id="10" name="Pentagon 9"/>
          <p:cNvSpPr/>
          <p:nvPr/>
        </p:nvSpPr>
        <p:spPr>
          <a:xfrm>
            <a:off x="238559" y="1282220"/>
            <a:ext cx="2943611" cy="424978"/>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2</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6516216" y="4077072"/>
            <a:ext cx="2232248" cy="1554272"/>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1900" dirty="0">
                <a:latin typeface="Comic Sans MS" panose="030F0702030302020204" pitchFamily="66" charset="0"/>
                <a:cs typeface="Arial" panose="020B0604020202020204" pitchFamily="34" charset="0"/>
              </a:rPr>
              <a:t>Round the upper and lower bounds to 1 decimal place. Do they give the same value?</a:t>
            </a:r>
          </a:p>
        </p:txBody>
      </p:sp>
      <p:sp>
        <p:nvSpPr>
          <p:cNvPr id="13" name="Rectangle 12"/>
          <p:cNvSpPr/>
          <p:nvPr/>
        </p:nvSpPr>
        <p:spPr>
          <a:xfrm>
            <a:off x="323527" y="5920244"/>
            <a:ext cx="8424935" cy="677108"/>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1900" dirty="0">
                <a:latin typeface="Comic Sans MS" panose="030F0702030302020204" pitchFamily="66" charset="0"/>
                <a:cs typeface="Arial" panose="020B0604020202020204" pitchFamily="34" charset="0"/>
              </a:rPr>
              <a:t>Round to nearest cm. They both give the same value so we can be sure that to the nearest cm, the perimeter is 21 cm.</a:t>
            </a:r>
          </a:p>
        </p:txBody>
      </p:sp>
      <p:sp>
        <p:nvSpPr>
          <p:cNvPr id="15" name="Rectangle 14"/>
          <p:cNvSpPr/>
          <p:nvPr/>
        </p:nvSpPr>
        <p:spPr>
          <a:xfrm>
            <a:off x="6516216" y="1581760"/>
            <a:ext cx="2232247" cy="2431435"/>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1900" dirty="0">
                <a:latin typeface="Comic Sans MS" panose="030F0702030302020204" pitchFamily="66" charset="0"/>
                <a:cs typeface="Arial" panose="020B0604020202020204" pitchFamily="34" charset="0"/>
              </a:rPr>
              <a:t>Use the upper and lower bounds of the side Length to calculate the upper and lower bounds of the perimeter.</a:t>
            </a:r>
          </a:p>
        </p:txBody>
      </p:sp>
      <p:cxnSp>
        <p:nvCxnSpPr>
          <p:cNvPr id="16" name="Straight Arrow Connector 15"/>
          <p:cNvCxnSpPr>
            <a:stCxn id="15" idx="1"/>
          </p:cNvCxnSpPr>
          <p:nvPr/>
        </p:nvCxnSpPr>
        <p:spPr>
          <a:xfrm flipH="1">
            <a:off x="5486426" y="2797478"/>
            <a:ext cx="1029790" cy="6315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364088" y="4941168"/>
            <a:ext cx="1152128" cy="2160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779912" y="5631344"/>
            <a:ext cx="576064" cy="288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4103820586"/>
              </p:ext>
            </p:extLst>
          </p:nvPr>
        </p:nvGraphicFramePr>
        <p:xfrm>
          <a:off x="323527" y="3068960"/>
          <a:ext cx="6120680" cy="1143000"/>
        </p:xfrm>
        <a:graphic>
          <a:graphicData uri="http://schemas.openxmlformats.org/drawingml/2006/table">
            <a:tbl>
              <a:tblPr firstRow="1" bandRow="1">
                <a:tableStyleId>{5940675A-B579-460E-94D1-54222C63F5DA}</a:tableStyleId>
              </a:tblPr>
              <a:tblGrid>
                <a:gridCol w="1512169"/>
                <a:gridCol w="2304256"/>
                <a:gridCol w="2304255"/>
              </a:tblGrid>
              <a:tr h="313628">
                <a:tc>
                  <a:txBody>
                    <a:bodyPr/>
                    <a:lstStyle/>
                    <a:p>
                      <a:pPr algn="ctr"/>
                      <a:endParaRPr lang="en-US" sz="1900" b="1" dirty="0">
                        <a:solidFill>
                          <a:srgbClr val="002060"/>
                        </a:solidFill>
                        <a:latin typeface="Comic Sans MS" panose="030F0702030302020204" pitchFamily="66"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b="1" dirty="0" smtClean="0">
                          <a:solidFill>
                            <a:srgbClr val="002060"/>
                          </a:solidFill>
                          <a:latin typeface="Comic Sans MS" panose="030F0702030302020204" pitchFamily="66" charset="0"/>
                          <a:cs typeface="Arial" panose="020B0604020202020204" pitchFamily="34" charset="0"/>
                        </a:rPr>
                        <a:t>Lower Bound</a:t>
                      </a:r>
                      <a:endParaRPr lang="en-US" sz="1900" b="1" i="1" dirty="0">
                        <a:solidFill>
                          <a:srgbClr val="002060"/>
                        </a:solidFill>
                        <a:latin typeface="Comic Sans MS" panose="030F0702030302020204" pitchFamily="66"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b="1" i="0" dirty="0" smtClean="0">
                          <a:solidFill>
                            <a:srgbClr val="002060"/>
                          </a:solidFill>
                          <a:latin typeface="Comic Sans MS" panose="030F0702030302020204" pitchFamily="66" charset="0"/>
                          <a:cs typeface="Arial" panose="020B0604020202020204" pitchFamily="34" charset="0"/>
                        </a:rPr>
                        <a:t>Upper Bound</a:t>
                      </a:r>
                      <a:endParaRPr lang="en-US" sz="1900" b="1" i="0" dirty="0">
                        <a:solidFill>
                          <a:srgbClr val="002060"/>
                        </a:solidFill>
                        <a:latin typeface="Comic Sans MS" panose="030F0702030302020204" pitchFamily="66"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628">
                <a:tc>
                  <a:txBody>
                    <a:bodyPr/>
                    <a:lstStyle/>
                    <a:p>
                      <a:pPr algn="l"/>
                      <a:r>
                        <a:rPr lang="en-US" sz="1900" dirty="0" smtClean="0">
                          <a:solidFill>
                            <a:srgbClr val="002060"/>
                          </a:solidFill>
                          <a:latin typeface="Comic Sans MS" panose="030F0702030302020204" pitchFamily="66" charset="0"/>
                          <a:cs typeface="Arial" panose="020B0604020202020204" pitchFamily="34" charset="0"/>
                        </a:rPr>
                        <a:t>Side Length</a:t>
                      </a:r>
                      <a:endParaRPr lang="en-US" sz="1900" dirty="0">
                        <a:solidFill>
                          <a:srgbClr val="002060"/>
                        </a:solidFill>
                        <a:latin typeface="Comic Sans MS" panose="030F0702030302020204" pitchFamily="66"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solidFill>
                            <a:srgbClr val="002060"/>
                          </a:solidFill>
                          <a:latin typeface="Comic Sans MS" panose="030F0702030302020204" pitchFamily="66" charset="0"/>
                          <a:cs typeface="Arial" panose="020B0604020202020204" pitchFamily="34" charset="0"/>
                        </a:rPr>
                        <a:t>5.335 cm</a:t>
                      </a:r>
                      <a:endParaRPr lang="en-US" sz="1900" dirty="0">
                        <a:solidFill>
                          <a:srgbClr val="002060"/>
                        </a:solidFill>
                        <a:latin typeface="Comic Sans MS" panose="030F0702030302020204" pitchFamily="66"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solidFill>
                            <a:srgbClr val="002060"/>
                          </a:solidFill>
                          <a:latin typeface="Comic Sans MS" panose="030F0702030302020204" pitchFamily="66" charset="0"/>
                          <a:cs typeface="Arial" panose="020B0604020202020204" pitchFamily="34" charset="0"/>
                        </a:rPr>
                        <a:t>5.345 cm</a:t>
                      </a:r>
                      <a:endParaRPr lang="en-US" sz="1900" dirty="0">
                        <a:solidFill>
                          <a:srgbClr val="002060"/>
                        </a:solidFill>
                        <a:latin typeface="Comic Sans MS" panose="030F0702030302020204" pitchFamily="66"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1900" dirty="0" smtClean="0">
                          <a:solidFill>
                            <a:srgbClr val="002060"/>
                          </a:solidFill>
                          <a:latin typeface="Comic Sans MS" panose="030F0702030302020204" pitchFamily="66" charset="0"/>
                          <a:cs typeface="Arial" panose="020B0604020202020204" pitchFamily="34" charset="0"/>
                        </a:rPr>
                        <a:t>Perimeter</a:t>
                      </a:r>
                      <a:endParaRPr lang="en-US" sz="1900" dirty="0">
                        <a:solidFill>
                          <a:srgbClr val="002060"/>
                        </a:solidFill>
                        <a:latin typeface="Comic Sans MS" panose="030F0702030302020204" pitchFamily="66"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solidFill>
                            <a:srgbClr val="002060"/>
                          </a:solidFill>
                          <a:latin typeface="Comic Sans MS" panose="030F0702030302020204" pitchFamily="66" charset="0"/>
                          <a:cs typeface="Arial" panose="020B0604020202020204" pitchFamily="34" charset="0"/>
                        </a:rPr>
                        <a:t>5.335x4 = 21.34cm</a:t>
                      </a:r>
                      <a:endParaRPr lang="en-US" sz="1900" dirty="0">
                        <a:solidFill>
                          <a:srgbClr val="002060"/>
                        </a:solidFill>
                        <a:latin typeface="Comic Sans MS" panose="030F0702030302020204" pitchFamily="66"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solidFill>
                            <a:srgbClr val="002060"/>
                          </a:solidFill>
                          <a:latin typeface="Comic Sans MS" panose="030F0702030302020204" pitchFamily="66" charset="0"/>
                          <a:cs typeface="Arial" panose="020B0604020202020204" pitchFamily="34" charset="0"/>
                        </a:rPr>
                        <a:t>5.345x4 = 21.38 cm</a:t>
                      </a:r>
                      <a:endParaRPr lang="en-US" sz="1900" dirty="0">
                        <a:solidFill>
                          <a:srgbClr val="002060"/>
                        </a:solidFill>
                        <a:latin typeface="Comic Sans MS" panose="030F0702030302020204" pitchFamily="66"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96859708"/>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209</a:t>
            </a:r>
            <a:endParaRPr lang="en-GB" sz="1400" b="1" dirty="0">
              <a:latin typeface="Calibri" panose="020F0502020204030204" pitchFamily="34" charset="0"/>
            </a:endParaRPr>
          </a:p>
        </p:txBody>
      </p:sp>
      <p:sp>
        <p:nvSpPr>
          <p:cNvPr id="3" name="Rectangle 2"/>
          <p:cNvSpPr/>
          <p:nvPr/>
        </p:nvSpPr>
        <p:spPr>
          <a:xfrm>
            <a:off x="251520" y="1225203"/>
            <a:ext cx="5237489" cy="4154984"/>
          </a:xfrm>
          <a:prstGeom prst="rect">
            <a:avLst/>
          </a:prstGeom>
        </p:spPr>
        <p:txBody>
          <a:bodyPr wrap="square">
            <a:spAutoFit/>
          </a:bodyPr>
          <a:lstStyle/>
          <a:p>
            <a:pPr marL="628650" indent="-628650">
              <a:buClr>
                <a:srgbClr val="C00000"/>
              </a:buClr>
              <a:buFont typeface="+mj-lt"/>
              <a:buAutoNum type="arabicPeriod" startAt="14"/>
              <a:tabLst>
                <a:tab pos="1079500" algn="l"/>
                <a:tab pos="2852738" algn="l"/>
              </a:tabLst>
            </a:pPr>
            <a:r>
              <a:rPr lang="en-US" sz="2400" b="1" dirty="0">
                <a:solidFill>
                  <a:srgbClr val="C00000"/>
                </a:solidFill>
              </a:rPr>
              <a:t>Reasoning</a:t>
            </a:r>
            <a:r>
              <a:rPr lang="en-US" sz="2400" dirty="0">
                <a:solidFill>
                  <a:srgbClr val="C00000"/>
                </a:solidFill>
              </a:rPr>
              <a:t> </a:t>
            </a:r>
            <a:r>
              <a:rPr lang="en-US" sz="2400" dirty="0"/>
              <a:t>A rectangle measures 15cm by 28cm to the nearest cm</a:t>
            </a:r>
            <a:r>
              <a:rPr lang="en-US" sz="2400" dirty="0" smtClean="0"/>
              <a:t>.</a:t>
            </a:r>
            <a:endParaRPr lang="en-US" sz="2400" dirty="0"/>
          </a:p>
          <a:p>
            <a:pPr marL="1085850" lvl="1" indent="-457200">
              <a:buClr>
                <a:srgbClr val="C00000"/>
              </a:buClr>
              <a:buFont typeface="+mj-lt"/>
              <a:buAutoNum type="alphaLcPeriod"/>
              <a:tabLst>
                <a:tab pos="1079500" algn="l"/>
                <a:tab pos="2852738" algn="l"/>
              </a:tabLst>
            </a:pPr>
            <a:r>
              <a:rPr lang="en-US" sz="2400" dirty="0" smtClean="0"/>
              <a:t>Work </a:t>
            </a:r>
            <a:r>
              <a:rPr lang="en-US" sz="2400" dirty="0"/>
              <a:t>out the upper and lower bounds for the length and width.</a:t>
            </a:r>
          </a:p>
          <a:p>
            <a:pPr marL="1085850" lvl="1" indent="-457200">
              <a:buClr>
                <a:srgbClr val="C00000"/>
              </a:buClr>
              <a:buFont typeface="+mj-lt"/>
              <a:buAutoNum type="alphaLcPeriod"/>
              <a:tabLst>
                <a:tab pos="1079500" algn="l"/>
                <a:tab pos="2852738" algn="l"/>
              </a:tabLst>
            </a:pPr>
            <a:r>
              <a:rPr lang="en-US" sz="2400" dirty="0" smtClean="0"/>
              <a:t>Calculate </a:t>
            </a:r>
            <a:r>
              <a:rPr lang="en-US" sz="2400" dirty="0"/>
              <a:t>the upper and lower bounds for the perimeter of the rectangle. Give the perimeter to a suitable degree of accuracy.</a:t>
            </a:r>
          </a:p>
        </p:txBody>
      </p:sp>
      <p:sp>
        <p:nvSpPr>
          <p:cNvPr id="6" name="Rectangle 5"/>
          <p:cNvSpPr/>
          <p:nvPr/>
        </p:nvSpPr>
        <p:spPr>
          <a:xfrm flipH="1">
            <a:off x="264141" y="5445224"/>
            <a:ext cx="5204539" cy="1107996"/>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chemeClr val="accent3">
                    <a:lumMod val="50000"/>
                  </a:schemeClr>
                </a:solidFill>
                <a:latin typeface="Arial" panose="020B0604020202020204" pitchFamily="34" charset="0"/>
                <a:cs typeface="Arial" panose="020B0604020202020204" pitchFamily="34" charset="0"/>
              </a:rPr>
              <a:t>Q14 strategy hint</a:t>
            </a:r>
            <a:r>
              <a:rPr lang="en-US" sz="2200" dirty="0" smtClean="0">
                <a:solidFill>
                  <a:schemeClr val="accent3">
                    <a:lumMod val="50000"/>
                  </a:schemeClr>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Sketch a diagram. Which two possible lengths will give the largest possible perimeter?</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182142768"/>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7.2 – Units and Accuracy</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210</a:t>
            </a:r>
            <a:endParaRPr lang="en-GB" sz="1400" b="1" dirty="0">
              <a:latin typeface="Calibri" panose="020F0502020204030204" pitchFamily="34" charset="0"/>
            </a:endParaRPr>
          </a:p>
        </p:txBody>
      </p:sp>
      <p:sp>
        <p:nvSpPr>
          <p:cNvPr id="3" name="Rectangle 2"/>
          <p:cNvSpPr/>
          <p:nvPr/>
        </p:nvSpPr>
        <p:spPr>
          <a:xfrm>
            <a:off x="251520" y="1225203"/>
            <a:ext cx="5237489" cy="5403018"/>
          </a:xfrm>
          <a:prstGeom prst="rect">
            <a:avLst/>
          </a:prstGeom>
        </p:spPr>
        <p:txBody>
          <a:bodyPr wrap="square">
            <a:spAutoFit/>
          </a:bodyPr>
          <a:lstStyle/>
          <a:p>
            <a:pPr marL="514350" indent="-514350">
              <a:buClr>
                <a:srgbClr val="C00000"/>
              </a:buClr>
              <a:buFont typeface="+mj-lt"/>
              <a:buAutoNum type="arabicPeriod" startAt="15"/>
              <a:tabLst>
                <a:tab pos="1079500" algn="l"/>
                <a:tab pos="2852738" algn="l"/>
              </a:tabLst>
            </a:pPr>
            <a:r>
              <a:rPr lang="en-US" sz="2030" b="1" dirty="0">
                <a:solidFill>
                  <a:srgbClr val="C00000"/>
                </a:solidFill>
              </a:rPr>
              <a:t>Reasoning</a:t>
            </a:r>
            <a:r>
              <a:rPr lang="en-US" sz="2030" dirty="0">
                <a:solidFill>
                  <a:srgbClr val="C00000"/>
                </a:solidFill>
              </a:rPr>
              <a:t> </a:t>
            </a:r>
            <a:r>
              <a:rPr lang="en-US" sz="2030" dirty="0" smtClean="0"/>
              <a:t>A </a:t>
            </a:r>
            <a:r>
              <a:rPr lang="en-US" sz="2030" dirty="0"/>
              <a:t>parallelogram has base length 9.4 m and height 8.5 m. Both measurements are given to 1 </a:t>
            </a:r>
            <a:r>
              <a:rPr lang="en-US" sz="2030" dirty="0" err="1"/>
              <a:t>d.p.</a:t>
            </a:r>
            <a:r>
              <a:rPr lang="en-US" sz="2030" dirty="0"/>
              <a:t> Work out the upper and lower bounds for its area.</a:t>
            </a:r>
          </a:p>
          <a:p>
            <a:pPr marL="514350" indent="-514350">
              <a:buClr>
                <a:srgbClr val="C00000"/>
              </a:buClr>
              <a:buFont typeface="+mj-lt"/>
              <a:buAutoNum type="arabicPeriod" startAt="15"/>
              <a:tabLst>
                <a:tab pos="1079500" algn="l"/>
                <a:tab pos="2852738" algn="l"/>
              </a:tabLst>
            </a:pPr>
            <a:r>
              <a:rPr lang="en-US" sz="2030" b="1" dirty="0" smtClean="0">
                <a:solidFill>
                  <a:srgbClr val="C00000"/>
                </a:solidFill>
              </a:rPr>
              <a:t>Reasoning </a:t>
            </a:r>
            <a:r>
              <a:rPr lang="en-US" sz="2030" dirty="0"/>
              <a:t>A parallelogram has area 24cm</a:t>
            </a:r>
            <a:r>
              <a:rPr lang="en-US" sz="2030" baseline="30000" dirty="0"/>
              <a:t>2</a:t>
            </a:r>
            <a:r>
              <a:rPr lang="en-US" sz="2030" dirty="0"/>
              <a:t> to the nearest whole </a:t>
            </a:r>
            <a:r>
              <a:rPr lang="en-US" sz="2030" dirty="0" smtClean="0"/>
              <a:t>number.</a:t>
            </a:r>
            <a:br>
              <a:rPr lang="en-US" sz="2030" dirty="0" smtClean="0"/>
            </a:br>
            <a:r>
              <a:rPr lang="en-US" sz="2030" dirty="0" smtClean="0"/>
              <a:t>Its </a:t>
            </a:r>
            <a:r>
              <a:rPr lang="en-US" sz="2030" dirty="0"/>
              <a:t>height is 6.2 cm (to 1 </a:t>
            </a:r>
            <a:r>
              <a:rPr lang="en-US" sz="2030" dirty="0" err="1"/>
              <a:t>d.p.</a:t>
            </a:r>
            <a:r>
              <a:rPr lang="en-US" sz="2030" dirty="0"/>
              <a:t>).</a:t>
            </a:r>
          </a:p>
          <a:p>
            <a:pPr marL="857250" lvl="1" indent="-400050">
              <a:buClr>
                <a:srgbClr val="C00000"/>
              </a:buClr>
              <a:buFont typeface="+mj-lt"/>
              <a:buAutoNum type="alphaLcPeriod"/>
              <a:tabLst>
                <a:tab pos="2852738" algn="l"/>
              </a:tabLst>
            </a:pPr>
            <a:r>
              <a:rPr lang="en-US" sz="2030" dirty="0" smtClean="0"/>
              <a:t>Write </a:t>
            </a:r>
            <a:r>
              <a:rPr lang="en-US" sz="2030" dirty="0"/>
              <a:t>the upper and lower bounds for the area and the height, </a:t>
            </a:r>
            <a:endParaRPr lang="en-US" sz="2030" dirty="0" smtClean="0"/>
          </a:p>
          <a:p>
            <a:pPr marL="857250" lvl="1" indent="-400050">
              <a:buClr>
                <a:srgbClr val="C00000"/>
              </a:buClr>
              <a:buFont typeface="+mj-lt"/>
              <a:buAutoNum type="alphaLcPeriod"/>
              <a:tabLst>
                <a:tab pos="2852738" algn="l"/>
              </a:tabLst>
            </a:pPr>
            <a:r>
              <a:rPr lang="en-US" sz="2030" dirty="0" smtClean="0"/>
              <a:t>Work </a:t>
            </a:r>
            <a:r>
              <a:rPr lang="en-US" sz="2030" dirty="0"/>
              <a:t>out</a:t>
            </a:r>
          </a:p>
          <a:p>
            <a:pPr marL="1428750" lvl="2" indent="-514350">
              <a:buClr>
                <a:srgbClr val="C00000"/>
              </a:buClr>
              <a:buFont typeface="+mj-lt"/>
              <a:buAutoNum type="romanLcPeriod"/>
              <a:tabLst>
                <a:tab pos="1079500" algn="l"/>
                <a:tab pos="2852738" algn="l"/>
              </a:tabLst>
            </a:pPr>
            <a:r>
              <a:rPr lang="en-US" sz="2030" dirty="0" smtClean="0"/>
              <a:t> </a:t>
            </a:r>
            <a:r>
              <a:rPr lang="en-US" sz="2030" u="sng" dirty="0" smtClean="0"/>
              <a:t>upper </a:t>
            </a:r>
            <a:r>
              <a:rPr lang="en-US" sz="2030" u="sng" dirty="0"/>
              <a:t>bound for area </a:t>
            </a:r>
            <a:r>
              <a:rPr lang="en-US" sz="2030" dirty="0" smtClean="0"/>
              <a:t/>
            </a:r>
            <a:br>
              <a:rPr lang="en-US" sz="2030" dirty="0" smtClean="0"/>
            </a:br>
            <a:r>
              <a:rPr lang="en-US" sz="2030" dirty="0"/>
              <a:t>upper bound for height</a:t>
            </a:r>
            <a:endParaRPr lang="en-US" sz="2030" dirty="0" smtClean="0"/>
          </a:p>
          <a:p>
            <a:pPr marL="1428750" lvl="2" indent="-514350">
              <a:buClr>
                <a:srgbClr val="C00000"/>
              </a:buClr>
              <a:buFont typeface="+mj-lt"/>
              <a:buAutoNum type="romanLcPeriod"/>
              <a:tabLst>
                <a:tab pos="1079500" algn="l"/>
                <a:tab pos="2852738" algn="l"/>
              </a:tabLst>
            </a:pPr>
            <a:r>
              <a:rPr lang="en-US" sz="2030" u="sng" dirty="0" smtClean="0"/>
              <a:t>  lower </a:t>
            </a:r>
            <a:r>
              <a:rPr lang="en-US" sz="2030" u="sng" dirty="0"/>
              <a:t>bound for </a:t>
            </a:r>
            <a:r>
              <a:rPr lang="en-US" sz="2030" u="sng" dirty="0" smtClean="0"/>
              <a:t>area</a:t>
            </a:r>
            <a:br>
              <a:rPr lang="en-US" sz="2030" u="sng" dirty="0" smtClean="0"/>
            </a:br>
            <a:r>
              <a:rPr lang="en-US" sz="2030" dirty="0" smtClean="0"/>
              <a:t>lower </a:t>
            </a:r>
            <a:r>
              <a:rPr lang="en-US" sz="2030" dirty="0"/>
              <a:t>bound for height</a:t>
            </a:r>
          </a:p>
          <a:p>
            <a:pPr marL="971550" lvl="1" indent="-514350">
              <a:buClr>
                <a:srgbClr val="C00000"/>
              </a:buClr>
              <a:buFont typeface="+mj-lt"/>
              <a:buAutoNum type="alphaLcPeriod"/>
              <a:tabLst>
                <a:tab pos="1079500" algn="l"/>
                <a:tab pos="2852738" algn="l"/>
              </a:tabLst>
            </a:pPr>
            <a:r>
              <a:rPr lang="en-US" sz="2030" dirty="0" smtClean="0"/>
              <a:t>What </a:t>
            </a:r>
            <a:r>
              <a:rPr lang="en-US" sz="2030" dirty="0"/>
              <a:t>is the </a:t>
            </a:r>
            <a:r>
              <a:rPr lang="en-US" sz="2030" dirty="0" smtClean="0"/>
              <a:t>upper </a:t>
            </a:r>
            <a:r>
              <a:rPr lang="en-US" sz="2030" dirty="0"/>
              <a:t>bound for the base of the parallelogram?</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9" name="Rectangle 8"/>
          <p:cNvSpPr/>
          <p:nvPr/>
        </p:nvSpPr>
        <p:spPr>
          <a:xfrm flipH="1">
            <a:off x="5580112" y="5626408"/>
            <a:ext cx="3200036"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Which calculation in part </a:t>
            </a:r>
            <a:r>
              <a:rPr lang="en-US" sz="2000" b="1" dirty="0">
                <a:solidFill>
                  <a:schemeClr val="tx1"/>
                </a:solidFill>
                <a:latin typeface="Arial" panose="020B0604020202020204" pitchFamily="34" charset="0"/>
                <a:cs typeface="Arial" panose="020B0604020202020204" pitchFamily="34" charset="0"/>
              </a:rPr>
              <a:t>b</a:t>
            </a:r>
            <a:r>
              <a:rPr lang="en-US" sz="2000" dirty="0">
                <a:solidFill>
                  <a:schemeClr val="tx1"/>
                </a:solidFill>
                <a:latin typeface="Arial" panose="020B0604020202020204" pitchFamily="34" charset="0"/>
                <a:cs typeface="Arial" panose="020B0604020202020204" pitchFamily="34" charset="0"/>
              </a:rPr>
              <a:t> gives the higher value?</a:t>
            </a:r>
          </a:p>
        </p:txBody>
      </p:sp>
    </p:spTree>
    <p:extLst>
      <p:ext uri="{BB962C8B-B14F-4D97-AF65-F5344CB8AC3E}">
        <p14:creationId xmlns:p14="http://schemas.microsoft.com/office/powerpoint/2010/main" val="4024376414"/>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210</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11047689"/>
              </p:ext>
            </p:extLst>
          </p:nvPr>
        </p:nvGraphicFramePr>
        <p:xfrm>
          <a:off x="251518" y="1268760"/>
          <a:ext cx="8568952" cy="4708939"/>
        </p:xfrm>
        <a:graphic>
          <a:graphicData uri="http://schemas.openxmlformats.org/drawingml/2006/table">
            <a:tbl>
              <a:tblPr firstRow="1" bandRow="1">
                <a:effectLst/>
                <a:tableStyleId>{5940675A-B579-460E-94D1-54222C63F5DA}</a:tableStyleId>
              </a:tblPr>
              <a:tblGrid>
                <a:gridCol w="2142238"/>
                <a:gridCol w="2178244"/>
                <a:gridCol w="4248470"/>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815113">
                <a:tc gridSpan="2">
                  <a:txBody>
                    <a:bodyPr/>
                    <a:lstStyle/>
                    <a:p>
                      <a:pPr marL="342900" indent="-342900">
                        <a:buFont typeface="Arial" panose="020B0604020202020204" pitchFamily="34" charset="0"/>
                        <a:buChar char="•"/>
                      </a:pPr>
                      <a:r>
                        <a:rPr lang="en-US" sz="2700" dirty="0" smtClean="0">
                          <a:latin typeface="Arial" panose="020B0604020202020204" pitchFamily="34" charset="0"/>
                          <a:cs typeface="Arial" panose="020B0604020202020204" pitchFamily="34" charset="0"/>
                        </a:rPr>
                        <a:t>Convert between metric units of volume.</a:t>
                      </a:r>
                    </a:p>
                    <a:p>
                      <a:pPr marL="342900" indent="-342900">
                        <a:buFont typeface="Arial" panose="020B0604020202020204" pitchFamily="34" charset="0"/>
                        <a:buChar char="•"/>
                      </a:pPr>
                      <a:r>
                        <a:rPr lang="en-US" sz="2700" dirty="0" smtClean="0">
                          <a:latin typeface="Arial" panose="020B0604020202020204" pitchFamily="34" charset="0"/>
                          <a:cs typeface="Arial" panose="020B0604020202020204" pitchFamily="34" charset="0"/>
                        </a:rPr>
                        <a:t>Calculate volumes and surface areas of prisms.</a:t>
                      </a:r>
                      <a:endParaRPr lang="en-US" sz="27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700" dirty="0" smtClean="0">
                          <a:latin typeface="Arial" panose="020B0604020202020204" pitchFamily="34" charset="0"/>
                          <a:cs typeface="Arial" panose="020B0604020202020204" pitchFamily="34" charset="0"/>
                        </a:rPr>
                        <a:t>The shapes in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a child's shape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sorter toy are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prisms.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137872">
                <a:tc gridSpan="3">
                  <a:txBody>
                    <a:bodyPr/>
                    <a:lstStyle/>
                    <a:p>
                      <a:r>
                        <a:rPr kumimoji="0" lang="en-US" sz="2700" kern="1200" dirty="0" smtClean="0">
                          <a:solidFill>
                            <a:schemeClr val="tx1"/>
                          </a:solidFill>
                          <a:latin typeface="Arial" panose="020B0604020202020204" pitchFamily="34" charset="0"/>
                          <a:ea typeface="+mn-ea"/>
                          <a:cs typeface="Arial" panose="020B0604020202020204" pitchFamily="34" charset="0"/>
                        </a:rPr>
                        <a:t>Calculate the volume of this cuboid.</a:t>
                      </a:r>
                    </a:p>
                    <a:p>
                      <a:r>
                        <a:rPr kumimoji="0" lang="en-US" sz="2700" kern="1200" dirty="0" smtClean="0">
                          <a:solidFill>
                            <a:schemeClr val="tx1"/>
                          </a:solidFill>
                          <a:latin typeface="Arial" panose="020B0604020202020204" pitchFamily="34" charset="0"/>
                          <a:ea typeface="+mn-ea"/>
                          <a:cs typeface="Arial" panose="020B0604020202020204" pitchFamily="34" charset="0"/>
                        </a:rPr>
                        <a:t>How could you work out its surface area?</a:t>
                      </a:r>
                    </a:p>
                    <a:p>
                      <a:r>
                        <a:rPr kumimoji="0" lang="en-US" sz="2700" kern="1200" dirty="0" smtClean="0">
                          <a:solidFill>
                            <a:schemeClr val="tx1"/>
                          </a:solidFill>
                          <a:latin typeface="Arial" panose="020B0604020202020204" pitchFamily="34" charset="0"/>
                          <a:ea typeface="+mn-ea"/>
                          <a:cs typeface="Arial" panose="020B0604020202020204" pitchFamily="34" charset="0"/>
                        </a:rPr>
                        <a:t/>
                      </a:r>
                      <a:br>
                        <a:rPr kumimoji="0" lang="en-US" sz="2700" kern="1200" dirty="0" smtClean="0">
                          <a:solidFill>
                            <a:schemeClr val="tx1"/>
                          </a:solidFill>
                          <a:latin typeface="Arial" panose="020B0604020202020204" pitchFamily="34" charset="0"/>
                          <a:ea typeface="+mn-ea"/>
                          <a:cs typeface="Arial" panose="020B0604020202020204" pitchFamily="34" charset="0"/>
                        </a:rPr>
                      </a:br>
                      <a:endParaRPr kumimoji="0" lang="en-US" sz="2700" kern="1200" dirty="0" smtClean="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27993"/>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7.3</a:t>
            </a:r>
            <a:endParaRPr lang="en-US" sz="2500" dirty="0">
              <a:solidFill>
                <a:schemeClr val="tx1"/>
              </a:solidFill>
              <a:latin typeface="Arial" panose="020B0604020202020204" pitchFamily="34" charset="0"/>
              <a:cs typeface="Arial" panose="020B0604020202020204" pitchFamily="34" charset="0"/>
            </a:endParaRPr>
          </a:p>
        </p:txBody>
      </p:sp>
      <p:pic>
        <p:nvPicPr>
          <p:cNvPr id="1026" name="Picture 2" descr="Image result for child's shape sorter to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092280" y="1957892"/>
            <a:ext cx="1665986" cy="16847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64288" y="4318278"/>
            <a:ext cx="1514951" cy="1615946"/>
          </a:xfrm>
          <a:prstGeom prst="rect">
            <a:avLst/>
          </a:prstGeom>
        </p:spPr>
      </p:pic>
    </p:spTree>
    <p:extLst>
      <p:ext uri="{BB962C8B-B14F-4D97-AF65-F5344CB8AC3E}">
        <p14:creationId xmlns:p14="http://schemas.microsoft.com/office/powerpoint/2010/main" val="1211593198"/>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1" y="1225203"/>
                <a:ext cx="4896544" cy="4025589"/>
              </a:xfrm>
              <a:prstGeom prst="rect">
                <a:avLst/>
              </a:prstGeom>
            </p:spPr>
            <p:txBody>
              <a:bodyPr wrap="square">
                <a:spAutoFit/>
              </a:bodyPr>
              <a:lstStyle/>
              <a:p>
                <a:pPr marL="514350" indent="-514350">
                  <a:buClr>
                    <a:srgbClr val="C00000"/>
                  </a:buClr>
                  <a:buFont typeface="+mj-lt"/>
                  <a:buAutoNum type="arabicPeriod"/>
                  <a:tabLst>
                    <a:tab pos="1079500" algn="l"/>
                    <a:tab pos="2852738" algn="l"/>
                  </a:tabLst>
                </a:pPr>
                <a:r>
                  <a:rPr lang="en-US" sz="2400" dirty="0" smtClean="0"/>
                  <a:t>Work out the volume of this 3D solid made from two cuboids.</a:t>
                </a: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457200" indent="-457200">
                  <a:buClr>
                    <a:srgbClr val="C00000"/>
                  </a:buClr>
                  <a:buFont typeface="+mj-lt"/>
                  <a:buAutoNum type="arabicPeriod"/>
                  <a:tabLst>
                    <a:tab pos="1079500" algn="l"/>
                    <a:tab pos="2852738" algn="l"/>
                  </a:tabLst>
                </a:pPr>
                <a:r>
                  <a:rPr lang="en-US" sz="2400" dirty="0" smtClean="0"/>
                  <a:t>Solve</a:t>
                </a:r>
              </a:p>
              <a:p>
                <a:pPr marL="971550" lvl="1" indent="-514350">
                  <a:buClr>
                    <a:srgbClr val="C00000"/>
                  </a:buClr>
                  <a:buFont typeface="+mj-lt"/>
                  <a:buAutoNum type="alphaLcPeriod"/>
                  <a:tabLst>
                    <a:tab pos="1079500" algn="l"/>
                    <a:tab pos="2852738" algn="l"/>
                  </a:tabLst>
                </a:pPr>
                <a:r>
                  <a:rPr lang="en-US" sz="2400" dirty="0" smtClean="0"/>
                  <a:t>9b = 72	</a:t>
                </a:r>
                <a:r>
                  <a:rPr lang="en-US" sz="2400" dirty="0" smtClean="0">
                    <a:solidFill>
                      <a:srgbClr val="C00000"/>
                    </a:solidFill>
                  </a:rPr>
                  <a:t>b.</a:t>
                </a:r>
                <a:r>
                  <a:rPr lang="en-US" sz="2400" dirty="0" smtClean="0"/>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26</m:t>
                        </m:r>
                      </m:num>
                      <m:den>
                        <m:r>
                          <a:rPr lang="en-US" sz="2800" b="0" i="1" smtClean="0">
                            <a:latin typeface="Cambria Math" panose="02040503050406030204" pitchFamily="18" charset="0"/>
                            <a:cs typeface="Arial" panose="020B0604020202020204" pitchFamily="34" charset="0"/>
                          </a:rPr>
                          <m:t>2</m:t>
                        </m:r>
                      </m:den>
                    </m:f>
                  </m:oMath>
                </a14:m>
                <a:r>
                  <a:rPr lang="en-US" sz="2400" i="1" dirty="0" smtClean="0"/>
                  <a:t>h</a:t>
                </a:r>
                <a:r>
                  <a:rPr lang="en-US" sz="2400" dirty="0" smtClean="0"/>
                  <a:t> = 50</a:t>
                </a:r>
              </a:p>
            </p:txBody>
          </p:sp>
        </mc:Choice>
        <mc:Fallback xmlns="">
          <p:sp>
            <p:nvSpPr>
              <p:cNvPr id="3" name="Rectangle 2"/>
              <p:cNvSpPr>
                <a:spLocks noRot="1" noChangeAspect="1" noMove="1" noResize="1" noEditPoints="1" noAdjustHandles="1" noChangeArrowheads="1" noChangeShapeType="1" noTextEdit="1"/>
              </p:cNvSpPr>
              <p:nvPr/>
            </p:nvSpPr>
            <p:spPr>
              <a:xfrm>
                <a:off x="251521" y="1225203"/>
                <a:ext cx="4896544" cy="4025589"/>
              </a:xfrm>
              <a:prstGeom prst="rect">
                <a:avLst/>
              </a:prstGeom>
              <a:blipFill rotWithShape="0">
                <a:blip r:embed="rId4"/>
                <a:stretch>
                  <a:fillRect l="-1619" t="-1061" r="-2864"/>
                </a:stretch>
              </a:blipFill>
            </p:spPr>
            <p:txBody>
              <a:bodyPr/>
              <a:lstStyle/>
              <a:p>
                <a:r>
                  <a:rPr lang="en-US">
                    <a:noFill/>
                  </a:rPr>
                  <a:t> </a:t>
                </a:r>
              </a:p>
            </p:txBody>
          </p:sp>
        </mc:Fallback>
      </mc:AlternateContent>
      <p:grpSp>
        <p:nvGrpSpPr>
          <p:cNvPr id="7" name="Group 6"/>
          <p:cNvGrpSpPr/>
          <p:nvPr/>
        </p:nvGrpSpPr>
        <p:grpSpPr>
          <a:xfrm>
            <a:off x="275085" y="5284659"/>
            <a:ext cx="5213924" cy="1240685"/>
            <a:chOff x="150164" y="6494199"/>
            <a:chExt cx="5213924" cy="1240685"/>
          </a:xfrm>
        </p:grpSpPr>
        <p:sp>
          <p:nvSpPr>
            <p:cNvPr id="10" name="Rectangle 9"/>
            <p:cNvSpPr/>
            <p:nvPr/>
          </p:nvSpPr>
          <p:spPr>
            <a:xfrm flipH="1">
              <a:off x="150164" y="6673055"/>
              <a:ext cx="5213924" cy="106182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The </a:t>
              </a:r>
              <a:r>
                <a:rPr lang="en-US" sz="2400" b="1" dirty="0" smtClean="0">
                  <a:solidFill>
                    <a:schemeClr val="tx1"/>
                  </a:solidFill>
                  <a:latin typeface="Arial" panose="020B0604020202020204" pitchFamily="34" charset="0"/>
                  <a:cs typeface="Arial" panose="020B0604020202020204" pitchFamily="34" charset="0"/>
                </a:rPr>
                <a:t>surface area</a:t>
              </a:r>
              <a:r>
                <a:rPr lang="en-US" sz="2400" dirty="0" smtClean="0">
                  <a:solidFill>
                    <a:schemeClr val="tx1"/>
                  </a:solidFill>
                  <a:latin typeface="Arial" panose="020B0604020202020204" pitchFamily="34" charset="0"/>
                  <a:cs typeface="Arial" panose="020B0604020202020204" pitchFamily="34" charset="0"/>
                </a:rPr>
                <a:t> of a 3D solid is the total area of all its faces.</a:t>
              </a:r>
              <a:endParaRPr lang="en-US" sz="2400" dirty="0">
                <a:solidFill>
                  <a:schemeClr val="tx1"/>
                </a:solidFill>
                <a:latin typeface="Arial" panose="020B0604020202020204" pitchFamily="34" charset="0"/>
                <a:cs typeface="Arial" panose="020B0604020202020204" pitchFamily="34" charset="0"/>
              </a:endParaRP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a:t>
              </a:r>
              <a:endParaRPr lang="en-US" b="1" dirty="0">
                <a:latin typeface="Arial" panose="020B0604020202020204" pitchFamily="34" charset="0"/>
                <a:cs typeface="Arial" panose="020B0604020202020204" pitchFamily="34" charset="0"/>
              </a:endParaRPr>
            </a:p>
          </p:txBody>
        </p:sp>
      </p:grpSp>
      <p:sp>
        <p:nvSpPr>
          <p:cNvPr id="12" name="Flowchart: Delay 11"/>
          <p:cNvSpPr/>
          <p:nvPr/>
        </p:nvSpPr>
        <p:spPr>
          <a:xfrm flipH="1">
            <a:off x="5148064" y="1196751"/>
            <a:ext cx="432046" cy="4087907"/>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61476" y="2060848"/>
            <a:ext cx="2882849" cy="2114089"/>
          </a:xfrm>
          <a:prstGeom prst="rect">
            <a:avLst/>
          </a:prstGeom>
        </p:spPr>
      </p:pic>
    </p:spTree>
    <p:extLst>
      <p:ext uri="{BB962C8B-B14F-4D97-AF65-F5344CB8AC3E}">
        <p14:creationId xmlns:p14="http://schemas.microsoft.com/office/powerpoint/2010/main" val="3321035324"/>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210</a:t>
            </a:r>
            <a:endParaRPr lang="en-GB" sz="1400" b="1" dirty="0">
              <a:latin typeface="Calibri" panose="020F0502020204030204" pitchFamily="34" charset="0"/>
            </a:endParaRPr>
          </a:p>
        </p:txBody>
      </p:sp>
      <p:sp>
        <p:nvSpPr>
          <p:cNvPr id="3" name="Rectangle 2"/>
          <p:cNvSpPr/>
          <p:nvPr/>
        </p:nvSpPr>
        <p:spPr>
          <a:xfrm>
            <a:off x="251520" y="1225203"/>
            <a:ext cx="5256583" cy="5193729"/>
          </a:xfrm>
          <a:prstGeom prst="rect">
            <a:avLst/>
          </a:prstGeom>
        </p:spPr>
        <p:txBody>
          <a:bodyPr wrap="square">
            <a:spAutoFit/>
          </a:bodyPr>
          <a:lstStyle/>
          <a:p>
            <a:pPr marL="400050" indent="-400050">
              <a:buClr>
                <a:srgbClr val="C00000"/>
              </a:buClr>
              <a:buFont typeface="+mj-lt"/>
              <a:buAutoNum type="arabicPeriod" startAt="3"/>
              <a:tabLst>
                <a:tab pos="1079500" algn="l"/>
                <a:tab pos="2852738" algn="l"/>
              </a:tabLst>
            </a:pPr>
            <a:r>
              <a:rPr lang="en-US" sz="1950" b="1" dirty="0">
                <a:solidFill>
                  <a:srgbClr val="C00000"/>
                </a:solidFill>
              </a:rPr>
              <a:t>Reasoning</a:t>
            </a:r>
          </a:p>
          <a:p>
            <a:pPr marL="742950" lvl="1" indent="-285750">
              <a:buClr>
                <a:srgbClr val="C00000"/>
              </a:buClr>
              <a:buFont typeface="+mj-lt"/>
              <a:buAutoNum type="alphaLcPeriod"/>
              <a:tabLst>
                <a:tab pos="1079500" algn="l"/>
                <a:tab pos="2852738" algn="l"/>
              </a:tabLst>
            </a:pPr>
            <a:r>
              <a:rPr lang="en-US" sz="1950" dirty="0" smtClean="0"/>
              <a:t>Sketch </a:t>
            </a:r>
            <a:r>
              <a:rPr lang="en-US" sz="1950" dirty="0"/>
              <a:t>a cuboid 4 cm by 5 cm by 7 cm. </a:t>
            </a:r>
            <a:endParaRPr lang="en-US" sz="1950" dirty="0" smtClean="0"/>
          </a:p>
          <a:p>
            <a:pPr marL="742950" lvl="1" indent="-285750">
              <a:buClr>
                <a:srgbClr val="C00000"/>
              </a:buClr>
              <a:buFont typeface="+mj-lt"/>
              <a:buAutoNum type="alphaLcPeriod"/>
              <a:tabLst>
                <a:tab pos="1079500" algn="l"/>
                <a:tab pos="2852738" algn="l"/>
              </a:tabLst>
            </a:pPr>
            <a:r>
              <a:rPr lang="en-US" sz="1950" dirty="0" smtClean="0"/>
              <a:t>Work </a:t>
            </a:r>
            <a:r>
              <a:rPr lang="en-US" sz="1950" dirty="0"/>
              <a:t>out the area of the top of your </a:t>
            </a:r>
            <a:r>
              <a:rPr lang="en-US" sz="1950" dirty="0" smtClean="0"/>
              <a:t>cuboid.</a:t>
            </a:r>
            <a:br>
              <a:rPr lang="en-US" sz="1950" dirty="0" smtClean="0"/>
            </a:br>
            <a:r>
              <a:rPr lang="en-US" sz="1950" dirty="0" smtClean="0"/>
              <a:t>Which </a:t>
            </a:r>
            <a:r>
              <a:rPr lang="en-US" sz="1950" dirty="0"/>
              <a:t>other face of the cuboid is identical to this one? </a:t>
            </a:r>
            <a:endParaRPr lang="en-US" sz="1950" dirty="0" smtClean="0"/>
          </a:p>
          <a:p>
            <a:pPr marL="742950" lvl="1" indent="-285750">
              <a:buClr>
                <a:srgbClr val="C00000"/>
              </a:buClr>
              <a:buFont typeface="+mj-lt"/>
              <a:buAutoNum type="alphaLcPeriod"/>
              <a:tabLst>
                <a:tab pos="1079500" algn="l"/>
                <a:tab pos="2852738" algn="l"/>
              </a:tabLst>
            </a:pPr>
            <a:r>
              <a:rPr lang="en-US" sz="1950" dirty="0" smtClean="0"/>
              <a:t>Work </a:t>
            </a:r>
            <a:r>
              <a:rPr lang="en-US" sz="1950" dirty="0"/>
              <a:t>out the area of the front and side of your cuboid. </a:t>
            </a:r>
            <a:r>
              <a:rPr lang="en-US" sz="1950" dirty="0" smtClean="0"/>
              <a:t/>
            </a:r>
            <a:br>
              <a:rPr lang="en-US" sz="1950" dirty="0" smtClean="0"/>
            </a:br>
            <a:r>
              <a:rPr lang="en-US" sz="1950" dirty="0" smtClean="0"/>
              <a:t>Which </a:t>
            </a:r>
            <a:r>
              <a:rPr lang="en-US" sz="1950" dirty="0"/>
              <a:t>other faces of the cuboid are identical to them? </a:t>
            </a:r>
            <a:endParaRPr lang="en-US" sz="1950" dirty="0" smtClean="0"/>
          </a:p>
          <a:p>
            <a:pPr marL="742950" lvl="1" indent="-285750">
              <a:buClr>
                <a:srgbClr val="C00000"/>
              </a:buClr>
              <a:buFont typeface="+mj-lt"/>
              <a:buAutoNum type="alphaLcPeriod"/>
              <a:tabLst>
                <a:tab pos="1079500" algn="l"/>
                <a:tab pos="2852738" algn="l"/>
              </a:tabLst>
            </a:pPr>
            <a:r>
              <a:rPr lang="en-US" sz="1950" dirty="0" smtClean="0"/>
              <a:t>Work </a:t>
            </a:r>
            <a:r>
              <a:rPr lang="en-US" sz="1950" dirty="0"/>
              <a:t>out the total surface area of your cuboid. </a:t>
            </a:r>
            <a:endParaRPr lang="en-US" sz="1950" dirty="0" smtClean="0"/>
          </a:p>
          <a:p>
            <a:pPr marL="0" lvl="1">
              <a:buClr>
                <a:srgbClr val="C00000"/>
              </a:buClr>
              <a:tabLst>
                <a:tab pos="1079500" algn="l"/>
                <a:tab pos="2852738" algn="l"/>
              </a:tabLst>
            </a:pPr>
            <a:r>
              <a:rPr lang="en-US" sz="1950" b="1" dirty="0" smtClean="0">
                <a:solidFill>
                  <a:srgbClr val="C00000"/>
                </a:solidFill>
              </a:rPr>
              <a:t>Discussion</a:t>
            </a:r>
            <a:r>
              <a:rPr lang="en-US" sz="1950" dirty="0" smtClean="0"/>
              <a:t> </a:t>
            </a:r>
            <a:r>
              <a:rPr lang="en-US" sz="1950" dirty="0"/>
              <a:t>How can you calculate the surface area of a cuboid without drawing its net</a:t>
            </a:r>
            <a:r>
              <a:rPr lang="en-US" sz="1950" dirty="0" smtClean="0"/>
              <a:t>?</a:t>
            </a:r>
          </a:p>
          <a:p>
            <a:pPr marL="514350" indent="-514350">
              <a:buClr>
                <a:srgbClr val="C00000"/>
              </a:buClr>
              <a:buFont typeface="+mj-lt"/>
              <a:buAutoNum type="arabicPeriod" startAt="3"/>
              <a:tabLst>
                <a:tab pos="1079500" algn="l"/>
                <a:tab pos="2852738" algn="l"/>
              </a:tabLst>
            </a:pPr>
            <a:r>
              <a:rPr lang="en-US" sz="1950" dirty="0" smtClean="0"/>
              <a:t>Calculate </a:t>
            </a:r>
            <a:r>
              <a:rPr lang="en-US" sz="1950" dirty="0"/>
              <a:t>the surface area of a cuboid 3 cm x 2 cm </a:t>
            </a:r>
            <a:r>
              <a:rPr lang="en-US" sz="1950" dirty="0" smtClean="0"/>
              <a:t>x 6cm</a:t>
            </a:r>
            <a:r>
              <a:rPr lang="en-US" sz="1950" dirty="0"/>
              <a:t>.</a:t>
            </a:r>
            <a:endParaRPr lang="en-US" sz="1950" dirty="0" smtClean="0"/>
          </a:p>
        </p:txBody>
      </p:sp>
      <p:sp>
        <p:nvSpPr>
          <p:cNvPr id="13" name="Rectangle 12"/>
          <p:cNvSpPr/>
          <p:nvPr/>
        </p:nvSpPr>
        <p:spPr>
          <a:xfrm flipH="1">
            <a:off x="5580112" y="5643245"/>
            <a:ext cx="3196083"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2 x </a:t>
            </a:r>
            <a: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000" dirty="0" smtClean="0">
                <a:solidFill>
                  <a:schemeClr val="tx1"/>
                </a:solidFill>
                <a:latin typeface="Arial" panose="020B0604020202020204" pitchFamily="34" charset="0"/>
                <a:cs typeface="Arial" panose="020B0604020202020204" pitchFamily="34" charset="0"/>
              </a:rPr>
              <a:t> + 2 x </a:t>
            </a:r>
            <a: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2 x </a:t>
            </a:r>
            <a: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000" dirty="0" smtClean="0">
                <a:solidFill>
                  <a:schemeClr val="tx1"/>
                </a:solidFill>
                <a:latin typeface="Arial" panose="020B0604020202020204" pitchFamily="34" charset="0"/>
                <a:cs typeface="Arial" panose="020B0604020202020204" pitchFamily="34" charset="0"/>
              </a:rPr>
              <a:t>cm</a:t>
            </a:r>
            <a:r>
              <a:rPr lang="en-US" sz="2000" baseline="30000" dirty="0" smtClean="0">
                <a:solidFill>
                  <a:schemeClr val="tx1"/>
                </a:solidFill>
                <a:latin typeface="Arial" panose="020B0604020202020204" pitchFamily="34" charset="0"/>
                <a:cs typeface="Arial" panose="020B0604020202020204" pitchFamily="34" charset="0"/>
              </a:rPr>
              <a:t>2</a:t>
            </a:r>
            <a:endParaRPr lang="en-US" sz="2000" baseline="30000" dirty="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148616907"/>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79512" y="1118106"/>
            <a:ext cx="8760738" cy="5557891"/>
          </a:xfrm>
          <a:prstGeom prst="rect">
            <a:avLst/>
          </a:prstGeom>
        </p:spPr>
      </p:pic>
    </p:spTree>
    <p:extLst>
      <p:ext uri="{BB962C8B-B14F-4D97-AF65-F5344CB8AC3E}">
        <p14:creationId xmlns:p14="http://schemas.microsoft.com/office/powerpoint/2010/main" val="4175066597"/>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211</a:t>
            </a:r>
            <a:endParaRPr lang="en-GB" sz="1400" b="1" dirty="0">
              <a:latin typeface="Calibri" panose="020F0502020204030204" pitchFamily="34" charset="0"/>
            </a:endParaRPr>
          </a:p>
        </p:txBody>
      </p:sp>
      <p:sp>
        <p:nvSpPr>
          <p:cNvPr id="3" name="Rectangle 2"/>
          <p:cNvSpPr/>
          <p:nvPr/>
        </p:nvSpPr>
        <p:spPr>
          <a:xfrm>
            <a:off x="251520" y="3356992"/>
            <a:ext cx="5256583" cy="3393237"/>
          </a:xfrm>
          <a:prstGeom prst="rect">
            <a:avLst/>
          </a:prstGeom>
        </p:spPr>
        <p:txBody>
          <a:bodyPr wrap="square">
            <a:spAutoFit/>
          </a:bodyPr>
          <a:lstStyle/>
          <a:p>
            <a:pPr marL="400050" indent="-400050">
              <a:buClr>
                <a:srgbClr val="C00000"/>
              </a:buClr>
              <a:buFont typeface="+mj-lt"/>
              <a:buAutoNum type="arabicPeriod" startAt="5"/>
              <a:tabLst>
                <a:tab pos="1079500" algn="l"/>
                <a:tab pos="2852738" algn="l"/>
              </a:tabLst>
            </a:pPr>
            <a:r>
              <a:rPr lang="en-US" sz="1900" b="1" dirty="0" smtClean="0">
                <a:solidFill>
                  <a:srgbClr val="C00000"/>
                </a:solidFill>
              </a:rPr>
              <a:t>Communication </a:t>
            </a:r>
          </a:p>
          <a:p>
            <a:pPr marL="800100" lvl="1" indent="-342900">
              <a:buClr>
                <a:srgbClr val="C00000"/>
              </a:buClr>
              <a:buFont typeface="+mj-lt"/>
              <a:buAutoNum type="alphaLcPeriod"/>
              <a:tabLst>
                <a:tab pos="2852738" algn="l"/>
              </a:tabLst>
            </a:pPr>
            <a:r>
              <a:rPr lang="en-US" sz="1900" dirty="0" smtClean="0"/>
              <a:t>Is </a:t>
            </a:r>
            <a:r>
              <a:rPr lang="en-US" sz="1900" dirty="0"/>
              <a:t>the 3D solid in </a:t>
            </a:r>
            <a:r>
              <a:rPr lang="en-US" sz="1900" b="1" dirty="0"/>
              <a:t>Q1</a:t>
            </a:r>
            <a:r>
              <a:rPr lang="en-US" sz="1900" dirty="0"/>
              <a:t> a prism? Explain your answer </a:t>
            </a:r>
            <a:endParaRPr lang="en-US" sz="1900" dirty="0" smtClean="0"/>
          </a:p>
          <a:p>
            <a:pPr marL="800100" lvl="1" indent="-342900">
              <a:buClr>
                <a:srgbClr val="C00000"/>
              </a:buClr>
              <a:buFont typeface="+mj-lt"/>
              <a:buAutoNum type="alphaLcPeriod"/>
              <a:tabLst>
                <a:tab pos="2852738" algn="l"/>
              </a:tabLst>
            </a:pPr>
            <a:r>
              <a:rPr lang="en-US" sz="1900" dirty="0" smtClean="0"/>
              <a:t>Work </a:t>
            </a:r>
            <a:r>
              <a:rPr lang="en-US" sz="1900" dirty="0"/>
              <a:t>out the area of the cross-section of the solid in </a:t>
            </a:r>
            <a:r>
              <a:rPr lang="en-US" sz="1900" b="1" dirty="0" smtClean="0"/>
              <a:t>Q1</a:t>
            </a:r>
            <a:r>
              <a:rPr lang="en-US" sz="1900" dirty="0" smtClean="0"/>
              <a:t>.</a:t>
            </a:r>
          </a:p>
          <a:p>
            <a:pPr marL="800100" lvl="1" indent="-342900">
              <a:buClr>
                <a:srgbClr val="C00000"/>
              </a:buClr>
              <a:buFont typeface="+mj-lt"/>
              <a:buAutoNum type="alphaLcPeriod"/>
              <a:tabLst>
                <a:tab pos="2852738" algn="l"/>
              </a:tabLst>
            </a:pPr>
            <a:r>
              <a:rPr lang="en-US" sz="1900" dirty="0" smtClean="0"/>
              <a:t>Multiply </a:t>
            </a:r>
            <a:r>
              <a:rPr lang="en-US" sz="1900" dirty="0"/>
              <a:t>the area of the cross-section by the Length of the solid. What do you notice? </a:t>
            </a:r>
            <a:endParaRPr lang="en-US" sz="1900" dirty="0" smtClean="0"/>
          </a:p>
          <a:p>
            <a:pPr marL="0" lvl="1">
              <a:buClr>
                <a:srgbClr val="C00000"/>
              </a:buClr>
              <a:tabLst>
                <a:tab pos="1079500" algn="l"/>
                <a:tab pos="2852738" algn="l"/>
              </a:tabLst>
            </a:pPr>
            <a:r>
              <a:rPr lang="en-US" sz="1900" b="1" dirty="0" smtClean="0">
                <a:solidFill>
                  <a:srgbClr val="C00000"/>
                </a:solidFill>
              </a:rPr>
              <a:t>Discussion</a:t>
            </a:r>
            <a:r>
              <a:rPr lang="en-US" sz="1900" dirty="0" smtClean="0">
                <a:solidFill>
                  <a:srgbClr val="C00000"/>
                </a:solidFill>
              </a:rPr>
              <a:t> </a:t>
            </a:r>
            <a:r>
              <a:rPr lang="en-US" sz="1900" dirty="0"/>
              <a:t>For a cuboid, why is multiplying area of cross-section by the length the same as multiplying length x width x height?</a:t>
            </a:r>
            <a:endParaRPr lang="en-US" sz="1900" dirty="0" smtClean="0"/>
          </a:p>
        </p:txBody>
      </p:sp>
      <p:grpSp>
        <p:nvGrpSpPr>
          <p:cNvPr id="7" name="Group 6"/>
          <p:cNvGrpSpPr/>
          <p:nvPr/>
        </p:nvGrpSpPr>
        <p:grpSpPr>
          <a:xfrm>
            <a:off x="275085" y="1244080"/>
            <a:ext cx="5213924" cy="2040904"/>
            <a:chOff x="150164" y="6494199"/>
            <a:chExt cx="5213924" cy="2040904"/>
          </a:xfrm>
        </p:grpSpPr>
        <p:sp>
          <p:nvSpPr>
            <p:cNvPr id="8" name="Rectangle 7"/>
            <p:cNvSpPr/>
            <p:nvPr/>
          </p:nvSpPr>
          <p:spPr>
            <a:xfrm flipH="1">
              <a:off x="150164" y="6673055"/>
              <a:ext cx="5213924" cy="1862048"/>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A </a:t>
              </a:r>
              <a:r>
                <a:rPr lang="en-US" sz="2000" b="1" dirty="0" smtClean="0">
                  <a:solidFill>
                    <a:schemeClr val="tx1"/>
                  </a:solidFill>
                  <a:latin typeface="Arial" panose="020B0604020202020204" pitchFamily="34" charset="0"/>
                  <a:cs typeface="Arial" panose="020B0604020202020204" pitchFamily="34" charset="0"/>
                </a:rPr>
                <a:t>prism</a:t>
              </a:r>
              <a:r>
                <a:rPr lang="en-US" sz="2000" dirty="0" smtClean="0">
                  <a:solidFill>
                    <a:schemeClr val="tx1"/>
                  </a:solidFill>
                  <a:latin typeface="Arial" panose="020B0604020202020204" pitchFamily="34" charset="0"/>
                  <a:cs typeface="Arial" panose="020B0604020202020204" pitchFamily="34" charset="0"/>
                </a:rPr>
                <a:t> is a 3D solid that has the same cross-section all through its length.</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8</a:t>
              </a:r>
              <a:endParaRPr lang="en-US"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71600" y="2303699"/>
            <a:ext cx="3312368" cy="909277"/>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3356992"/>
            <a:ext cx="548640" cy="548640"/>
          </a:xfrm>
          <a:prstGeom prst="rect">
            <a:avLst/>
          </a:prstGeom>
        </p:spPr>
      </p:pic>
    </p:spTree>
    <p:extLst>
      <p:ext uri="{BB962C8B-B14F-4D97-AF65-F5344CB8AC3E}">
        <p14:creationId xmlns:p14="http://schemas.microsoft.com/office/powerpoint/2010/main" val="3426613605"/>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211</a:t>
            </a:r>
            <a:endParaRPr lang="en-GB" sz="1400" b="1" dirty="0">
              <a:latin typeface="Calibri" panose="020F0502020204030204" pitchFamily="34" charset="0"/>
            </a:endParaRPr>
          </a:p>
        </p:txBody>
      </p:sp>
      <p:sp>
        <p:nvSpPr>
          <p:cNvPr id="3" name="Rectangle 2"/>
          <p:cNvSpPr/>
          <p:nvPr/>
        </p:nvSpPr>
        <p:spPr>
          <a:xfrm>
            <a:off x="251520" y="2420888"/>
            <a:ext cx="5256583" cy="3477875"/>
          </a:xfrm>
          <a:prstGeom prst="rect">
            <a:avLst/>
          </a:prstGeom>
        </p:spPr>
        <p:txBody>
          <a:bodyPr wrap="square">
            <a:spAutoFit/>
          </a:bodyPr>
          <a:lstStyle/>
          <a:p>
            <a:pPr marL="400050" lvl="1" indent="-400050">
              <a:buClr>
                <a:srgbClr val="C00000"/>
              </a:buClr>
              <a:buFont typeface="+mj-lt"/>
              <a:buAutoNum type="arabicPeriod" startAt="6"/>
              <a:tabLst>
                <a:tab pos="2852738" algn="l"/>
              </a:tabLst>
            </a:pPr>
            <a:r>
              <a:rPr lang="en-US" sz="2000" dirty="0" smtClean="0"/>
              <a:t>Work </a:t>
            </a:r>
            <a:r>
              <a:rPr lang="en-US" sz="2000" dirty="0"/>
              <a:t>out the volume of each prism</a:t>
            </a:r>
            <a:r>
              <a:rPr lang="en-US" sz="2000" dirty="0" smtClean="0"/>
              <a:t>.</a:t>
            </a:r>
          </a:p>
          <a:p>
            <a:pPr marL="400050" lvl="1" indent="-400050">
              <a:buClr>
                <a:srgbClr val="C00000"/>
              </a:buClr>
              <a:buFont typeface="+mj-lt"/>
              <a:buAutoNum type="arabicPeriod" startAt="6"/>
              <a:tabLst>
                <a:tab pos="2852738" algn="l"/>
              </a:tabLst>
            </a:pPr>
            <a:endParaRPr lang="en-US" sz="2000" dirty="0"/>
          </a:p>
          <a:p>
            <a:pPr marL="400050" lvl="1" indent="-400050">
              <a:buClr>
                <a:srgbClr val="C00000"/>
              </a:buClr>
              <a:buFont typeface="+mj-lt"/>
              <a:buAutoNum type="arabicPeriod" startAt="6"/>
              <a:tabLst>
                <a:tab pos="2852738" algn="l"/>
              </a:tabLst>
            </a:pPr>
            <a:endParaRPr lang="en-US" sz="2000" dirty="0" smtClean="0"/>
          </a:p>
          <a:p>
            <a:pPr marL="400050" lvl="1" indent="-400050">
              <a:buClr>
                <a:srgbClr val="C00000"/>
              </a:buClr>
              <a:buFont typeface="+mj-lt"/>
              <a:buAutoNum type="arabicPeriod" startAt="6"/>
              <a:tabLst>
                <a:tab pos="2852738" algn="l"/>
              </a:tabLst>
            </a:pPr>
            <a:endParaRPr lang="en-US" sz="2000" dirty="0"/>
          </a:p>
          <a:p>
            <a:pPr marL="400050" lvl="1" indent="-400050">
              <a:buClr>
                <a:srgbClr val="C00000"/>
              </a:buClr>
              <a:buFont typeface="+mj-lt"/>
              <a:buAutoNum type="arabicPeriod" startAt="6"/>
              <a:tabLst>
                <a:tab pos="2852738" algn="l"/>
              </a:tabLst>
            </a:pPr>
            <a:endParaRPr lang="en-US" sz="2000" dirty="0" smtClean="0"/>
          </a:p>
          <a:p>
            <a:pPr marL="400050" lvl="1" indent="-400050">
              <a:buClr>
                <a:srgbClr val="C00000"/>
              </a:buClr>
              <a:buFont typeface="+mj-lt"/>
              <a:buAutoNum type="arabicPeriod" startAt="6"/>
              <a:tabLst>
                <a:tab pos="2852738" algn="l"/>
              </a:tabLst>
            </a:pPr>
            <a:r>
              <a:rPr lang="en-US" sz="2000" b="1" dirty="0">
                <a:solidFill>
                  <a:srgbClr val="C00000"/>
                </a:solidFill>
              </a:rPr>
              <a:t>Reasoning</a:t>
            </a:r>
            <a:r>
              <a:rPr lang="en-US" sz="2000" dirty="0">
                <a:solidFill>
                  <a:srgbClr val="C00000"/>
                </a:solidFill>
              </a:rPr>
              <a:t> </a:t>
            </a:r>
            <a:r>
              <a:rPr lang="en-US" sz="2000" dirty="0"/>
              <a:t>This triangular prism has volume 48cm</a:t>
            </a:r>
            <a:r>
              <a:rPr lang="en-US" sz="2000" baseline="30000" dirty="0"/>
              <a:t>3</a:t>
            </a:r>
            <a:r>
              <a:rPr lang="en-US" sz="2000" dirty="0"/>
              <a:t>. </a:t>
            </a:r>
            <a:endParaRPr lang="en-US" sz="2000" dirty="0" smtClean="0"/>
          </a:p>
          <a:p>
            <a:pPr marL="742950" lvl="2" indent="-342900">
              <a:buClr>
                <a:srgbClr val="C00000"/>
              </a:buClr>
              <a:buFont typeface="+mj-lt"/>
              <a:buAutoNum type="alphaLcPeriod"/>
              <a:tabLst>
                <a:tab pos="2852738" algn="l"/>
              </a:tabLst>
            </a:pPr>
            <a:r>
              <a:rPr lang="en-US" sz="2000" dirty="0" smtClean="0"/>
              <a:t>Work </a:t>
            </a:r>
            <a:r>
              <a:rPr lang="en-US" sz="2000" dirty="0"/>
              <a:t>out its height.</a:t>
            </a:r>
          </a:p>
          <a:p>
            <a:pPr marL="742950" lvl="2" indent="-342900">
              <a:buClr>
                <a:srgbClr val="C00000"/>
              </a:buClr>
              <a:buFont typeface="+mj-lt"/>
              <a:buAutoNum type="alphaLcPeriod"/>
              <a:tabLst>
                <a:tab pos="2852738" algn="l"/>
              </a:tabLst>
            </a:pPr>
            <a:r>
              <a:rPr lang="en-US" sz="2000" dirty="0" smtClean="0"/>
              <a:t>Sketch </a:t>
            </a:r>
            <a:r>
              <a:rPr lang="en-US" sz="2000" dirty="0"/>
              <a:t>its net and </a:t>
            </a:r>
            <a:r>
              <a:rPr lang="en-US" sz="2000" dirty="0" smtClean="0"/>
              <a:t/>
            </a:r>
            <a:br>
              <a:rPr lang="en-US" sz="2000" dirty="0" smtClean="0"/>
            </a:br>
            <a:r>
              <a:rPr lang="en-US" sz="2000" dirty="0" smtClean="0"/>
              <a:t>work </a:t>
            </a:r>
            <a:r>
              <a:rPr lang="en-US" sz="2000" dirty="0"/>
              <a:t>out its surface </a:t>
            </a:r>
            <a:r>
              <a:rPr lang="en-US" sz="2000" dirty="0" smtClean="0"/>
              <a:t/>
            </a:r>
            <a:br>
              <a:rPr lang="en-US" sz="2000" dirty="0" smtClean="0"/>
            </a:br>
            <a:r>
              <a:rPr lang="en-US" sz="2000" dirty="0" smtClean="0"/>
              <a:t>area</a:t>
            </a:r>
            <a:r>
              <a:rPr lang="en-US" sz="2000" dirty="0"/>
              <a:t>.</a:t>
            </a:r>
            <a:endParaRPr lang="en-US" sz="2000" dirty="0" smtClean="0"/>
          </a:p>
        </p:txBody>
      </p:sp>
      <p:grpSp>
        <p:nvGrpSpPr>
          <p:cNvPr id="7" name="Group 6"/>
          <p:cNvGrpSpPr/>
          <p:nvPr/>
        </p:nvGrpSpPr>
        <p:grpSpPr>
          <a:xfrm>
            <a:off x="275085" y="1244080"/>
            <a:ext cx="5213924" cy="1117575"/>
            <a:chOff x="150164" y="6494199"/>
            <a:chExt cx="5213924" cy="1117575"/>
          </a:xfrm>
        </p:grpSpPr>
        <p:sp>
          <p:nvSpPr>
            <p:cNvPr id="8" name="Rectangle 7"/>
            <p:cNvSpPr/>
            <p:nvPr/>
          </p:nvSpPr>
          <p:spPr>
            <a:xfrm flipH="1">
              <a:off x="150164" y="6673055"/>
              <a:ext cx="5213924" cy="938719"/>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Volume of prism </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area of </a:t>
              </a:r>
              <a:r>
                <a:rPr lang="en-US" sz="2000" dirty="0">
                  <a:solidFill>
                    <a:schemeClr val="tx1"/>
                  </a:solidFill>
                  <a:latin typeface="Arial" panose="020B0604020202020204" pitchFamily="34" charset="0"/>
                  <a:cs typeface="Arial" panose="020B0604020202020204" pitchFamily="34" charset="0"/>
                </a:rPr>
                <a:t>cross-section x length </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9</a:t>
              </a:r>
              <a:endParaRPr lang="en-US" b="1" dirty="0">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2448312"/>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3528" y="2780928"/>
            <a:ext cx="5112568" cy="1152128"/>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3960480"/>
            <a:ext cx="548640" cy="54864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19872" y="4725144"/>
            <a:ext cx="2093157" cy="1807728"/>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flipH="1">
                <a:off x="5580112" y="5519094"/>
                <a:ext cx="3172013" cy="10374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Q7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Write and solve an equation: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volume 48 = </a:t>
                </a:r>
                <a14:m>
                  <m:oMath xmlns:m="http://schemas.openxmlformats.org/officeDocument/2006/math">
                    <m:f>
                      <m:fPr>
                        <m:ctrlPr>
                          <a:rPr lang="en-US" i="1" smtClean="0">
                            <a:solidFill>
                              <a:schemeClr val="tx1"/>
                            </a:solidFill>
                            <a:latin typeface="Cambria Math" panose="02040503050406030204" pitchFamily="18" charset="0"/>
                            <a:cs typeface="Arial" panose="020B0604020202020204" pitchFamily="34" charset="0"/>
                          </a:rPr>
                        </m:ctrlPr>
                      </m:fPr>
                      <m:num>
                        <m:r>
                          <a:rPr lang="en-US" b="0" i="1" smtClean="0">
                            <a:solidFill>
                              <a:schemeClr val="tx1"/>
                            </a:solidFill>
                            <a:latin typeface="Cambria Math" panose="02040503050406030204" pitchFamily="18" charset="0"/>
                            <a:cs typeface="Arial" panose="020B0604020202020204" pitchFamily="34" charset="0"/>
                          </a:rPr>
                          <m:t>1</m:t>
                        </m:r>
                      </m:num>
                      <m:den>
                        <m:r>
                          <a:rPr lang="en-US" b="0" i="1" smtClean="0">
                            <a:solidFill>
                              <a:schemeClr val="tx1"/>
                            </a:solidFill>
                            <a:latin typeface="Cambria Math" panose="02040503050406030204" pitchFamily="18" charset="0"/>
                            <a:cs typeface="Arial" panose="020B0604020202020204" pitchFamily="34" charset="0"/>
                          </a:rPr>
                          <m:t>2</m:t>
                        </m:r>
                      </m:den>
                    </m:f>
                  </m:oMath>
                </a14:m>
                <a:r>
                  <a:rPr lang="en-US" dirty="0" smtClean="0">
                    <a:solidFill>
                      <a:schemeClr val="tx1"/>
                    </a:solidFill>
                    <a:latin typeface="Arial" panose="020B0604020202020204" pitchFamily="34" charset="0"/>
                    <a:cs typeface="Arial" panose="020B0604020202020204" pitchFamily="34" charset="0"/>
                  </a:rPr>
                  <a:t> x </a:t>
                </a:r>
                <a:r>
                  <a:rPr lang="en-US" i="1" dirty="0">
                    <a:solidFill>
                      <a:schemeClr val="tx1"/>
                    </a:solidFill>
                    <a:latin typeface="Arial" panose="020B0604020202020204" pitchFamily="34" charset="0"/>
                    <a:cs typeface="Arial" panose="020B0604020202020204" pitchFamily="34" charset="0"/>
                  </a:rPr>
                  <a:t>h </a:t>
                </a:r>
                <a:r>
                  <a:rPr lang="en-US" i="1" dirty="0" smtClean="0">
                    <a:solidFill>
                      <a:schemeClr val="tx1"/>
                    </a:solidFill>
                    <a:latin typeface="Arial" panose="020B0604020202020204" pitchFamily="34" charset="0"/>
                    <a:cs typeface="Arial" panose="020B0604020202020204" pitchFamily="34" charset="0"/>
                  </a:rPr>
                  <a:t> x </a:t>
                </a:r>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flipH="1">
                <a:off x="5580112" y="5519094"/>
                <a:ext cx="3172013" cy="1037463"/>
              </a:xfrm>
              <a:prstGeom prst="rect">
                <a:avLst/>
              </a:prstGeom>
              <a:blipFill rotWithShape="0">
                <a:blip r:embed="rId8"/>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296700231"/>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211</a:t>
            </a:r>
            <a:endParaRPr lang="en-GB" sz="1400" b="1" dirty="0">
              <a:latin typeface="Calibri" panose="020F050202020403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5" name="Group 14"/>
          <p:cNvGrpSpPr/>
          <p:nvPr/>
        </p:nvGrpSpPr>
        <p:grpSpPr>
          <a:xfrm>
            <a:off x="305905" y="1268760"/>
            <a:ext cx="5130191" cy="5347756"/>
            <a:chOff x="3483872" y="1089031"/>
            <a:chExt cx="5264592" cy="5347756"/>
          </a:xfrm>
        </p:grpSpPr>
        <p:sp>
          <p:nvSpPr>
            <p:cNvPr id="16" name="Round Diagonal Corner Rectangle 15"/>
            <p:cNvSpPr/>
            <p:nvPr/>
          </p:nvSpPr>
          <p:spPr>
            <a:xfrm>
              <a:off x="3491880" y="1089031"/>
              <a:ext cx="5256584" cy="529897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8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3563889" y="1666250"/>
              <a:ext cx="5095139" cy="4770537"/>
            </a:xfrm>
            <a:prstGeom prst="rect">
              <a:avLst/>
            </a:prstGeom>
          </p:spPr>
          <p:txBody>
            <a:bodyPr wrap="square">
              <a:spAutoFit/>
            </a:bodyPr>
            <a:lstStyle/>
            <a:p>
              <a:pPr>
                <a:spcAft>
                  <a:spcPts val="0"/>
                </a:spcAft>
                <a:tabLst>
                  <a:tab pos="4972050" algn="r"/>
                </a:tabLst>
              </a:pPr>
              <a:r>
                <a:rPr lang="en-US" sz="2000" dirty="0" smtClean="0"/>
                <a:t>Jane has a carton of orange juice. The carton is in the shape of a cuboid.</a:t>
              </a:r>
            </a:p>
            <a:p>
              <a:pPr>
                <a:spcAft>
                  <a:spcPts val="0"/>
                </a:spcAft>
                <a:tabLst>
                  <a:tab pos="4972050" algn="r"/>
                </a:tabLst>
              </a:pPr>
              <a:endParaRPr lang="en-US" sz="2000" dirty="0"/>
            </a:p>
            <a:p>
              <a:pPr>
                <a:spcAft>
                  <a:spcPts val="0"/>
                </a:spcAft>
                <a:tabLst>
                  <a:tab pos="4972050" algn="r"/>
                </a:tabLst>
              </a:pPr>
              <a:endParaRPr lang="en-US" sz="2000" dirty="0" smtClean="0"/>
            </a:p>
            <a:p>
              <a:pPr>
                <a:spcAft>
                  <a:spcPts val="0"/>
                </a:spcAft>
                <a:tabLst>
                  <a:tab pos="4972050" algn="r"/>
                </a:tabLst>
              </a:pPr>
              <a:endParaRPr lang="en-US" sz="2000" dirty="0"/>
            </a:p>
            <a:p>
              <a:pPr>
                <a:spcAft>
                  <a:spcPts val="0"/>
                </a:spcAft>
                <a:tabLst>
                  <a:tab pos="4972050" algn="r"/>
                </a:tabLst>
              </a:pPr>
              <a:endParaRPr lang="en-US" sz="2400" dirty="0" smtClean="0"/>
            </a:p>
            <a:p>
              <a:pPr>
                <a:spcAft>
                  <a:spcPts val="0"/>
                </a:spcAft>
                <a:tabLst>
                  <a:tab pos="4972050" algn="r"/>
                </a:tabLst>
              </a:pPr>
              <a:endParaRPr lang="en-US" sz="2000" dirty="0" smtClean="0"/>
            </a:p>
            <a:p>
              <a:pPr>
                <a:spcAft>
                  <a:spcPts val="0"/>
                </a:spcAft>
                <a:tabLst>
                  <a:tab pos="4972050" algn="r"/>
                </a:tabLst>
              </a:pPr>
              <a:endParaRPr lang="en-US" sz="2000" dirty="0"/>
            </a:p>
            <a:p>
              <a:pPr>
                <a:spcAft>
                  <a:spcPts val="0"/>
                </a:spcAft>
                <a:tabLst>
                  <a:tab pos="4972050" algn="r"/>
                </a:tabLst>
              </a:pPr>
              <a:r>
                <a:rPr lang="en-US" sz="2000" dirty="0" smtClean="0"/>
                <a:t>The </a:t>
              </a:r>
              <a:r>
                <a:rPr lang="en-US" sz="2000" dirty="0"/>
                <a:t>depth of the orange juice in the carton is 8 </a:t>
              </a:r>
              <a:r>
                <a:rPr lang="en-US" sz="2000" dirty="0" smtClean="0"/>
                <a:t>cm. Jane </a:t>
              </a:r>
              <a:r>
                <a:rPr lang="en-US" sz="2000" dirty="0"/>
                <a:t>closes the carton.</a:t>
              </a:r>
            </a:p>
            <a:p>
              <a:pPr>
                <a:spcAft>
                  <a:spcPts val="0"/>
                </a:spcAft>
                <a:tabLst>
                  <a:tab pos="4972050" algn="r"/>
                </a:tabLst>
              </a:pPr>
              <a:r>
                <a:rPr lang="en-US" sz="2000" dirty="0"/>
                <a:t>Then she turns the carton over so that it stands on the shaded face.</a:t>
              </a:r>
            </a:p>
            <a:p>
              <a:pPr>
                <a:spcAft>
                  <a:spcPts val="0"/>
                </a:spcAft>
                <a:tabLst>
                  <a:tab pos="4972050" algn="r"/>
                </a:tabLst>
              </a:pPr>
              <a:r>
                <a:rPr lang="en-US" sz="2000" dirty="0"/>
                <a:t>Work out the depth, in cm, of the orange juice now. </a:t>
              </a:r>
              <a:r>
                <a:rPr lang="en-US" sz="2000" dirty="0" smtClean="0"/>
                <a:t>	</a:t>
              </a:r>
              <a:r>
                <a:rPr lang="en-US" sz="2000" b="1" dirty="0" smtClean="0"/>
                <a:t>(</a:t>
              </a:r>
              <a:r>
                <a:rPr lang="en-US" sz="2000" b="1" dirty="0"/>
                <a:t>3 marks)</a:t>
              </a:r>
            </a:p>
            <a:p>
              <a:pPr algn="r">
                <a:spcAft>
                  <a:spcPts val="0"/>
                </a:spcAft>
                <a:tabLst>
                  <a:tab pos="4972050" algn="r"/>
                </a:tabLst>
              </a:pPr>
              <a:r>
                <a:rPr lang="en-US" sz="2000" i="1" dirty="0"/>
                <a:t>June 2012, Q12, 1MA0/1H</a:t>
              </a:r>
              <a:endParaRPr lang="en-US" sz="2000" b="1" i="1" dirty="0"/>
            </a:p>
          </p:txBody>
        </p:sp>
      </p:gr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51058" y="2578435"/>
            <a:ext cx="3630707" cy="1773139"/>
          </a:xfrm>
          <a:prstGeom prst="rect">
            <a:avLst/>
          </a:prstGeom>
        </p:spPr>
      </p:pic>
      <p:sp>
        <p:nvSpPr>
          <p:cNvPr id="19" name="Rectangle 18"/>
          <p:cNvSpPr/>
          <p:nvPr/>
        </p:nvSpPr>
        <p:spPr>
          <a:xfrm flipH="1">
            <a:off x="5580112" y="4894128"/>
            <a:ext cx="3203733" cy="163121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Add the level of the juice to the diagram. Sketch the carton when it stands on the shaded face.</a:t>
            </a:r>
          </a:p>
        </p:txBody>
      </p:sp>
    </p:spTree>
    <p:extLst>
      <p:ext uri="{BB962C8B-B14F-4D97-AF65-F5344CB8AC3E}">
        <p14:creationId xmlns:p14="http://schemas.microsoft.com/office/powerpoint/2010/main" val="2050248014"/>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212</a:t>
            </a:r>
            <a:endParaRPr lang="en-GB" sz="1400" b="1" dirty="0">
              <a:latin typeface="Calibri" panose="020F0502020204030204" pitchFamily="34" charset="0"/>
            </a:endParaRPr>
          </a:p>
        </p:txBody>
      </p:sp>
      <p:sp>
        <p:nvSpPr>
          <p:cNvPr id="3" name="Rectangle 2"/>
          <p:cNvSpPr/>
          <p:nvPr/>
        </p:nvSpPr>
        <p:spPr>
          <a:xfrm>
            <a:off x="251520" y="2204864"/>
            <a:ext cx="5256583" cy="4339650"/>
          </a:xfrm>
          <a:prstGeom prst="rect">
            <a:avLst/>
          </a:prstGeom>
        </p:spPr>
        <p:txBody>
          <a:bodyPr wrap="square">
            <a:spAutoFit/>
          </a:bodyPr>
          <a:lstStyle/>
          <a:p>
            <a:pPr lvl="1" indent="-457200">
              <a:buClr>
                <a:srgbClr val="C00000"/>
              </a:buClr>
              <a:buFont typeface="+mj-lt"/>
              <a:buAutoNum type="arabicPeriod" startAt="9"/>
              <a:tabLst>
                <a:tab pos="2852738" algn="l"/>
              </a:tabLst>
            </a:pPr>
            <a:r>
              <a:rPr lang="en-US" sz="2100" b="1" dirty="0">
                <a:solidFill>
                  <a:srgbClr val="C00000"/>
                </a:solidFill>
              </a:rPr>
              <a:t>Reasoning</a:t>
            </a:r>
          </a:p>
          <a:p>
            <a:pPr marL="800100" lvl="2" indent="-342900">
              <a:buClr>
                <a:srgbClr val="C00000"/>
              </a:buClr>
              <a:buFont typeface="+mj-lt"/>
              <a:buAutoNum type="alphaLcPeriod"/>
              <a:tabLst>
                <a:tab pos="2852738" algn="l"/>
              </a:tabLst>
            </a:pPr>
            <a:r>
              <a:rPr lang="en-US" sz="2100" dirty="0" smtClean="0"/>
              <a:t>Sketch </a:t>
            </a:r>
            <a:r>
              <a:rPr lang="en-US" sz="2100" dirty="0"/>
              <a:t>a cube with side length 1 cm and a cube with side length 10 mm. </a:t>
            </a:r>
            <a:endParaRPr lang="en-US" sz="2100" dirty="0" smtClean="0"/>
          </a:p>
          <a:p>
            <a:pPr marL="800100" lvl="2" indent="-342900">
              <a:buClr>
                <a:srgbClr val="C00000"/>
              </a:buClr>
              <a:buFont typeface="+mj-lt"/>
              <a:buAutoNum type="alphaLcPeriod"/>
              <a:tabLst>
                <a:tab pos="2852738" algn="l"/>
              </a:tabLst>
            </a:pPr>
            <a:r>
              <a:rPr lang="en-US" sz="2100" dirty="0" smtClean="0"/>
              <a:t>Copy and </a:t>
            </a:r>
            <a:r>
              <a:rPr lang="en-US" sz="2100" dirty="0"/>
              <a:t>complete. </a:t>
            </a:r>
            <a:r>
              <a:rPr lang="en-US" sz="2100" dirty="0" smtClean="0"/>
              <a:t/>
            </a:r>
            <a:br>
              <a:rPr lang="en-US" sz="2100" dirty="0" smtClean="0"/>
            </a:br>
            <a:r>
              <a:rPr lang="en-US" sz="2100" dirty="0" smtClean="0"/>
              <a:t>1cm</a:t>
            </a:r>
            <a:r>
              <a:rPr lang="en-US" sz="2100" baseline="30000" dirty="0" smtClean="0"/>
              <a:t>3</a:t>
            </a:r>
            <a:r>
              <a:rPr lang="en-US" sz="2100" dirty="0" smtClean="0"/>
              <a:t> </a:t>
            </a:r>
            <a:r>
              <a:rPr lang="en-US" sz="2100" dirty="0"/>
              <a:t>= </a:t>
            </a:r>
            <a:r>
              <a:rPr lang="en-US" sz="2400" dirty="0" smtClean="0">
                <a:sym typeface="Wingdings" panose="05000000000000000000" pitchFamily="2" charset="2"/>
              </a:rPr>
              <a:t></a:t>
            </a:r>
            <a:r>
              <a:rPr lang="en-US" sz="2100" dirty="0" smtClean="0"/>
              <a:t>mm</a:t>
            </a:r>
            <a:r>
              <a:rPr lang="en-US" sz="2100" baseline="30000" dirty="0" smtClean="0"/>
              <a:t>3</a:t>
            </a:r>
            <a:endParaRPr lang="en-US" sz="2100" baseline="30000" dirty="0"/>
          </a:p>
          <a:p>
            <a:pPr marL="800100" lvl="2" indent="-342900">
              <a:buClr>
                <a:srgbClr val="C00000"/>
              </a:buClr>
              <a:buFont typeface="+mj-lt"/>
              <a:buAutoNum type="alphaLcPeriod"/>
              <a:tabLst>
                <a:tab pos="2852738" algn="l"/>
              </a:tabLst>
            </a:pPr>
            <a:r>
              <a:rPr lang="en-US" sz="2100" dirty="0" smtClean="0"/>
              <a:t>How </a:t>
            </a:r>
            <a:r>
              <a:rPr lang="en-US" sz="2100" dirty="0"/>
              <a:t>do you convert from mm</a:t>
            </a:r>
            <a:r>
              <a:rPr lang="en-US" sz="2100" baseline="30000" dirty="0"/>
              <a:t>3</a:t>
            </a:r>
            <a:r>
              <a:rPr lang="en-US" sz="2100" dirty="0"/>
              <a:t> to cm</a:t>
            </a:r>
            <a:r>
              <a:rPr lang="en-US" sz="2100" baseline="30000" dirty="0"/>
              <a:t>3</a:t>
            </a:r>
            <a:r>
              <a:rPr lang="en-US" sz="2100" dirty="0"/>
              <a:t>?</a:t>
            </a:r>
          </a:p>
          <a:p>
            <a:pPr marL="400050" lvl="1" indent="-400050">
              <a:buClr>
                <a:srgbClr val="C00000"/>
              </a:buClr>
              <a:buFont typeface="+mj-lt"/>
              <a:buAutoNum type="arabicPeriod" startAt="9"/>
              <a:tabLst>
                <a:tab pos="2852738" algn="l"/>
              </a:tabLst>
            </a:pPr>
            <a:r>
              <a:rPr lang="en-US" sz="2100" b="1" dirty="0" smtClean="0">
                <a:solidFill>
                  <a:srgbClr val="C00000"/>
                </a:solidFill>
              </a:rPr>
              <a:t>Reasoning</a:t>
            </a:r>
            <a:endParaRPr lang="en-US" sz="2100" b="1" dirty="0">
              <a:solidFill>
                <a:srgbClr val="C00000"/>
              </a:solidFill>
            </a:endParaRPr>
          </a:p>
          <a:p>
            <a:pPr marL="800100" lvl="2" indent="-342900">
              <a:buClr>
                <a:srgbClr val="C00000"/>
              </a:buClr>
              <a:buFont typeface="+mj-lt"/>
              <a:buAutoNum type="alphaLcPeriod"/>
              <a:tabLst>
                <a:tab pos="2852738" algn="l"/>
              </a:tabLst>
            </a:pPr>
            <a:r>
              <a:rPr lang="en-US" sz="2100" dirty="0" smtClean="0"/>
              <a:t>Work </a:t>
            </a:r>
            <a:r>
              <a:rPr lang="en-US" sz="2100" dirty="0"/>
              <a:t>out the volumes of a cube with side length 1 m and a cube with side length 100 cm. </a:t>
            </a:r>
            <a:endParaRPr lang="en-US" sz="2100" dirty="0" smtClean="0"/>
          </a:p>
          <a:p>
            <a:pPr marL="800100" lvl="2" indent="-342900">
              <a:buClr>
                <a:srgbClr val="C00000"/>
              </a:buClr>
              <a:buFont typeface="+mj-lt"/>
              <a:buAutoNum type="alphaLcPeriod"/>
              <a:tabLst>
                <a:tab pos="2852738" algn="l"/>
              </a:tabLst>
            </a:pPr>
            <a:r>
              <a:rPr lang="en-US" sz="2100" dirty="0" smtClean="0"/>
              <a:t>How </a:t>
            </a:r>
            <a:r>
              <a:rPr lang="en-US" sz="2100" dirty="0"/>
              <a:t>do you convert from m</a:t>
            </a:r>
            <a:r>
              <a:rPr lang="en-US" sz="2100" baseline="30000" dirty="0"/>
              <a:t>3</a:t>
            </a:r>
            <a:r>
              <a:rPr lang="en-US" sz="2100" dirty="0"/>
              <a:t> to cm</a:t>
            </a:r>
            <a:r>
              <a:rPr lang="en-US" sz="2100" baseline="30000" dirty="0"/>
              <a:t>3</a:t>
            </a:r>
            <a:r>
              <a:rPr lang="en-US" sz="2100" dirty="0"/>
              <a:t>?</a:t>
            </a:r>
            <a:endParaRPr lang="en-US" sz="2100" dirty="0" smtClean="0"/>
          </a:p>
        </p:txBody>
      </p:sp>
      <p:grpSp>
        <p:nvGrpSpPr>
          <p:cNvPr id="7" name="Group 6"/>
          <p:cNvGrpSpPr/>
          <p:nvPr/>
        </p:nvGrpSpPr>
        <p:grpSpPr>
          <a:xfrm>
            <a:off x="275085" y="1244080"/>
            <a:ext cx="5213924" cy="840576"/>
            <a:chOff x="150164" y="6494199"/>
            <a:chExt cx="5213924" cy="840576"/>
          </a:xfrm>
        </p:grpSpPr>
        <p:sp>
          <p:nvSpPr>
            <p:cNvPr id="8" name="Rectangle 7"/>
            <p:cNvSpPr/>
            <p:nvPr/>
          </p:nvSpPr>
          <p:spPr>
            <a:xfrm flipH="1">
              <a:off x="150164" y="6673055"/>
              <a:ext cx="5213924" cy="661720"/>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200" b="1" dirty="0" smtClean="0">
                  <a:solidFill>
                    <a:schemeClr val="tx1"/>
                  </a:solidFill>
                  <a:latin typeface="Arial" panose="020B0604020202020204" pitchFamily="34" charset="0"/>
                  <a:cs typeface="Arial" panose="020B0604020202020204" pitchFamily="34" charset="0"/>
                </a:rPr>
                <a:t>Volume </a:t>
              </a:r>
              <a:r>
                <a:rPr lang="en-US" sz="2200" dirty="0" smtClean="0">
                  <a:solidFill>
                    <a:schemeClr val="tx1"/>
                  </a:solidFill>
                  <a:latin typeface="Arial" panose="020B0604020202020204" pitchFamily="34" charset="0"/>
                  <a:cs typeface="Arial" panose="020B0604020202020204" pitchFamily="34" charset="0"/>
                </a:rPr>
                <a:t>is measured in mm</a:t>
              </a:r>
              <a:r>
                <a:rPr lang="en-US" sz="2200" baseline="30000" dirty="0" smtClean="0">
                  <a:solidFill>
                    <a:schemeClr val="tx1"/>
                  </a:solidFill>
                  <a:latin typeface="Arial" panose="020B0604020202020204" pitchFamily="34" charset="0"/>
                  <a:cs typeface="Arial" panose="020B0604020202020204" pitchFamily="34" charset="0"/>
                </a:rPr>
                <a:t>3</a:t>
              </a:r>
              <a:r>
                <a:rPr lang="en-US" sz="2200" dirty="0" smtClean="0">
                  <a:solidFill>
                    <a:schemeClr val="tx1"/>
                  </a:solidFill>
                  <a:latin typeface="Arial" panose="020B0604020202020204" pitchFamily="34" charset="0"/>
                  <a:cs typeface="Arial" panose="020B0604020202020204" pitchFamily="34" charset="0"/>
                </a:rPr>
                <a:t>, cm</a:t>
              </a:r>
              <a:r>
                <a:rPr lang="en-US" sz="2200" baseline="30000" dirty="0" smtClean="0">
                  <a:solidFill>
                    <a:schemeClr val="tx1"/>
                  </a:solidFill>
                  <a:latin typeface="Arial" panose="020B0604020202020204" pitchFamily="34" charset="0"/>
                  <a:cs typeface="Arial" panose="020B0604020202020204" pitchFamily="34" charset="0"/>
                </a:rPr>
                <a:t>3</a:t>
              </a:r>
              <a:r>
                <a:rPr lang="en-US" sz="2200" dirty="0" smtClean="0">
                  <a:solidFill>
                    <a:schemeClr val="tx1"/>
                  </a:solidFill>
                  <a:latin typeface="Arial" panose="020B0604020202020204" pitchFamily="34" charset="0"/>
                  <a:cs typeface="Arial" panose="020B0604020202020204" pitchFamily="34" charset="0"/>
                </a:rPr>
                <a:t> or m</a:t>
              </a:r>
              <a:r>
                <a:rPr lang="en-US" sz="2200" baseline="30000" dirty="0" smtClean="0">
                  <a:solidFill>
                    <a:schemeClr val="tx1"/>
                  </a:solidFill>
                  <a:latin typeface="Arial" panose="020B0604020202020204" pitchFamily="34" charset="0"/>
                  <a:cs typeface="Arial" panose="020B0604020202020204" pitchFamily="34" charset="0"/>
                </a:rPr>
                <a:t>3</a:t>
              </a:r>
              <a:r>
                <a:rPr lang="en-US" sz="2200" dirty="0" smtClean="0">
                  <a:solidFill>
                    <a:schemeClr val="tx1"/>
                  </a:solidFill>
                  <a:latin typeface="Arial" panose="020B0604020202020204" pitchFamily="34" charset="0"/>
                  <a:cs typeface="Arial" panose="020B0604020202020204" pitchFamily="34" charset="0"/>
                </a:rPr>
                <a:t>.</a:t>
              </a:r>
              <a:endParaRPr lang="en-US" sz="2200" dirty="0">
                <a:solidFill>
                  <a:schemeClr val="tx1"/>
                </a:solidFill>
                <a:latin typeface="Arial" panose="020B0604020202020204" pitchFamily="34" charset="0"/>
                <a:cs typeface="Arial" panose="020B0604020202020204" pitchFamily="34" charset="0"/>
              </a:endParaRP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9</a:t>
              </a:r>
              <a:endParaRPr lang="en-US" b="1" dirty="0">
                <a:latin typeface="Arial" panose="020B0604020202020204" pitchFamily="34" charset="0"/>
                <a:cs typeface="Arial" panose="020B0604020202020204" pitchFamily="34" charset="0"/>
              </a:endParaRPr>
            </a:p>
          </p:txBody>
        </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2160280"/>
            <a:ext cx="548640" cy="548640"/>
          </a:xfrm>
          <a:prstGeom prst="rect">
            <a:avLst/>
          </a:prstGeom>
        </p:spPr>
      </p:pic>
    </p:spTree>
    <p:extLst>
      <p:ext uri="{BB962C8B-B14F-4D97-AF65-F5344CB8AC3E}">
        <p14:creationId xmlns:p14="http://schemas.microsoft.com/office/powerpoint/2010/main" val="1220525821"/>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212</a:t>
            </a:r>
            <a:endParaRPr lang="en-GB" sz="1400" b="1" dirty="0">
              <a:latin typeface="Calibri" panose="020F0502020204030204" pitchFamily="34" charset="0"/>
            </a:endParaRPr>
          </a:p>
        </p:txBody>
      </p:sp>
      <p:sp>
        <p:nvSpPr>
          <p:cNvPr id="3" name="Rectangle 2"/>
          <p:cNvSpPr/>
          <p:nvPr/>
        </p:nvSpPr>
        <p:spPr>
          <a:xfrm>
            <a:off x="251520" y="2532960"/>
            <a:ext cx="5256583" cy="3416320"/>
          </a:xfrm>
          <a:prstGeom prst="rect">
            <a:avLst/>
          </a:prstGeom>
        </p:spPr>
        <p:txBody>
          <a:bodyPr wrap="square">
            <a:spAutoFit/>
          </a:bodyPr>
          <a:lstStyle/>
          <a:p>
            <a:pPr marL="457200" lvl="2" indent="-457200">
              <a:buClr>
                <a:srgbClr val="C00000"/>
              </a:buClr>
              <a:buFont typeface="+mj-lt"/>
              <a:buAutoNum type="arabicPeriod" startAt="11"/>
              <a:tabLst>
                <a:tab pos="2852738" algn="l"/>
              </a:tabLst>
            </a:pPr>
            <a:r>
              <a:rPr lang="en-US" sz="2400" dirty="0" smtClean="0"/>
              <a:t>Convert</a:t>
            </a:r>
            <a:endParaRPr lang="en-US" sz="2400" dirty="0"/>
          </a:p>
          <a:p>
            <a:pPr marL="800100" lvl="2" indent="-342900">
              <a:buClr>
                <a:srgbClr val="C00000"/>
              </a:buClr>
              <a:buFont typeface="+mj-lt"/>
              <a:buAutoNum type="alphaLcPeriod"/>
              <a:tabLst>
                <a:tab pos="2852738" algn="l"/>
              </a:tabLst>
            </a:pPr>
            <a:r>
              <a:rPr lang="en-US" sz="2400" dirty="0" smtClean="0"/>
              <a:t>4.5 </a:t>
            </a:r>
            <a:r>
              <a:rPr lang="en-US" sz="2400" dirty="0"/>
              <a:t>m</a:t>
            </a:r>
            <a:r>
              <a:rPr lang="en-US" sz="2400" baseline="30000" dirty="0"/>
              <a:t>3</a:t>
            </a:r>
            <a:r>
              <a:rPr lang="en-US" sz="2400" dirty="0"/>
              <a:t> into cm</a:t>
            </a:r>
            <a:r>
              <a:rPr lang="en-US" sz="2400" baseline="30000" dirty="0"/>
              <a:t>3</a:t>
            </a:r>
            <a:r>
              <a:rPr lang="en-US" sz="2400" dirty="0"/>
              <a:t> </a:t>
            </a:r>
            <a:endParaRPr lang="en-US" sz="2400" dirty="0" smtClean="0"/>
          </a:p>
          <a:p>
            <a:pPr marL="800100" lvl="2" indent="-342900">
              <a:buClr>
                <a:srgbClr val="C00000"/>
              </a:buClr>
              <a:buFont typeface="+mj-lt"/>
              <a:buAutoNum type="alphaLcPeriod"/>
              <a:tabLst>
                <a:tab pos="2852738" algn="l"/>
              </a:tabLst>
            </a:pPr>
            <a:r>
              <a:rPr lang="en-US" sz="2400" dirty="0" smtClean="0"/>
              <a:t>52 cm</a:t>
            </a:r>
            <a:r>
              <a:rPr lang="en-US" sz="2400" baseline="30000" dirty="0" smtClean="0"/>
              <a:t>3</a:t>
            </a:r>
            <a:r>
              <a:rPr lang="en-US" sz="2400" dirty="0" smtClean="0"/>
              <a:t> </a:t>
            </a:r>
            <a:r>
              <a:rPr lang="en-US" sz="2400" dirty="0"/>
              <a:t>into mm</a:t>
            </a:r>
            <a:r>
              <a:rPr lang="en-US" sz="2400" baseline="30000" dirty="0"/>
              <a:t>3</a:t>
            </a:r>
            <a:r>
              <a:rPr lang="en-US" sz="2400" dirty="0"/>
              <a:t> </a:t>
            </a:r>
            <a:endParaRPr lang="en-US" sz="2400" dirty="0" smtClean="0"/>
          </a:p>
          <a:p>
            <a:pPr marL="800100" lvl="2" indent="-342900">
              <a:buClr>
                <a:srgbClr val="C00000"/>
              </a:buClr>
              <a:buFont typeface="+mj-lt"/>
              <a:buAutoNum type="alphaLcPeriod"/>
              <a:tabLst>
                <a:tab pos="2852738" algn="l"/>
              </a:tabLst>
            </a:pPr>
            <a:r>
              <a:rPr lang="en-US" sz="2400" dirty="0" smtClean="0"/>
              <a:t>9500000 cm</a:t>
            </a:r>
            <a:r>
              <a:rPr lang="en-US" sz="2400" baseline="30000" dirty="0" smtClean="0"/>
              <a:t>3</a:t>
            </a:r>
            <a:r>
              <a:rPr lang="en-US" sz="2400" dirty="0" smtClean="0"/>
              <a:t> </a:t>
            </a:r>
            <a:r>
              <a:rPr lang="en-US" sz="2400" dirty="0"/>
              <a:t>into m</a:t>
            </a:r>
            <a:r>
              <a:rPr lang="en-US" sz="2400" baseline="30000" dirty="0"/>
              <a:t>3</a:t>
            </a:r>
            <a:r>
              <a:rPr lang="en-US" sz="2400" dirty="0"/>
              <a:t> </a:t>
            </a:r>
          </a:p>
          <a:p>
            <a:pPr marL="800100" lvl="2" indent="-342900">
              <a:buClr>
                <a:srgbClr val="C00000"/>
              </a:buClr>
              <a:buFont typeface="+mj-lt"/>
              <a:buAutoNum type="alphaLcPeriod"/>
              <a:tabLst>
                <a:tab pos="2852738" algn="l"/>
              </a:tabLst>
            </a:pPr>
            <a:r>
              <a:rPr lang="en-US" sz="2400" dirty="0" smtClean="0"/>
              <a:t>3421 </a:t>
            </a:r>
            <a:r>
              <a:rPr lang="en-US" sz="2400" dirty="0"/>
              <a:t>mm</a:t>
            </a:r>
            <a:r>
              <a:rPr lang="en-US" sz="2400" baseline="30000" dirty="0"/>
              <a:t>3</a:t>
            </a:r>
            <a:r>
              <a:rPr lang="en-US" sz="2400" dirty="0"/>
              <a:t> into cm</a:t>
            </a:r>
            <a:r>
              <a:rPr lang="en-US" sz="2400" baseline="30000" dirty="0"/>
              <a:t>3</a:t>
            </a:r>
            <a:r>
              <a:rPr lang="en-US" sz="2400" dirty="0"/>
              <a:t> </a:t>
            </a:r>
            <a:endParaRPr lang="en-US" sz="2400" dirty="0" smtClean="0"/>
          </a:p>
          <a:p>
            <a:pPr marL="800100" lvl="2" indent="-342900">
              <a:buClr>
                <a:srgbClr val="C00000"/>
              </a:buClr>
              <a:buFont typeface="+mj-lt"/>
              <a:buAutoNum type="alphaLcPeriod"/>
              <a:tabLst>
                <a:tab pos="2852738" algn="l"/>
              </a:tabLst>
            </a:pPr>
            <a:r>
              <a:rPr lang="en-US" sz="2400" dirty="0"/>
              <a:t>5200 cm</a:t>
            </a:r>
            <a:r>
              <a:rPr lang="en-US" sz="2400" baseline="30000" dirty="0"/>
              <a:t>3</a:t>
            </a:r>
            <a:r>
              <a:rPr lang="en-US" sz="2400" dirty="0"/>
              <a:t> into litres </a:t>
            </a:r>
          </a:p>
          <a:p>
            <a:pPr marL="800100" lvl="2" indent="-342900">
              <a:buClr>
                <a:srgbClr val="C00000"/>
              </a:buClr>
              <a:buFont typeface="+mj-lt"/>
              <a:buAutoNum type="alphaLcPeriod"/>
              <a:tabLst>
                <a:tab pos="2852738" algn="l"/>
              </a:tabLst>
            </a:pPr>
            <a:r>
              <a:rPr lang="en-US" sz="2400" dirty="0" smtClean="0"/>
              <a:t>0.7 </a:t>
            </a:r>
            <a:r>
              <a:rPr lang="en-US" sz="2400" dirty="0"/>
              <a:t>litres into </a:t>
            </a:r>
            <a:r>
              <a:rPr lang="en-US" sz="2400" dirty="0" smtClean="0"/>
              <a:t>cm</a:t>
            </a:r>
            <a:r>
              <a:rPr lang="en-US" sz="2400" baseline="30000" dirty="0" smtClean="0"/>
              <a:t>3</a:t>
            </a:r>
            <a:endParaRPr lang="en-US" sz="2400" baseline="30000" dirty="0"/>
          </a:p>
          <a:p>
            <a:pPr marL="800100" lvl="2" indent="-342900">
              <a:buClr>
                <a:srgbClr val="C00000"/>
              </a:buClr>
              <a:buFont typeface="+mj-lt"/>
              <a:buAutoNum type="alphaLcPeriod"/>
              <a:tabLst>
                <a:tab pos="2852738" algn="l"/>
              </a:tabLst>
            </a:pPr>
            <a:r>
              <a:rPr lang="en-US" sz="2400" dirty="0" smtClean="0"/>
              <a:t>175 </a:t>
            </a:r>
            <a:r>
              <a:rPr lang="en-US" sz="2400" dirty="0"/>
              <a:t>ml into </a:t>
            </a:r>
            <a:r>
              <a:rPr lang="en-US" sz="2400" dirty="0" smtClean="0"/>
              <a:t>cm</a:t>
            </a:r>
            <a:r>
              <a:rPr lang="en-US" sz="2400" baseline="30000" dirty="0" smtClean="0"/>
              <a:t>3</a:t>
            </a:r>
          </a:p>
          <a:p>
            <a:pPr marL="800100" lvl="2" indent="-342900">
              <a:buClr>
                <a:srgbClr val="C00000"/>
              </a:buClr>
              <a:buFont typeface="+mj-lt"/>
              <a:buAutoNum type="alphaLcPeriod"/>
              <a:tabLst>
                <a:tab pos="2852738" algn="l"/>
              </a:tabLst>
            </a:pPr>
            <a:r>
              <a:rPr lang="en-US" sz="2400" dirty="0" smtClean="0"/>
              <a:t>3 m</a:t>
            </a:r>
            <a:r>
              <a:rPr lang="en-US" sz="2400" baseline="30000" dirty="0" smtClean="0"/>
              <a:t>3</a:t>
            </a:r>
            <a:r>
              <a:rPr lang="en-US" sz="2400" dirty="0" smtClean="0"/>
              <a:t> </a:t>
            </a:r>
            <a:r>
              <a:rPr lang="en-US" sz="2400" dirty="0"/>
              <a:t>into </a:t>
            </a:r>
            <a:r>
              <a:rPr lang="en-US" sz="2400" dirty="0" smtClean="0"/>
              <a:t>litres.</a:t>
            </a:r>
            <a:endParaRPr lang="en-US" sz="2400" dirty="0"/>
          </a:p>
        </p:txBody>
      </p:sp>
      <p:grpSp>
        <p:nvGrpSpPr>
          <p:cNvPr id="7" name="Group 6"/>
          <p:cNvGrpSpPr/>
          <p:nvPr/>
        </p:nvGrpSpPr>
        <p:grpSpPr>
          <a:xfrm>
            <a:off x="275085" y="1244080"/>
            <a:ext cx="5213924" cy="1179130"/>
            <a:chOff x="150164" y="6494199"/>
            <a:chExt cx="5213924" cy="1179130"/>
          </a:xfrm>
        </p:grpSpPr>
        <p:sp>
          <p:nvSpPr>
            <p:cNvPr id="8" name="Rectangle 7"/>
            <p:cNvSpPr/>
            <p:nvPr/>
          </p:nvSpPr>
          <p:spPr>
            <a:xfrm flipH="1">
              <a:off x="150164" y="6673055"/>
              <a:ext cx="5213924" cy="1000274"/>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200" b="1" dirty="0" smtClean="0">
                  <a:solidFill>
                    <a:schemeClr val="tx1"/>
                  </a:solidFill>
                  <a:latin typeface="Arial" panose="020B0604020202020204" pitchFamily="34" charset="0"/>
                  <a:cs typeface="Arial" panose="020B0604020202020204" pitchFamily="34" charset="0"/>
                </a:rPr>
                <a:t>Capacity </a:t>
              </a:r>
              <a:r>
                <a:rPr lang="en-US" sz="2200" dirty="0">
                  <a:solidFill>
                    <a:schemeClr val="tx1"/>
                  </a:solidFill>
                  <a:latin typeface="Arial" panose="020B0604020202020204" pitchFamily="34" charset="0"/>
                  <a:cs typeface="Arial" panose="020B0604020202020204" pitchFamily="34" charset="0"/>
                </a:rPr>
                <a:t>is measured in ml and Litres.</a:t>
              </a:r>
            </a:p>
            <a:p>
              <a:r>
                <a:rPr lang="en-US" sz="2200" dirty="0" smtClean="0">
                  <a:solidFill>
                    <a:schemeClr val="tx1"/>
                  </a:solidFill>
                  <a:latin typeface="Arial" panose="020B0604020202020204" pitchFamily="34" charset="0"/>
                  <a:cs typeface="Arial" panose="020B0604020202020204" pitchFamily="34" charset="0"/>
                </a:rPr>
                <a:t>1cm</a:t>
              </a:r>
              <a:r>
                <a:rPr lang="en-US" sz="2200" baseline="30000" dirty="0" smtClean="0">
                  <a:solidFill>
                    <a:schemeClr val="tx1"/>
                  </a:solidFill>
                  <a:latin typeface="Arial" panose="020B0604020202020204" pitchFamily="34" charset="0"/>
                  <a:cs typeface="Arial" panose="020B0604020202020204" pitchFamily="34" charset="0"/>
                </a:rPr>
                <a:t>3</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1ml 	1000 </a:t>
              </a:r>
              <a:r>
                <a:rPr lang="en-US" sz="2200" dirty="0">
                  <a:solidFill>
                    <a:schemeClr val="tx1"/>
                  </a:solidFill>
                  <a:latin typeface="Arial" panose="020B0604020202020204" pitchFamily="34" charset="0"/>
                  <a:cs typeface="Arial" panose="020B0604020202020204" pitchFamily="34" charset="0"/>
                </a:rPr>
                <a:t>cm</a:t>
              </a:r>
              <a:r>
                <a:rPr lang="en-US" sz="2200" baseline="30000" dirty="0">
                  <a:solidFill>
                    <a:schemeClr val="tx1"/>
                  </a:solidFill>
                  <a:latin typeface="Arial" panose="020B0604020202020204" pitchFamily="34" charset="0"/>
                  <a:cs typeface="Arial" panose="020B0604020202020204" pitchFamily="34" charset="0"/>
                </a:rPr>
                <a:t>3</a:t>
              </a:r>
              <a:r>
                <a:rPr lang="en-US" sz="2200" dirty="0">
                  <a:solidFill>
                    <a:schemeClr val="tx1"/>
                  </a:solidFill>
                  <a:latin typeface="Arial" panose="020B0604020202020204" pitchFamily="34" charset="0"/>
                  <a:cs typeface="Arial" panose="020B0604020202020204" pitchFamily="34" charset="0"/>
                </a:rPr>
                <a:t> = 1 litre</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9</a:t>
              </a:r>
              <a:endParaRPr lang="en-US" b="1" dirty="0">
                <a:latin typeface="Arial" panose="020B0604020202020204" pitchFamily="34" charset="0"/>
                <a:cs typeface="Arial" panose="020B0604020202020204" pitchFamily="34" charset="0"/>
              </a:endParaRPr>
            </a:p>
          </p:txBody>
        </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2520320"/>
            <a:ext cx="548640" cy="548640"/>
          </a:xfrm>
          <a:prstGeom prst="rect">
            <a:avLst/>
          </a:prstGeom>
        </p:spPr>
      </p:pic>
      <p:sp>
        <p:nvSpPr>
          <p:cNvPr id="10" name="Rectangle 9"/>
          <p:cNvSpPr/>
          <p:nvPr/>
        </p:nvSpPr>
        <p:spPr>
          <a:xfrm flipH="1">
            <a:off x="223753" y="6063679"/>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Q11h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Convert </a:t>
            </a:r>
            <a:r>
              <a:rPr lang="en-US" sz="2400" dirty="0" smtClean="0">
                <a:solidFill>
                  <a:schemeClr val="tx1"/>
                </a:solidFill>
                <a:latin typeface="Arial" panose="020B0604020202020204" pitchFamily="34" charset="0"/>
                <a:cs typeface="Arial" panose="020B0604020202020204" pitchFamily="34" charset="0"/>
              </a:rPr>
              <a:t>3m</a:t>
            </a:r>
            <a:r>
              <a:rPr lang="en-US" sz="2400" baseline="30000" dirty="0" smtClean="0">
                <a:solidFill>
                  <a:schemeClr val="tx1"/>
                </a:solidFill>
                <a:latin typeface="Arial" panose="020B0604020202020204" pitchFamily="34" charset="0"/>
                <a:cs typeface="Arial" panose="020B0604020202020204" pitchFamily="34" charset="0"/>
              </a:rPr>
              <a:t>3</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to cm</a:t>
            </a:r>
            <a:r>
              <a:rPr lang="en-US" sz="2400" baseline="30000" dirty="0">
                <a:solidFill>
                  <a:schemeClr val="tx1"/>
                </a:solidFill>
                <a:latin typeface="Arial" panose="020B0604020202020204" pitchFamily="34" charset="0"/>
                <a:cs typeface="Arial" panose="020B0604020202020204" pitchFamily="34" charset="0"/>
              </a:rPr>
              <a:t>3</a:t>
            </a:r>
            <a:r>
              <a:rPr lang="en-US" sz="2400" dirty="0">
                <a:solidFill>
                  <a:schemeClr val="tx1"/>
                </a:solidFill>
                <a:latin typeface="Arial" panose="020B0604020202020204" pitchFamily="34" charset="0"/>
                <a:cs typeface="Arial" panose="020B0604020202020204" pitchFamily="34" charset="0"/>
              </a:rPr>
              <a:t> first.</a:t>
            </a:r>
          </a:p>
        </p:txBody>
      </p:sp>
    </p:spTree>
    <p:extLst>
      <p:ext uri="{BB962C8B-B14F-4D97-AF65-F5344CB8AC3E}">
        <p14:creationId xmlns:p14="http://schemas.microsoft.com/office/powerpoint/2010/main" val="1277995036"/>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212</a:t>
            </a:r>
            <a:endParaRPr lang="en-GB" sz="1400" b="1" dirty="0">
              <a:latin typeface="Calibri" panose="020F0502020204030204" pitchFamily="34" charset="0"/>
            </a:endParaRPr>
          </a:p>
        </p:txBody>
      </p:sp>
      <p:sp>
        <p:nvSpPr>
          <p:cNvPr id="3" name="Rectangle 2"/>
          <p:cNvSpPr/>
          <p:nvPr/>
        </p:nvSpPr>
        <p:spPr>
          <a:xfrm>
            <a:off x="251520" y="1243781"/>
            <a:ext cx="5256583" cy="4778231"/>
          </a:xfrm>
          <a:prstGeom prst="rect">
            <a:avLst/>
          </a:prstGeom>
        </p:spPr>
        <p:txBody>
          <a:bodyPr wrap="square">
            <a:spAutoFit/>
          </a:bodyPr>
          <a:lstStyle/>
          <a:p>
            <a:pPr marL="457200" lvl="2" indent="-457200">
              <a:buClr>
                <a:srgbClr val="C00000"/>
              </a:buClr>
              <a:buFont typeface="+mj-lt"/>
              <a:buAutoNum type="arabicPeriod" startAt="12"/>
              <a:tabLst>
                <a:tab pos="2852738" algn="l"/>
              </a:tabLst>
            </a:pPr>
            <a:r>
              <a:rPr lang="en-US" sz="2050" b="1" dirty="0">
                <a:solidFill>
                  <a:srgbClr val="C00000"/>
                </a:solidFill>
              </a:rPr>
              <a:t>Problem-solving</a:t>
            </a:r>
            <a:r>
              <a:rPr lang="en-US" sz="2050" dirty="0">
                <a:solidFill>
                  <a:srgbClr val="C00000"/>
                </a:solidFill>
              </a:rPr>
              <a:t> </a:t>
            </a:r>
            <a:r>
              <a:rPr lang="en-US" sz="2050" dirty="0"/>
              <a:t>A water tank is a cuboid 140 cm tall, 80cm wide and 2 m long. Kate paints all the faces except the base, </a:t>
            </a:r>
            <a:endParaRPr lang="en-US" sz="2050" dirty="0" smtClean="0"/>
          </a:p>
          <a:p>
            <a:pPr marL="914400" lvl="3" indent="-457200">
              <a:buClr>
                <a:srgbClr val="C00000"/>
              </a:buClr>
              <a:buFont typeface="+mj-lt"/>
              <a:buAutoNum type="alphaLcPeriod"/>
              <a:tabLst>
                <a:tab pos="2852738" algn="l"/>
              </a:tabLst>
            </a:pPr>
            <a:r>
              <a:rPr lang="en-US" sz="2050" dirty="0" smtClean="0"/>
              <a:t>Work </a:t>
            </a:r>
            <a:r>
              <a:rPr lang="en-US" sz="2050" dirty="0"/>
              <a:t>out the total area she paints, in square metres, </a:t>
            </a:r>
            <a:endParaRPr lang="en-US" sz="2050" dirty="0" smtClean="0"/>
          </a:p>
          <a:p>
            <a:pPr marL="914400" lvl="3" indent="-457200">
              <a:buClr>
                <a:srgbClr val="C00000"/>
              </a:buClr>
              <a:buFont typeface="+mj-lt"/>
              <a:buAutoNum type="alphaLcPeriod"/>
              <a:tabLst>
                <a:tab pos="2852738" algn="l"/>
              </a:tabLst>
            </a:pPr>
            <a:r>
              <a:rPr lang="en-US" sz="2050" dirty="0" smtClean="0"/>
              <a:t>1 </a:t>
            </a:r>
            <a:r>
              <a:rPr lang="en-US" sz="2050" dirty="0"/>
              <a:t>tin of paint covers 4 m</a:t>
            </a:r>
            <a:r>
              <a:rPr lang="en-US" sz="2050" baseline="30000" dirty="0"/>
              <a:t>2</a:t>
            </a:r>
            <a:r>
              <a:rPr lang="en-US" sz="2050" dirty="0"/>
              <a:t>. How many tins of paint does Kate need</a:t>
            </a:r>
            <a:r>
              <a:rPr lang="en-US" sz="2050" dirty="0" smtClean="0"/>
              <a:t>?</a:t>
            </a:r>
            <a:br>
              <a:rPr lang="en-US" sz="2050" dirty="0" smtClean="0"/>
            </a:br>
            <a:r>
              <a:rPr lang="en-US" sz="2050" dirty="0" smtClean="0"/>
              <a:t/>
            </a:r>
            <a:br>
              <a:rPr lang="en-US" sz="2050" dirty="0" smtClean="0"/>
            </a:br>
            <a:endParaRPr lang="en-US" sz="2050" dirty="0"/>
          </a:p>
          <a:p>
            <a:pPr marL="457200" lvl="2" indent="-457200">
              <a:buClr>
                <a:srgbClr val="C00000"/>
              </a:buClr>
              <a:buFont typeface="+mj-lt"/>
              <a:buAutoNum type="arabicPeriod" startAt="12"/>
              <a:tabLst>
                <a:tab pos="2852738" algn="l"/>
              </a:tabLst>
            </a:pPr>
            <a:r>
              <a:rPr lang="en-US" sz="2050" b="1" dirty="0" smtClean="0">
                <a:solidFill>
                  <a:srgbClr val="C00000"/>
                </a:solidFill>
              </a:rPr>
              <a:t>Problem-solving </a:t>
            </a:r>
            <a:r>
              <a:rPr lang="en-US" sz="2050" b="1" dirty="0">
                <a:solidFill>
                  <a:srgbClr val="C00000"/>
                </a:solidFill>
              </a:rPr>
              <a:t>/ </a:t>
            </a:r>
            <a:r>
              <a:rPr lang="en-US" sz="2050" b="1" dirty="0" smtClean="0">
                <a:solidFill>
                  <a:srgbClr val="C00000"/>
                </a:solidFill>
              </a:rPr>
              <a:t>Reasoning - </a:t>
            </a:r>
            <a:r>
              <a:rPr lang="en-US" sz="2050" dirty="0" smtClean="0"/>
              <a:t>A </a:t>
            </a:r>
            <a:r>
              <a:rPr lang="en-US" sz="2050" dirty="0"/>
              <a:t>cube has surface </a:t>
            </a:r>
            <a:r>
              <a:rPr lang="en-US" sz="2050" dirty="0" smtClean="0"/>
              <a:t>area 507.8 </a:t>
            </a:r>
            <a:r>
              <a:rPr lang="en-US" sz="2050" dirty="0"/>
              <a:t>cm</a:t>
            </a:r>
            <a:r>
              <a:rPr lang="en-US" sz="2050" baseline="30000" dirty="0"/>
              <a:t>2</a:t>
            </a:r>
            <a:r>
              <a:rPr lang="en-US" sz="2050" dirty="0"/>
              <a:t> to 1 </a:t>
            </a:r>
            <a:r>
              <a:rPr lang="en-US" sz="2050" dirty="0" err="1"/>
              <a:t>d.p.</a:t>
            </a:r>
            <a:r>
              <a:rPr lang="en-US" sz="2050" dirty="0"/>
              <a:t> </a:t>
            </a:r>
            <a:r>
              <a:rPr lang="en-US" sz="2050" dirty="0" smtClean="0"/>
              <a:t/>
            </a:r>
            <a:br>
              <a:rPr lang="en-US" sz="2050" dirty="0" smtClean="0"/>
            </a:br>
            <a:r>
              <a:rPr lang="en-US" sz="2050" dirty="0" smtClean="0"/>
              <a:t>What </a:t>
            </a:r>
            <a:r>
              <a:rPr lang="en-US" sz="2050" dirty="0"/>
              <a:t>is the length of 1 side of the cube? out the area of 1 </a:t>
            </a:r>
            <a:r>
              <a:rPr lang="en-US" sz="2050" dirty="0" smtClean="0"/>
              <a:t>face.</a:t>
            </a:r>
            <a:br>
              <a:rPr lang="en-US" sz="2050" dirty="0" smtClean="0"/>
            </a:br>
            <a:r>
              <a:rPr lang="en-US" sz="2050" dirty="0" smtClean="0"/>
              <a:t>Give </a:t>
            </a:r>
            <a:r>
              <a:rPr lang="en-US" sz="2050" dirty="0"/>
              <a:t>your answer to 1 </a:t>
            </a:r>
            <a:r>
              <a:rPr lang="en-US" sz="2050" dirty="0" err="1"/>
              <a:t>d.p.</a:t>
            </a:r>
            <a:endParaRPr lang="en-US" sz="2050" dirty="0"/>
          </a:p>
        </p:txBody>
      </p:sp>
      <p:sp>
        <p:nvSpPr>
          <p:cNvPr id="10" name="Rectangle 9"/>
          <p:cNvSpPr/>
          <p:nvPr/>
        </p:nvSpPr>
        <p:spPr>
          <a:xfrm flipH="1">
            <a:off x="238200" y="6125234"/>
            <a:ext cx="5204539"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Q13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First work out the area of 1 face.</a:t>
            </a:r>
            <a:endParaRPr lang="en-US" sz="20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flipH="1">
            <a:off x="251520" y="3831431"/>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Q12a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Sketch the task</a:t>
            </a:r>
            <a:endParaRPr lang="en-US" sz="2400"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20575" y="1243781"/>
            <a:ext cx="548640" cy="548640"/>
          </a:xfrm>
          <a:prstGeom prst="rect">
            <a:avLst/>
          </a:prstGeom>
        </p:spPr>
      </p:pic>
    </p:spTree>
    <p:extLst>
      <p:ext uri="{BB962C8B-B14F-4D97-AF65-F5344CB8AC3E}">
        <p14:creationId xmlns:p14="http://schemas.microsoft.com/office/powerpoint/2010/main" val="1073979182"/>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212</a:t>
            </a:r>
            <a:endParaRPr lang="en-GB" sz="1400" b="1" dirty="0">
              <a:latin typeface="Calibri" panose="020F0502020204030204" pitchFamily="34" charset="0"/>
            </a:endParaRPr>
          </a:p>
        </p:txBody>
      </p:sp>
      <p:sp>
        <p:nvSpPr>
          <p:cNvPr id="3" name="Rectangle 2"/>
          <p:cNvSpPr/>
          <p:nvPr/>
        </p:nvSpPr>
        <p:spPr>
          <a:xfrm>
            <a:off x="251520" y="1243781"/>
            <a:ext cx="5256583" cy="4939814"/>
          </a:xfrm>
          <a:prstGeom prst="rect">
            <a:avLst/>
          </a:prstGeom>
        </p:spPr>
        <p:txBody>
          <a:bodyPr wrap="square">
            <a:spAutoFit/>
          </a:bodyPr>
          <a:lstStyle/>
          <a:p>
            <a:pPr marL="457200" lvl="2" indent="-457200">
              <a:buClr>
                <a:srgbClr val="C00000"/>
              </a:buClr>
              <a:buFont typeface="+mj-lt"/>
              <a:buAutoNum type="arabicPeriod" startAt="14"/>
              <a:tabLst>
                <a:tab pos="2852738" algn="l"/>
              </a:tabLst>
            </a:pPr>
            <a:r>
              <a:rPr lang="en-US" sz="2100" b="1" dirty="0">
                <a:solidFill>
                  <a:srgbClr val="C00000"/>
                </a:solidFill>
              </a:rPr>
              <a:t>STEM / Modelling </a:t>
            </a:r>
            <a:r>
              <a:rPr lang="en-US" sz="2100" dirty="0"/>
              <a:t>A scientist collects a sample of leaf </a:t>
            </a:r>
            <a:r>
              <a:rPr lang="en-US" sz="2100" dirty="0" err="1"/>
              <a:t>mould</a:t>
            </a:r>
            <a:r>
              <a:rPr lang="en-US" sz="2100" dirty="0"/>
              <a:t> 20 cm deep from a 0.25 m</a:t>
            </a:r>
            <a:r>
              <a:rPr lang="en-US" sz="2100" baseline="30000" dirty="0"/>
              <a:t>2</a:t>
            </a:r>
            <a:r>
              <a:rPr lang="en-US" sz="2100" dirty="0"/>
              <a:t> area in a wood.</a:t>
            </a:r>
          </a:p>
          <a:p>
            <a:pPr marL="800100" lvl="3" indent="-342900">
              <a:buClr>
                <a:srgbClr val="C00000"/>
              </a:buClr>
              <a:buFont typeface="+mj-lt"/>
              <a:buAutoNum type="alphaLcPeriod"/>
              <a:tabLst>
                <a:tab pos="2852738" algn="l"/>
              </a:tabLst>
            </a:pPr>
            <a:r>
              <a:rPr lang="en-US" sz="2100" dirty="0" smtClean="0"/>
              <a:t>By </a:t>
            </a:r>
            <a:r>
              <a:rPr lang="en-US" sz="2100" dirty="0"/>
              <a:t>modelling the sample as a prism, calculate the volume of leaf </a:t>
            </a:r>
            <a:r>
              <a:rPr lang="en-US" sz="2100" dirty="0" err="1"/>
              <a:t>mould</a:t>
            </a:r>
            <a:r>
              <a:rPr lang="en-US" sz="2100" dirty="0"/>
              <a:t> she collects, </a:t>
            </a:r>
            <a:endParaRPr lang="en-US" sz="2100" dirty="0" smtClean="0"/>
          </a:p>
          <a:p>
            <a:pPr marL="800100" lvl="3" indent="-342900">
              <a:buClr>
                <a:srgbClr val="C00000"/>
              </a:buClr>
              <a:buFont typeface="+mj-lt"/>
              <a:buAutoNum type="alphaLcPeriod"/>
              <a:tabLst>
                <a:tab pos="2852738" algn="l"/>
              </a:tabLst>
            </a:pPr>
            <a:r>
              <a:rPr lang="en-US" sz="2100" dirty="0" smtClean="0"/>
              <a:t>In </a:t>
            </a:r>
            <a:r>
              <a:rPr lang="en-US" sz="2100" dirty="0"/>
              <a:t>the leaf </a:t>
            </a:r>
            <a:r>
              <a:rPr lang="en-US" sz="2100" dirty="0" err="1"/>
              <a:t>mould</a:t>
            </a:r>
            <a:r>
              <a:rPr lang="en-US" sz="2100" dirty="0"/>
              <a:t> sample she counts 12 worms. Estimate the number of worms in the top 20cm of leaf </a:t>
            </a:r>
            <a:r>
              <a:rPr lang="en-US" sz="2100" dirty="0" err="1"/>
              <a:t>mould</a:t>
            </a:r>
            <a:r>
              <a:rPr lang="en-US" sz="2100" dirty="0"/>
              <a:t> in 2 hectares of the wood</a:t>
            </a:r>
            <a:r>
              <a:rPr lang="en-US" sz="2100" dirty="0" smtClean="0"/>
              <a:t>.</a:t>
            </a:r>
          </a:p>
          <a:p>
            <a:pPr marL="457200" lvl="2" indent="-457200">
              <a:buClr>
                <a:srgbClr val="C00000"/>
              </a:buClr>
              <a:buFont typeface="+mj-lt"/>
              <a:buAutoNum type="arabicPeriod" startAt="16"/>
              <a:tabLst>
                <a:tab pos="2852738" algn="l"/>
              </a:tabLst>
            </a:pPr>
            <a:r>
              <a:rPr lang="en-US" sz="2100" b="1" dirty="0">
                <a:solidFill>
                  <a:srgbClr val="C00000"/>
                </a:solidFill>
              </a:rPr>
              <a:t>Reasoning </a:t>
            </a:r>
            <a:r>
              <a:rPr lang="en-US" sz="2100" dirty="0"/>
              <a:t>The dimensions of a cuboid are 5 cm by 3 cm by 8cm, measured to the nearest </a:t>
            </a:r>
            <a:r>
              <a:rPr lang="en-US" sz="2100" dirty="0" err="1" smtClean="0"/>
              <a:t>centimetre</a:t>
            </a:r>
            <a:r>
              <a:rPr lang="en-US" sz="2100" dirty="0" smtClean="0"/>
              <a:t>.</a:t>
            </a:r>
            <a:br>
              <a:rPr lang="en-US" sz="2100" dirty="0" smtClean="0"/>
            </a:br>
            <a:r>
              <a:rPr lang="en-US" sz="2100" dirty="0" smtClean="0"/>
              <a:t>Calculate </a:t>
            </a:r>
            <a:r>
              <a:rPr lang="en-US" sz="2100" dirty="0"/>
              <a:t>the upper and lower bounds for the volume of the cuboid.</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82475" y="4509120"/>
            <a:ext cx="548640" cy="548640"/>
          </a:xfrm>
          <a:prstGeom prst="rect">
            <a:avLst/>
          </a:prstGeom>
        </p:spPr>
      </p:pic>
      <p:sp>
        <p:nvSpPr>
          <p:cNvPr id="13" name="Rectangle 12"/>
          <p:cNvSpPr/>
          <p:nvPr/>
        </p:nvSpPr>
        <p:spPr>
          <a:xfrm flipH="1">
            <a:off x="190392" y="6294188"/>
            <a:ext cx="8585611" cy="363176"/>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60" b="1" dirty="0" smtClean="0">
                <a:solidFill>
                  <a:schemeClr val="accent3">
                    <a:lumMod val="50000"/>
                  </a:schemeClr>
                </a:solidFill>
                <a:latin typeface="Arial" panose="020B0604020202020204" pitchFamily="34" charset="0"/>
                <a:cs typeface="Arial" panose="020B0604020202020204" pitchFamily="34" charset="0"/>
              </a:rPr>
              <a:t>Q16 strategy hint</a:t>
            </a:r>
            <a:r>
              <a:rPr lang="en-US" sz="1760" dirty="0" smtClean="0">
                <a:solidFill>
                  <a:schemeClr val="accent3">
                    <a:lumMod val="50000"/>
                  </a:schemeClr>
                </a:solidFill>
                <a:latin typeface="Arial" panose="020B0604020202020204" pitchFamily="34" charset="0"/>
                <a:cs typeface="Arial" panose="020B0604020202020204" pitchFamily="34" charset="0"/>
              </a:rPr>
              <a:t> </a:t>
            </a:r>
            <a:r>
              <a:rPr lang="en-US" sz="1760" dirty="0">
                <a:solidFill>
                  <a:schemeClr val="tx1"/>
                </a:solidFill>
                <a:latin typeface="Arial" panose="020B0604020202020204" pitchFamily="34" charset="0"/>
                <a:cs typeface="Arial" panose="020B0604020202020204" pitchFamily="34" charset="0"/>
              </a:rPr>
              <a:t>- First calculate the upper and lower bound of each measurement.</a:t>
            </a:r>
          </a:p>
        </p:txBody>
      </p:sp>
    </p:spTree>
    <p:extLst>
      <p:ext uri="{BB962C8B-B14F-4D97-AF65-F5344CB8AC3E}">
        <p14:creationId xmlns:p14="http://schemas.microsoft.com/office/powerpoint/2010/main" val="1846801726"/>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7.3 – Prisms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212</a:t>
            </a:r>
            <a:endParaRPr lang="en-GB" sz="1400" b="1" dirty="0">
              <a:latin typeface="Calibri" panose="020F0502020204030204" pitchFamily="34" charset="0"/>
            </a:endParaRPr>
          </a:p>
        </p:txBody>
      </p:sp>
      <p:sp>
        <p:nvSpPr>
          <p:cNvPr id="3" name="Rectangle 2"/>
          <p:cNvSpPr/>
          <p:nvPr/>
        </p:nvSpPr>
        <p:spPr>
          <a:xfrm>
            <a:off x="251520" y="1243781"/>
            <a:ext cx="5256583" cy="1384995"/>
          </a:xfrm>
          <a:prstGeom prst="rect">
            <a:avLst/>
          </a:prstGeom>
        </p:spPr>
        <p:txBody>
          <a:bodyPr wrap="square">
            <a:spAutoFit/>
          </a:bodyPr>
          <a:lstStyle/>
          <a:p>
            <a:pPr marL="628650" lvl="2" indent="-628650">
              <a:buClr>
                <a:srgbClr val="C00000"/>
              </a:buClr>
              <a:buFont typeface="+mj-lt"/>
              <a:buAutoNum type="arabicPeriod" startAt="15"/>
              <a:tabLst>
                <a:tab pos="2852738" algn="l"/>
              </a:tabLst>
            </a:pPr>
            <a:r>
              <a:rPr lang="en-US" sz="2800" b="1" dirty="0" smtClean="0">
                <a:solidFill>
                  <a:srgbClr val="C00000"/>
                </a:solidFill>
              </a:rPr>
              <a:t>Communication</a:t>
            </a:r>
            <a:r>
              <a:rPr lang="en-US" sz="2800" dirty="0" smtClean="0">
                <a:solidFill>
                  <a:srgbClr val="C00000"/>
                </a:solidFill>
              </a:rPr>
              <a:t> </a:t>
            </a:r>
            <a:r>
              <a:rPr lang="en-US" sz="2800" dirty="0"/>
              <a:t>Show that the volume of this prism is </a:t>
            </a:r>
            <a:r>
              <a:rPr lang="en-US" sz="2800" dirty="0" smtClean="0"/>
              <a:t>20</a:t>
            </a:r>
            <a:r>
              <a:rPr lang="en-US" sz="2800" i="1" dirty="0" smtClean="0"/>
              <a:t>x</a:t>
            </a:r>
            <a:r>
              <a:rPr lang="en-US" sz="2800" baseline="30000" dirty="0" smtClean="0"/>
              <a:t>3</a:t>
            </a:r>
            <a:r>
              <a:rPr lang="en-US" sz="2800" dirty="0"/>
              <a: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72177" y="2708920"/>
            <a:ext cx="3879066" cy="2468499"/>
          </a:xfrm>
          <a:prstGeom prst="rect">
            <a:avLst/>
          </a:prstGeom>
        </p:spPr>
      </p:pic>
      <p:sp>
        <p:nvSpPr>
          <p:cNvPr id="10" name="Rectangle 9"/>
          <p:cNvSpPr/>
          <p:nvPr/>
        </p:nvSpPr>
        <p:spPr>
          <a:xfrm flipH="1">
            <a:off x="223753" y="5373216"/>
            <a:ext cx="520453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Q15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Workout the volume using the measurements in </a:t>
            </a:r>
            <a:r>
              <a:rPr lang="en-US" sz="2400" i="1" dirty="0">
                <a:solidFill>
                  <a:schemeClr val="tx1"/>
                </a:solidFill>
                <a:latin typeface="Arial" panose="020B0604020202020204" pitchFamily="34" charset="0"/>
                <a:cs typeface="Arial" panose="020B0604020202020204" pitchFamily="34" charset="0"/>
              </a:rPr>
              <a:t>x</a:t>
            </a:r>
            <a:r>
              <a:rPr lang="en-US" sz="2400" dirty="0">
                <a:solidFill>
                  <a:schemeClr val="tx1"/>
                </a:solidFill>
                <a:latin typeface="Arial" panose="020B0604020202020204" pitchFamily="34" charset="0"/>
                <a:cs typeface="Arial" panose="020B0604020202020204" pitchFamily="34" charset="0"/>
              </a:rPr>
              <a:t>. Simplify your answer.</a:t>
            </a:r>
          </a:p>
        </p:txBody>
      </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850320369"/>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213</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42077890"/>
              </p:ext>
            </p:extLst>
          </p:nvPr>
        </p:nvGraphicFramePr>
        <p:xfrm>
          <a:off x="251518" y="1268760"/>
          <a:ext cx="8568952" cy="4905506"/>
        </p:xfrm>
        <a:graphic>
          <a:graphicData uri="http://schemas.openxmlformats.org/drawingml/2006/table">
            <a:tbl>
              <a:tblPr firstRow="1" bandRow="1">
                <a:effectLst/>
                <a:tableStyleId>{5940675A-B579-460E-94D1-54222C63F5DA}</a:tableStyleId>
              </a:tblPr>
              <a:tblGrid>
                <a:gridCol w="2142238"/>
                <a:gridCol w="1242140"/>
                <a:gridCol w="5184574"/>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815113">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Calculate the area and circumference of a circle.</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Calculate area and circumference in terms of IT.</a:t>
                      </a:r>
                      <a:endParaRPr lang="en-US" sz="26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600" dirty="0" smtClean="0">
                          <a:latin typeface="Arial" panose="020B0604020202020204" pitchFamily="34" charset="0"/>
                          <a:cs typeface="Arial" panose="020B0604020202020204" pitchFamily="34" charset="0"/>
                        </a:rPr>
                        <a:t>Speedometers record the number of revolutions of the wheel and the time taken. They then use the circumference of the wheel to work out the distance travelled in that time, and then the speed.</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137872">
                <a:tc gridSpan="3">
                  <a:txBody>
                    <a:bodyPr/>
                    <a:lstStyle/>
                    <a:p>
                      <a:r>
                        <a:rPr kumimoji="0" lang="en-US" sz="2600" kern="1200" dirty="0" smtClean="0">
                          <a:solidFill>
                            <a:schemeClr val="tx1"/>
                          </a:solidFill>
                          <a:latin typeface="Arial" panose="020B0604020202020204" pitchFamily="34" charset="0"/>
                          <a:ea typeface="+mn-ea"/>
                          <a:cs typeface="Arial" panose="020B0604020202020204" pitchFamily="34" charset="0"/>
                        </a:rPr>
                        <a:t>What is the radius of each circle? </a:t>
                      </a:r>
                    </a:p>
                    <a:p>
                      <a:r>
                        <a:rPr kumimoji="0" lang="en-US" sz="2600" kern="1200" dirty="0" smtClean="0">
                          <a:solidFill>
                            <a:schemeClr val="tx1"/>
                          </a:solidFill>
                          <a:latin typeface="Arial" panose="020B0604020202020204" pitchFamily="34" charset="0"/>
                          <a:ea typeface="+mn-ea"/>
                          <a:cs typeface="Arial" panose="020B0604020202020204" pitchFamily="34" charset="0"/>
                        </a:rPr>
                        <a:t>What is the diameter?</a:t>
                      </a:r>
                      <a:br>
                        <a:rPr kumimoji="0" lang="en-US" sz="2600" kern="1200" dirty="0" smtClean="0">
                          <a:solidFill>
                            <a:schemeClr val="tx1"/>
                          </a:solidFill>
                          <a:latin typeface="Arial" panose="020B0604020202020204" pitchFamily="34" charset="0"/>
                          <a:ea typeface="+mn-ea"/>
                          <a:cs typeface="Arial" panose="020B0604020202020204" pitchFamily="34" charset="0"/>
                        </a:rPr>
                      </a:br>
                      <a:endParaRPr kumimoji="0" lang="en-US" sz="2600" kern="1200" dirty="0" smtClean="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65304"/>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7.4</a:t>
            </a:r>
            <a:endParaRPr lang="en-US" sz="25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35944" y="4935402"/>
            <a:ext cx="2329341" cy="1164672"/>
          </a:xfrm>
          <a:prstGeom prst="rect">
            <a:avLst/>
          </a:prstGeom>
        </p:spPr>
      </p:pic>
    </p:spTree>
    <p:extLst>
      <p:ext uri="{BB962C8B-B14F-4D97-AF65-F5344CB8AC3E}">
        <p14:creationId xmlns:p14="http://schemas.microsoft.com/office/powerpoint/2010/main" val="1019244672"/>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213</a:t>
            </a:r>
            <a:endParaRPr lang="en-GB" sz="1400" b="1" dirty="0">
              <a:latin typeface="Calibri" panose="020F0502020204030204" pitchFamily="34" charset="0"/>
            </a:endParaRPr>
          </a:p>
        </p:txBody>
      </p:sp>
      <p:sp>
        <p:nvSpPr>
          <p:cNvPr id="3" name="Rectangle 2"/>
          <p:cNvSpPr/>
          <p:nvPr/>
        </p:nvSpPr>
        <p:spPr>
          <a:xfrm>
            <a:off x="251521" y="1243781"/>
            <a:ext cx="4608512" cy="3593291"/>
          </a:xfrm>
          <a:prstGeom prst="rect">
            <a:avLst/>
          </a:prstGeom>
        </p:spPr>
        <p:txBody>
          <a:bodyPr wrap="square">
            <a:spAutoFit/>
          </a:bodyPr>
          <a:lstStyle/>
          <a:p>
            <a:pPr marL="514350" lvl="2" indent="-514350">
              <a:buClr>
                <a:srgbClr val="C00000"/>
              </a:buClr>
              <a:buFont typeface="+mj-lt"/>
              <a:buAutoNum type="arabicPeriod"/>
              <a:tabLst>
                <a:tab pos="2852738" algn="l"/>
              </a:tabLst>
            </a:pPr>
            <a:r>
              <a:rPr lang="en-US" sz="3250" dirty="0"/>
              <a:t>Solve </a:t>
            </a:r>
            <a:endParaRPr lang="en-US" sz="3250" dirty="0" smtClean="0"/>
          </a:p>
          <a:p>
            <a:pPr marL="1085850" lvl="3" indent="-571500">
              <a:buClr>
                <a:srgbClr val="C00000"/>
              </a:buClr>
              <a:buFont typeface="+mj-lt"/>
              <a:buAutoNum type="alphaLcPeriod"/>
              <a:tabLst>
                <a:tab pos="2852738" algn="l"/>
              </a:tabLst>
            </a:pPr>
            <a:r>
              <a:rPr lang="en-US" sz="3250" dirty="0" smtClean="0"/>
              <a:t>35 </a:t>
            </a:r>
            <a:r>
              <a:rPr lang="en-US" sz="3250" dirty="0"/>
              <a:t>= 7</a:t>
            </a:r>
            <a:r>
              <a:rPr lang="en-US" sz="3250" i="1" dirty="0"/>
              <a:t>r</a:t>
            </a:r>
            <a:r>
              <a:rPr lang="en-US" sz="3250" dirty="0"/>
              <a:t> </a:t>
            </a:r>
            <a:endParaRPr lang="en-US" sz="3250" dirty="0" smtClean="0"/>
          </a:p>
          <a:p>
            <a:pPr marL="1085850" lvl="3" indent="-571500">
              <a:buClr>
                <a:srgbClr val="C00000"/>
              </a:buClr>
              <a:buFont typeface="+mj-lt"/>
              <a:buAutoNum type="alphaLcPeriod"/>
              <a:tabLst>
                <a:tab pos="2852738" algn="l"/>
              </a:tabLst>
            </a:pPr>
            <a:r>
              <a:rPr lang="en-US" sz="3250" dirty="0" smtClean="0"/>
              <a:t>75 </a:t>
            </a:r>
            <a:r>
              <a:rPr lang="en-US" sz="3250" dirty="0"/>
              <a:t>= </a:t>
            </a:r>
            <a:r>
              <a:rPr lang="en-US" sz="3250" dirty="0" smtClean="0"/>
              <a:t>3</a:t>
            </a:r>
            <a:r>
              <a:rPr lang="en-US" sz="3250" i="1" dirty="0" smtClean="0"/>
              <a:t>r</a:t>
            </a:r>
            <a:r>
              <a:rPr lang="en-US" sz="3250" baseline="30000" dirty="0" smtClean="0"/>
              <a:t>2</a:t>
            </a:r>
            <a:endParaRPr lang="en-US" sz="3250" baseline="30000" dirty="0"/>
          </a:p>
          <a:p>
            <a:pPr marL="514350" lvl="2" indent="-514350">
              <a:buClr>
                <a:srgbClr val="C00000"/>
              </a:buClr>
              <a:buFont typeface="+mj-lt"/>
              <a:buAutoNum type="arabicPeriod"/>
              <a:tabLst>
                <a:tab pos="2852738" algn="l"/>
              </a:tabLst>
            </a:pPr>
            <a:r>
              <a:rPr lang="en-US" sz="3250" dirty="0" smtClean="0"/>
              <a:t>Make </a:t>
            </a:r>
            <a:r>
              <a:rPr lang="en-US" sz="3250" i="1" dirty="0" smtClean="0"/>
              <a:t>x</a:t>
            </a:r>
            <a:r>
              <a:rPr lang="en-US" sz="3250" dirty="0" smtClean="0"/>
              <a:t> </a:t>
            </a:r>
            <a:r>
              <a:rPr lang="en-US" sz="3250" dirty="0"/>
              <a:t>the subject of </a:t>
            </a:r>
            <a:endParaRPr lang="en-US" sz="3250" dirty="0" smtClean="0"/>
          </a:p>
          <a:p>
            <a:pPr marL="1085850" lvl="3" indent="-571500">
              <a:buClr>
                <a:srgbClr val="C00000"/>
              </a:buClr>
              <a:buFont typeface="+mj-lt"/>
              <a:buAutoNum type="alphaLcPeriod"/>
              <a:tabLst>
                <a:tab pos="2852738" algn="l"/>
              </a:tabLst>
            </a:pPr>
            <a:r>
              <a:rPr lang="en-US" sz="3250" i="1" dirty="0" smtClean="0"/>
              <a:t>y</a:t>
            </a:r>
            <a:r>
              <a:rPr lang="en-US" sz="3250" dirty="0" smtClean="0"/>
              <a:t> </a:t>
            </a:r>
            <a:r>
              <a:rPr lang="en-US" sz="3250" dirty="0"/>
              <a:t>= </a:t>
            </a:r>
            <a:r>
              <a:rPr lang="en-US" sz="3250" i="1" dirty="0"/>
              <a:t>mx</a:t>
            </a:r>
          </a:p>
          <a:p>
            <a:pPr marL="1085850" lvl="3" indent="-571500">
              <a:buClr>
                <a:srgbClr val="C00000"/>
              </a:buClr>
              <a:buFont typeface="+mj-lt"/>
              <a:buAutoNum type="alphaLcPeriod"/>
              <a:tabLst>
                <a:tab pos="2852738" algn="l"/>
              </a:tabLst>
            </a:pPr>
            <a:r>
              <a:rPr lang="en-US" sz="3250" i="1" dirty="0" smtClean="0"/>
              <a:t>t</a:t>
            </a:r>
            <a:r>
              <a:rPr lang="en-US" sz="3250" baseline="30000" dirty="0" smtClean="0"/>
              <a:t>2</a:t>
            </a:r>
            <a:r>
              <a:rPr lang="en-US" sz="3250" dirty="0" smtClean="0"/>
              <a:t> </a:t>
            </a:r>
            <a:r>
              <a:rPr lang="en-US" sz="3250" dirty="0"/>
              <a:t>= </a:t>
            </a:r>
            <a:r>
              <a:rPr lang="en-US" sz="3250" i="1" dirty="0"/>
              <a:t>x</a:t>
            </a:r>
            <a:r>
              <a:rPr lang="en-US" sz="3250" baseline="30000" dirty="0" smtClean="0"/>
              <a:t>2</a:t>
            </a:r>
            <a:r>
              <a:rPr lang="en-US" sz="3250" dirty="0" smtClean="0"/>
              <a:t> </a:t>
            </a:r>
          </a:p>
          <a:p>
            <a:pPr marL="1085850" lvl="3" indent="-571500">
              <a:buClr>
                <a:srgbClr val="C00000"/>
              </a:buClr>
              <a:buFont typeface="+mj-lt"/>
              <a:buAutoNum type="alphaLcPeriod"/>
              <a:tabLst>
                <a:tab pos="2852738" algn="l"/>
              </a:tabLst>
            </a:pPr>
            <a:r>
              <a:rPr lang="en-US" sz="3250" i="1" dirty="0" smtClean="0"/>
              <a:t>p</a:t>
            </a:r>
            <a:r>
              <a:rPr lang="en-US" sz="3250" dirty="0" smtClean="0"/>
              <a:t> </a:t>
            </a:r>
            <a:r>
              <a:rPr lang="en-US" sz="3250" dirty="0"/>
              <a:t>= </a:t>
            </a:r>
            <a:r>
              <a:rPr lang="en-US" sz="3250" i="1" dirty="0" smtClean="0"/>
              <a:t>x</a:t>
            </a:r>
            <a:r>
              <a:rPr lang="en-US" sz="3250" baseline="30000" dirty="0" smtClean="0"/>
              <a:t>2</a:t>
            </a:r>
            <a:endParaRPr lang="en-US" sz="3250" baseline="30000" dirty="0"/>
          </a:p>
        </p:txBody>
      </p:sp>
      <p:grpSp>
        <p:nvGrpSpPr>
          <p:cNvPr id="8" name="Group 7"/>
          <p:cNvGrpSpPr/>
          <p:nvPr/>
        </p:nvGrpSpPr>
        <p:grpSpPr>
          <a:xfrm>
            <a:off x="275085" y="5284659"/>
            <a:ext cx="5213924" cy="1240685"/>
            <a:chOff x="150164" y="6494199"/>
            <a:chExt cx="5213924" cy="1240685"/>
          </a:xfrm>
        </p:grpSpPr>
        <p:sp>
          <p:nvSpPr>
            <p:cNvPr id="9" name="Rectangle 8"/>
            <p:cNvSpPr/>
            <p:nvPr/>
          </p:nvSpPr>
          <p:spPr>
            <a:xfrm flipH="1">
              <a:off x="150164" y="6673055"/>
              <a:ext cx="5213924" cy="106182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The </a:t>
              </a:r>
              <a:r>
                <a:rPr lang="en-US" sz="2400" b="1" dirty="0">
                  <a:solidFill>
                    <a:schemeClr val="tx1"/>
                  </a:solidFill>
                  <a:latin typeface="Arial" panose="020B0604020202020204" pitchFamily="34" charset="0"/>
                  <a:cs typeface="Arial" panose="020B0604020202020204" pitchFamily="34" charset="0"/>
                </a:rPr>
                <a:t>circumference</a:t>
              </a:r>
              <a:r>
                <a:rPr lang="en-US" sz="2400" dirty="0">
                  <a:solidFill>
                    <a:schemeClr val="tx1"/>
                  </a:solidFill>
                  <a:latin typeface="Arial" panose="020B0604020202020204" pitchFamily="34" charset="0"/>
                  <a:cs typeface="Arial" panose="020B0604020202020204" pitchFamily="34" charset="0"/>
                </a:rPr>
                <a:t> of a circle is its perimeter.</a:t>
              </a: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13</a:t>
              </a:r>
              <a:endParaRPr lang="en-US" b="1" dirty="0">
                <a:latin typeface="Arial" panose="020B0604020202020204" pitchFamily="34" charset="0"/>
                <a:cs typeface="Arial" panose="020B0604020202020204" pitchFamily="34" charset="0"/>
              </a:endParaRPr>
            </a:p>
          </p:txBody>
        </p:sp>
      </p:grpSp>
      <p:sp>
        <p:nvSpPr>
          <p:cNvPr id="13" name="Flowchart: Delay 12"/>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073330"/>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79512" y="1191947"/>
            <a:ext cx="8712968" cy="5477413"/>
          </a:xfrm>
          <a:prstGeom prst="rect">
            <a:avLst/>
          </a:prstGeom>
        </p:spPr>
      </p:pic>
    </p:spTree>
    <p:extLst>
      <p:ext uri="{BB962C8B-B14F-4D97-AF65-F5344CB8AC3E}">
        <p14:creationId xmlns:p14="http://schemas.microsoft.com/office/powerpoint/2010/main" val="2279187548"/>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6054"/>
                <a:ext cx="8568951" cy="5144037"/>
              </a:xfrm>
              <a:prstGeom prst="rect">
                <a:avLst/>
              </a:prstGeom>
            </p:spPr>
            <p:txBody>
              <a:bodyPr wrap="square">
                <a:spAutoFit/>
              </a:bodyPr>
              <a:lstStyle/>
              <a:p>
                <a:pPr marL="400050" lvl="2" indent="-400050">
                  <a:buClr>
                    <a:srgbClr val="C00000"/>
                  </a:buClr>
                  <a:buFont typeface="+mj-lt"/>
                  <a:buAutoNum type="arabicPeriod" startAt="3"/>
                  <a:tabLst>
                    <a:tab pos="2852738" algn="l"/>
                  </a:tabLst>
                </a:pPr>
                <a:r>
                  <a:rPr lang="en-US" sz="2100" b="1" dirty="0" smtClean="0">
                    <a:solidFill>
                      <a:srgbClr val="C00000"/>
                    </a:solidFill>
                  </a:rPr>
                  <a:t>Reasoning</a:t>
                </a:r>
                <a:r>
                  <a:rPr lang="en-US" sz="2100" dirty="0">
                    <a:solidFill>
                      <a:srgbClr val="C00000"/>
                    </a:solidFill>
                  </a:rPr>
                  <a:t> </a:t>
                </a:r>
                <a:r>
                  <a:rPr lang="en-US" sz="2100" dirty="0"/>
                  <a:t>The table gives the </a:t>
                </a:r>
                <a:r>
                  <a:rPr lang="en-US" sz="2100" dirty="0" smtClean="0"/>
                  <a:t/>
                </a:r>
                <a:br>
                  <a:rPr lang="en-US" sz="2100" dirty="0" smtClean="0"/>
                </a:br>
                <a:r>
                  <a:rPr lang="en-US" sz="2100" dirty="0" smtClean="0"/>
                  <a:t>diameter </a:t>
                </a:r>
                <a:r>
                  <a:rPr lang="en-US" sz="2100" dirty="0"/>
                  <a:t>and </a:t>
                </a:r>
                <a:r>
                  <a:rPr lang="en-US" sz="2100" dirty="0" smtClean="0"/>
                  <a:t>circumference of </a:t>
                </a:r>
                <a:br>
                  <a:rPr lang="en-US" sz="2100" dirty="0" smtClean="0"/>
                </a:br>
                <a:r>
                  <a:rPr lang="en-US" sz="2100" dirty="0" smtClean="0"/>
                  <a:t>some </a:t>
                </a:r>
                <a:r>
                  <a:rPr lang="en-US" sz="2100" dirty="0"/>
                  <a:t>circles</a:t>
                </a:r>
                <a:r>
                  <a:rPr lang="en-US" sz="2100" dirty="0" smtClean="0"/>
                  <a:t>.</a:t>
                </a:r>
              </a:p>
              <a:p>
                <a:pPr marL="914400" lvl="3" indent="-457200">
                  <a:buClr>
                    <a:srgbClr val="C00000"/>
                  </a:buClr>
                  <a:buFont typeface="+mj-lt"/>
                  <a:buAutoNum type="alphaLcPeriod"/>
                  <a:tabLst>
                    <a:tab pos="2852738" algn="l"/>
                  </a:tabLst>
                </a:pPr>
                <a:r>
                  <a:rPr lang="en-US" sz="2100" dirty="0" smtClean="0"/>
                  <a:t>Work </a:t>
                </a:r>
                <a:r>
                  <a:rPr lang="en-US" sz="2100" dirty="0"/>
                  <a:t>out the ratio </a:t>
                </a:r>
                <a:r>
                  <a:rPr lang="en-US" sz="2100" dirty="0" smtClean="0"/>
                  <a:t/>
                </a:r>
                <a:br>
                  <a:rPr lang="en-US" sz="2100" dirty="0" smtClean="0"/>
                </a:br>
                <a:r>
                  <a:rPr lang="en-US" sz="2100" dirty="0" smtClean="0"/>
                  <a:t>circumference </a:t>
                </a:r>
                <a:r>
                  <a:rPr lang="en-US" sz="2100" dirty="0"/>
                  <a:t>for each one. </a:t>
                </a:r>
                <a:r>
                  <a:rPr lang="en-US" sz="2100" dirty="0" smtClean="0"/>
                  <a:t/>
                </a:r>
                <a:br>
                  <a:rPr lang="en-US" sz="2100" dirty="0" smtClean="0"/>
                </a:br>
                <a:r>
                  <a:rPr lang="en-US" sz="2100" dirty="0" smtClean="0"/>
                  <a:t>What </a:t>
                </a:r>
                <a:r>
                  <a:rPr lang="en-US" sz="2100" dirty="0"/>
                  <a:t>do you notice? diameter</a:t>
                </a:r>
              </a:p>
              <a:p>
                <a:pPr marL="857250" lvl="3" indent="-400050">
                  <a:buClr>
                    <a:srgbClr val="C00000"/>
                  </a:buClr>
                  <a:buFont typeface="+mj-lt"/>
                  <a:buAutoNum type="alphaLcPeriod"/>
                  <a:tabLst>
                    <a:tab pos="2852738" algn="l"/>
                  </a:tabLst>
                </a:pPr>
                <a:r>
                  <a:rPr lang="en-US" sz="2100" dirty="0" smtClean="0"/>
                  <a:t>The </a:t>
                </a:r>
                <a:r>
                  <a:rPr lang="en-US" sz="2100" dirty="0"/>
                  <a:t>ratio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m:rPr>
                            <m:nor/>
                          </m:rPr>
                          <a:rPr lang="en-US" sz="2100" i="1" dirty="0">
                            <a:latin typeface="Cambria" panose="02040503050406030204" pitchFamily="18" charset="0"/>
                          </a:rPr>
                          <m:t>circumference</m:t>
                        </m:r>
                      </m:num>
                      <m:den>
                        <m:r>
                          <a:rPr lang="en-US" sz="2100" b="0" i="1" smtClean="0">
                            <a:latin typeface="Cambria Math" panose="02040503050406030204" pitchFamily="18" charset="0"/>
                            <a:cs typeface="Arial" panose="020B0604020202020204" pitchFamily="34" charset="0"/>
                          </a:rPr>
                          <m:t>𝑑𝑖𝑎𝑚𝑒𝑡𝑒𝑟</m:t>
                        </m:r>
                      </m:den>
                    </m:f>
                  </m:oMath>
                </a14:m>
                <a:r>
                  <a:rPr lang="en-US" sz="2100" dirty="0" smtClean="0"/>
                  <a:t> </a:t>
                </a:r>
                <a:r>
                  <a:rPr lang="en-US" sz="2100" dirty="0"/>
                  <a:t>of a circle is represented by the Greek letter </a:t>
                </a:r>
                <a:r>
                  <a:rPr lang="el-GR" sz="2100" dirty="0">
                    <a:latin typeface="Times New Roman" panose="02020603050405020304" pitchFamily="18" charset="0"/>
                    <a:cs typeface="Times New Roman" panose="02020603050405020304" pitchFamily="18" charset="0"/>
                  </a:rPr>
                  <a:t>π</a:t>
                </a:r>
                <a:r>
                  <a:rPr lang="en-US" sz="2100" dirty="0" smtClean="0"/>
                  <a:t> </a:t>
                </a:r>
                <a:r>
                  <a:rPr lang="en-US" sz="2100" dirty="0"/>
                  <a:t>(pi</a:t>
                </a:r>
                <a:r>
                  <a:rPr lang="en-US" sz="2100" dirty="0" smtClean="0"/>
                  <a:t>).</a:t>
                </a:r>
                <a:br>
                  <a:rPr lang="en-US" sz="2100" dirty="0" smtClean="0"/>
                </a:br>
                <a:r>
                  <a:rPr lang="en-US" sz="2100" dirty="0" smtClean="0"/>
                  <a:t>Find </a:t>
                </a:r>
                <a:r>
                  <a:rPr lang="en-US" sz="2100" dirty="0"/>
                  <a:t>the </a:t>
                </a:r>
                <a:r>
                  <a:rPr lang="el-GR" sz="2100" dirty="0">
                    <a:latin typeface="Times New Roman" panose="02020603050405020304" pitchFamily="18" charset="0"/>
                    <a:cs typeface="Times New Roman" panose="02020603050405020304" pitchFamily="18" charset="0"/>
                  </a:rPr>
                  <a:t>π</a:t>
                </a:r>
                <a:r>
                  <a:rPr lang="en-US" sz="2100" dirty="0" smtClean="0"/>
                  <a:t> </a:t>
                </a:r>
                <a:r>
                  <a:rPr lang="en-US" sz="2100" dirty="0"/>
                  <a:t>key on your </a:t>
                </a:r>
                <a:r>
                  <a:rPr lang="en-US" sz="2100" dirty="0" smtClean="0"/>
                  <a:t>calculator.</a:t>
                </a:r>
                <a:br>
                  <a:rPr lang="en-US" sz="2100" dirty="0" smtClean="0"/>
                </a:br>
                <a:r>
                  <a:rPr lang="en-US" sz="2100" dirty="0" smtClean="0"/>
                  <a:t>Write </a:t>
                </a:r>
                <a:r>
                  <a:rPr lang="en-US" sz="2100" dirty="0"/>
                  <a:t>the value of </a:t>
                </a:r>
                <a:r>
                  <a:rPr lang="el-GR" sz="2100" dirty="0">
                    <a:latin typeface="Times New Roman" panose="02020603050405020304" pitchFamily="18" charset="0"/>
                    <a:cs typeface="Times New Roman" panose="02020603050405020304" pitchFamily="18" charset="0"/>
                  </a:rPr>
                  <a:t>π</a:t>
                </a:r>
                <a:r>
                  <a:rPr lang="en-US" sz="2100" dirty="0" smtClean="0"/>
                  <a:t> </a:t>
                </a:r>
                <a:r>
                  <a:rPr lang="en-US" sz="2100" dirty="0"/>
                  <a:t>to 8 </a:t>
                </a:r>
                <a:r>
                  <a:rPr lang="en-US" sz="2100" dirty="0" err="1"/>
                  <a:t>d.p.</a:t>
                </a:r>
                <a:endParaRPr lang="en-US" sz="2100" dirty="0"/>
              </a:p>
              <a:p>
                <a:pPr marL="0" lvl="2">
                  <a:buClr>
                    <a:srgbClr val="C00000"/>
                  </a:buClr>
                  <a:tabLst>
                    <a:tab pos="2852738" algn="l"/>
                  </a:tabLst>
                </a:pPr>
                <a:r>
                  <a:rPr lang="en-US" sz="2100" b="1" dirty="0">
                    <a:solidFill>
                      <a:srgbClr val="C00000"/>
                    </a:solidFill>
                  </a:rPr>
                  <a:t>Discussion </a:t>
                </a:r>
                <a:r>
                  <a:rPr lang="en-US" sz="2100" dirty="0"/>
                  <a:t>How can </a:t>
                </a:r>
                <a:r>
                  <a:rPr lang="en-US" sz="2100" dirty="0" smtClean="0"/>
                  <a:t>you </a:t>
                </a:r>
                <a:br>
                  <a:rPr lang="en-US" sz="2100" dirty="0" smtClean="0"/>
                </a:br>
                <a:r>
                  <a:rPr lang="en-US" sz="2100" dirty="0" smtClean="0"/>
                  <a:t>workout </a:t>
                </a:r>
                <a:r>
                  <a:rPr lang="en-US" sz="2100" dirty="0"/>
                  <a:t>the </a:t>
                </a:r>
                <a:r>
                  <a:rPr lang="en-US" sz="2100" dirty="0" smtClean="0"/>
                  <a:t>circumference </a:t>
                </a:r>
                <a:br>
                  <a:rPr lang="en-US" sz="2100" dirty="0" smtClean="0"/>
                </a:br>
                <a:r>
                  <a:rPr lang="en-US" sz="2100" dirty="0" smtClean="0"/>
                  <a:t>of </a:t>
                </a:r>
                <a:r>
                  <a:rPr lang="en-US" sz="2100" dirty="0"/>
                  <a:t>a </a:t>
                </a:r>
                <a:r>
                  <a:rPr lang="en-US" sz="2100" dirty="0" smtClean="0"/>
                  <a:t>circle if </a:t>
                </a:r>
                <a:r>
                  <a:rPr lang="en-US" sz="2100" dirty="0"/>
                  <a:t>you know its </a:t>
                </a:r>
                <a:r>
                  <a:rPr lang="en-US" sz="2100" dirty="0" smtClean="0"/>
                  <a:t/>
                </a:r>
                <a:br>
                  <a:rPr lang="en-US" sz="2100" dirty="0" smtClean="0"/>
                </a:br>
                <a:r>
                  <a:rPr lang="en-US" sz="2100" dirty="0" smtClean="0"/>
                  <a:t>diameter</a:t>
                </a:r>
                <a:r>
                  <a:rPr lang="en-US" sz="2100" dirty="0"/>
                  <a:t>? </a:t>
                </a:r>
                <a:r>
                  <a:rPr lang="en-US" sz="2100" dirty="0" smtClean="0"/>
                  <a:t>What </a:t>
                </a:r>
                <a:r>
                  <a:rPr lang="en-US" sz="2100" dirty="0"/>
                  <a:t>if you </a:t>
                </a:r>
                <a:r>
                  <a:rPr lang="en-US" sz="2100" dirty="0" smtClean="0"/>
                  <a:t/>
                </a:r>
                <a:br>
                  <a:rPr lang="en-US" sz="2100" dirty="0" smtClean="0"/>
                </a:br>
                <a:r>
                  <a:rPr lang="en-US" sz="2100" dirty="0" smtClean="0"/>
                  <a:t>know </a:t>
                </a:r>
                <a:r>
                  <a:rPr lang="en-US" sz="2100" dirty="0"/>
                  <a:t>its </a:t>
                </a:r>
                <a:r>
                  <a:rPr lang="en-US" sz="2100" dirty="0" smtClean="0"/>
                  <a:t>radius</a:t>
                </a:r>
                <a:r>
                  <a:rPr lang="en-US" sz="21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51520" y="1246054"/>
                <a:ext cx="8568951" cy="5144037"/>
              </a:xfrm>
              <a:prstGeom prst="rect">
                <a:avLst/>
              </a:prstGeom>
              <a:blipFill rotWithShape="0">
                <a:blip r:embed="rId4"/>
                <a:stretch>
                  <a:fillRect l="-853" t="-711" b="-1422"/>
                </a:stretch>
              </a:blipFill>
            </p:spPr>
            <p:txBody>
              <a:bodyPr/>
              <a:lstStyle/>
              <a:p>
                <a:r>
                  <a:rPr lang="en-US">
                    <a:noFill/>
                  </a:rPr>
                  <a:t> </a:t>
                </a:r>
              </a:p>
            </p:txBody>
          </p:sp>
        </mc:Fallback>
      </mc:AlternateContent>
      <p:grpSp>
        <p:nvGrpSpPr>
          <p:cNvPr id="8" name="Group 7"/>
          <p:cNvGrpSpPr/>
          <p:nvPr/>
        </p:nvGrpSpPr>
        <p:grpSpPr>
          <a:xfrm>
            <a:off x="3563888" y="4987335"/>
            <a:ext cx="5213924" cy="1610017"/>
            <a:chOff x="150164" y="6494199"/>
            <a:chExt cx="5213924" cy="1610017"/>
          </a:xfrm>
        </p:grpSpPr>
        <p:sp>
          <p:nvSpPr>
            <p:cNvPr id="9" name="Rectangle 8"/>
            <p:cNvSpPr/>
            <p:nvPr/>
          </p:nvSpPr>
          <p:spPr>
            <a:xfrm flipH="1">
              <a:off x="150164" y="6673055"/>
              <a:ext cx="5213924"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For any circle</a:t>
              </a:r>
            </a:p>
            <a:p>
              <a:r>
                <a:rPr lang="en-US" sz="2400" dirty="0">
                  <a:solidFill>
                    <a:schemeClr val="tx1"/>
                  </a:solidFill>
                  <a:latin typeface="Arial" panose="020B0604020202020204" pitchFamily="34" charset="0"/>
                  <a:cs typeface="Arial" panose="020B0604020202020204" pitchFamily="34" charset="0"/>
                </a:rPr>
                <a:t>circumference = </a:t>
              </a:r>
              <a:r>
                <a:rPr lang="el-GR" sz="2400" dirty="0">
                  <a:solidFill>
                    <a:schemeClr val="tx1"/>
                  </a:solidFill>
                  <a:latin typeface="Times New Roman" panose="02020603050405020304" pitchFamily="18" charset="0"/>
                  <a:cs typeface="Times New Roman" panose="02020603050405020304" pitchFamily="18" charset="0"/>
                </a:rPr>
                <a:t>π</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x diameter </a:t>
              </a:r>
              <a:endParaRPr lang="en-US" sz="2400" dirty="0" smtClean="0">
                <a:solidFill>
                  <a:schemeClr val="tx1"/>
                </a:solidFill>
                <a:latin typeface="Arial" panose="020B0604020202020204" pitchFamily="34" charset="0"/>
                <a:cs typeface="Arial" panose="020B0604020202020204" pitchFamily="34" charset="0"/>
              </a:endParaRPr>
            </a:p>
            <a:p>
              <a:r>
                <a:rPr lang="en-US" sz="2400" i="1" dirty="0" smtClean="0">
                  <a:solidFill>
                    <a:schemeClr val="tx1"/>
                  </a:solidFill>
                  <a:latin typeface="Arial" panose="020B0604020202020204" pitchFamily="34" charset="0"/>
                  <a:cs typeface="Arial" panose="020B0604020202020204" pitchFamily="34" charset="0"/>
                </a:rPr>
                <a:t>C</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i="1" dirty="0" smtClean="0">
                  <a:solidFill>
                    <a:schemeClr val="tx1"/>
                  </a:solidFill>
                  <a:latin typeface="Arial" panose="020B0604020202020204" pitchFamily="34" charset="0"/>
                  <a:cs typeface="Arial" panose="020B0604020202020204" pitchFamily="34" charset="0"/>
                </a:rPr>
                <a:t>d</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or </a:t>
              </a:r>
              <a:r>
                <a:rPr lang="en-US" sz="2400" i="1" dirty="0">
                  <a:solidFill>
                    <a:schemeClr val="tx1"/>
                  </a:solidFill>
                  <a:latin typeface="Arial" panose="020B0604020202020204" pitchFamily="34" charset="0"/>
                  <a:cs typeface="Arial" panose="020B0604020202020204" pitchFamily="34" charset="0"/>
                </a:rPr>
                <a:t>C</a:t>
              </a:r>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rPr>
                <a:t>2</a:t>
              </a:r>
              <a:r>
                <a:rPr lang="el-GR" sz="2400" dirty="0">
                  <a:latin typeface="Times New Roman" panose="02020603050405020304" pitchFamily="18" charset="0"/>
                  <a:cs typeface="Times New Roman" panose="02020603050405020304" pitchFamily="18" charset="0"/>
                </a:rPr>
                <a:t> </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dirty="0" smtClean="0">
                  <a:solidFill>
                    <a:schemeClr val="tx1"/>
                  </a:solidFill>
                  <a:latin typeface="Arial" panose="020B0604020202020204" pitchFamily="34" charset="0"/>
                  <a:cs typeface="Arial" panose="020B0604020202020204" pitchFamily="34" charset="0"/>
                </a:rPr>
                <a:t>r</a:t>
              </a:r>
              <a:endParaRPr lang="en-US" sz="2400" dirty="0">
                <a:solidFill>
                  <a:schemeClr val="tx1"/>
                </a:solidFill>
                <a:latin typeface="Arial" panose="020B0604020202020204" pitchFamily="34" charset="0"/>
                <a:cs typeface="Arial" panose="020B0604020202020204" pitchFamily="34" charset="0"/>
              </a:endParaRP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13</a:t>
              </a:r>
              <a:endParaRPr lang="en-US" b="1" dirty="0">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314550100"/>
              </p:ext>
            </p:extLst>
          </p:nvPr>
        </p:nvGraphicFramePr>
        <p:xfrm>
          <a:off x="4860031" y="1268760"/>
          <a:ext cx="3411799" cy="1584960"/>
        </p:xfrm>
        <a:graphic>
          <a:graphicData uri="http://schemas.openxmlformats.org/drawingml/2006/table">
            <a:tbl>
              <a:tblPr firstRow="1" bandRow="1">
                <a:tableStyleId>{5940675A-B579-460E-94D1-54222C63F5DA}</a:tableStyleId>
              </a:tblPr>
              <a:tblGrid>
                <a:gridCol w="1440161"/>
                <a:gridCol w="1971638"/>
              </a:tblGrid>
              <a:tr h="313628">
                <a:tc>
                  <a:txBody>
                    <a:bodyPr/>
                    <a:lstStyle/>
                    <a:p>
                      <a:pPr algn="ctr"/>
                      <a:r>
                        <a:rPr lang="en-US" sz="2000" b="1" i="0" dirty="0" smtClean="0">
                          <a:latin typeface="Arial" panose="020B0604020202020204" pitchFamily="34" charset="0"/>
                          <a:cs typeface="Arial" panose="020B0604020202020204" pitchFamily="34" charset="0"/>
                        </a:rPr>
                        <a:t>Diameter</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Circumference</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10cm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31.4cm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54m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169,6m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36mm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313mm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72542143"/>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214</a:t>
            </a:r>
            <a:endParaRPr lang="en-GB" sz="1400" b="1" dirty="0">
              <a:latin typeface="Calibri" panose="020F0502020204030204" pitchFamily="34" charset="0"/>
            </a:endParaRPr>
          </a:p>
        </p:txBody>
      </p:sp>
      <p:sp>
        <p:nvSpPr>
          <p:cNvPr id="3" name="Rectangle 2"/>
          <p:cNvSpPr/>
          <p:nvPr/>
        </p:nvSpPr>
        <p:spPr>
          <a:xfrm>
            <a:off x="251521" y="1246054"/>
            <a:ext cx="5256584" cy="3631763"/>
          </a:xfrm>
          <a:prstGeom prst="rect">
            <a:avLst/>
          </a:prstGeom>
        </p:spPr>
        <p:txBody>
          <a:bodyPr wrap="square">
            <a:spAutoFit/>
          </a:bodyPr>
          <a:lstStyle/>
          <a:p>
            <a:pPr marL="457200" lvl="2" indent="-457200">
              <a:buClr>
                <a:srgbClr val="C00000"/>
              </a:buClr>
              <a:buFont typeface="+mj-lt"/>
              <a:buAutoNum type="arabicPeriod" startAt="4"/>
              <a:tabLst>
                <a:tab pos="2852738" algn="l"/>
              </a:tabLst>
            </a:pPr>
            <a:r>
              <a:rPr lang="en-US" sz="2300" dirty="0" smtClean="0"/>
              <a:t>Work </a:t>
            </a:r>
            <a:r>
              <a:rPr lang="en-US" sz="2300" dirty="0"/>
              <a:t>out the circumference of each circle. Give your answers to 1 </a:t>
            </a:r>
            <a:r>
              <a:rPr lang="en-US" sz="2300" dirty="0" err="1"/>
              <a:t>d.p.</a:t>
            </a:r>
            <a:r>
              <a:rPr lang="en-US" sz="2300" dirty="0"/>
              <a:t> and the units of measurement.</a:t>
            </a:r>
            <a:br>
              <a:rPr lang="en-US" sz="2300" dirty="0"/>
            </a:br>
            <a:r>
              <a:rPr lang="en-US" sz="2300" dirty="0"/>
              <a:t/>
            </a:r>
            <a:br>
              <a:rPr lang="en-US" sz="2300" dirty="0"/>
            </a:br>
            <a:r>
              <a:rPr lang="en-US" sz="2300" dirty="0" smtClean="0"/>
              <a:t/>
            </a:r>
            <a:br>
              <a:rPr lang="en-US" sz="2300" dirty="0" smtClean="0"/>
            </a:br>
            <a:r>
              <a:rPr lang="en-US" sz="2300" dirty="0" smtClean="0"/>
              <a:t/>
            </a:r>
            <a:br>
              <a:rPr lang="en-US" sz="2300" dirty="0" smtClean="0"/>
            </a:br>
            <a:r>
              <a:rPr lang="en-US" sz="2300" dirty="0"/>
              <a:t/>
            </a:r>
            <a:br>
              <a:rPr lang="en-US" sz="2300" dirty="0"/>
            </a:br>
            <a:r>
              <a:rPr lang="en-US" sz="2300" b="1" dirty="0">
                <a:solidFill>
                  <a:srgbClr val="C00000"/>
                </a:solidFill>
              </a:rPr>
              <a:t>Reflect</a:t>
            </a:r>
            <a:r>
              <a:rPr lang="en-US" sz="2300" dirty="0"/>
              <a:t> Do you need to remember both formulae for the circumference of a circle, or just one?</a:t>
            </a:r>
          </a:p>
        </p:txBody>
      </p:sp>
      <p:grpSp>
        <p:nvGrpSpPr>
          <p:cNvPr id="8" name="Group 7"/>
          <p:cNvGrpSpPr/>
          <p:nvPr/>
        </p:nvGrpSpPr>
        <p:grpSpPr>
          <a:xfrm>
            <a:off x="251520" y="5301208"/>
            <a:ext cx="5213924" cy="1240685"/>
            <a:chOff x="150164" y="6494199"/>
            <a:chExt cx="5213924" cy="1240685"/>
          </a:xfrm>
        </p:grpSpPr>
        <p:sp>
          <p:nvSpPr>
            <p:cNvPr id="9" name="Rectangle 8"/>
            <p:cNvSpPr/>
            <p:nvPr/>
          </p:nvSpPr>
          <p:spPr>
            <a:xfrm flipH="1">
              <a:off x="150164" y="6673055"/>
              <a:ext cx="5213924" cy="106182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The formula for the area A, of a circle with radium r is </a:t>
              </a:r>
              <a:r>
                <a:rPr lang="en-US" sz="2400" i="1" dirty="0" smtClean="0">
                  <a:solidFill>
                    <a:schemeClr val="tx1"/>
                  </a:solidFill>
                  <a:latin typeface="Arial" panose="020B0604020202020204" pitchFamily="34" charset="0"/>
                  <a:cs typeface="Arial" panose="020B0604020202020204" pitchFamily="34" charset="0"/>
                </a:rPr>
                <a:t>A</a:t>
              </a:r>
              <a:r>
                <a:rPr lang="en-US" sz="2400" dirty="0" smtClean="0">
                  <a:solidFill>
                    <a:schemeClr val="tx1"/>
                  </a:solidFill>
                  <a:latin typeface="Arial" panose="020B0604020202020204" pitchFamily="34" charset="0"/>
                  <a:cs typeface="Arial" panose="020B0604020202020204" pitchFamily="34" charset="0"/>
                </a:rPr>
                <a:t> = </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i="1" dirty="0" smtClean="0">
                  <a:solidFill>
                    <a:schemeClr val="tx1"/>
                  </a:solidFill>
                  <a:latin typeface="Times New Roman" panose="02020603050405020304" pitchFamily="18" charset="0"/>
                  <a:cs typeface="Times New Roman" panose="02020603050405020304" pitchFamily="18" charset="0"/>
                </a:rPr>
                <a:t>r</a:t>
              </a:r>
              <a:r>
                <a:rPr lang="en-US" sz="2400" baseline="30000" dirty="0" smtClean="0">
                  <a:solidFill>
                    <a:schemeClr val="tx1"/>
                  </a:solidFill>
                  <a:latin typeface="Times New Roman" panose="02020603050405020304" pitchFamily="18" charset="0"/>
                  <a:cs typeface="Times New Roman" panose="02020603050405020304" pitchFamily="18" charset="0"/>
                </a:rPr>
                <a:t>2</a:t>
              </a:r>
              <a:endParaRPr lang="en-US" sz="2400" baseline="30000" dirty="0">
                <a:solidFill>
                  <a:schemeClr val="tx1"/>
                </a:solidFill>
                <a:latin typeface="Arial" panose="020B0604020202020204" pitchFamily="34" charset="0"/>
                <a:cs typeface="Arial" panose="020B0604020202020204" pitchFamily="34" charset="0"/>
              </a:endParaRP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14</a:t>
              </a:r>
              <a:endParaRPr lang="en-US" b="1" dirty="0">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9530" y="2468822"/>
            <a:ext cx="1313691" cy="103218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07231" y="2468064"/>
            <a:ext cx="1400873" cy="1032944"/>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49001" y="2469022"/>
            <a:ext cx="1245997" cy="1031986"/>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565453" y="2468064"/>
            <a:ext cx="1271316" cy="1032944"/>
          </a:xfrm>
          <a:prstGeom prst="rect">
            <a:avLst/>
          </a:prstGeom>
        </p:spPr>
      </p:pic>
    </p:spTree>
    <p:extLst>
      <p:ext uri="{BB962C8B-B14F-4D97-AF65-F5344CB8AC3E}">
        <p14:creationId xmlns:p14="http://schemas.microsoft.com/office/powerpoint/2010/main" val="2546312037"/>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214</a:t>
            </a:r>
            <a:endParaRPr lang="en-GB" sz="1400" b="1" dirty="0">
              <a:latin typeface="Calibri" panose="020F0502020204030204" pitchFamily="34" charset="0"/>
            </a:endParaRPr>
          </a:p>
        </p:txBody>
      </p:sp>
      <p:sp>
        <p:nvSpPr>
          <p:cNvPr id="3" name="Rectangle 2"/>
          <p:cNvSpPr/>
          <p:nvPr/>
        </p:nvSpPr>
        <p:spPr>
          <a:xfrm>
            <a:off x="251521" y="1246054"/>
            <a:ext cx="5256584" cy="4524315"/>
          </a:xfrm>
          <a:prstGeom prst="rect">
            <a:avLst/>
          </a:prstGeom>
        </p:spPr>
        <p:txBody>
          <a:bodyPr wrap="square">
            <a:spAutoFit/>
          </a:bodyPr>
          <a:lstStyle/>
          <a:p>
            <a:pPr marL="457200" lvl="2" indent="-457200">
              <a:buClr>
                <a:srgbClr val="C00000"/>
              </a:buClr>
              <a:buFont typeface="+mj-lt"/>
              <a:buAutoNum type="arabicPeriod" startAt="5"/>
              <a:tabLst>
                <a:tab pos="2852738" algn="l"/>
              </a:tabLst>
            </a:pPr>
            <a:r>
              <a:rPr lang="en-US" sz="2400" dirty="0" smtClean="0"/>
              <a:t>Find the area of each circle.</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1400" dirty="0" smtClean="0"/>
          </a:p>
          <a:p>
            <a:pPr marL="457200" lvl="2" indent="-457200">
              <a:buClr>
                <a:srgbClr val="C00000"/>
              </a:buClr>
              <a:buFont typeface="+mj-lt"/>
              <a:buAutoNum type="arabicPeriod" startAt="5"/>
              <a:tabLst>
                <a:tab pos="2852738" algn="l"/>
              </a:tabLst>
            </a:pPr>
            <a:r>
              <a:rPr lang="en-US" sz="2400" b="1" dirty="0" smtClean="0">
                <a:solidFill>
                  <a:srgbClr val="C00000"/>
                </a:solidFill>
              </a:rPr>
              <a:t>Reflect</a:t>
            </a:r>
            <a:r>
              <a:rPr lang="en-US" sz="2400" dirty="0" smtClean="0">
                <a:solidFill>
                  <a:srgbClr val="C00000"/>
                </a:solidFill>
              </a:rPr>
              <a:t> </a:t>
            </a:r>
            <a:r>
              <a:rPr lang="en-US" sz="2400" dirty="0" smtClean="0"/>
              <a:t>One of these expressions is for the area of a circle and one is for the circumference.</a:t>
            </a:r>
            <a:br>
              <a:rPr lang="en-US" sz="2400" dirty="0" smtClean="0"/>
            </a:br>
            <a:r>
              <a:rPr lang="en-US" sz="2400" dirty="0" smtClean="0"/>
              <a:t/>
            </a:r>
            <a:br>
              <a:rPr lang="en-US" sz="2400" dirty="0" smtClean="0"/>
            </a:br>
            <a:r>
              <a:rPr lang="en-US" sz="2400" dirty="0"/>
              <a:t/>
            </a:r>
            <a:br>
              <a:rPr lang="en-US" sz="2400" dirty="0"/>
            </a:br>
            <a:r>
              <a:rPr lang="en-US" sz="2400" dirty="0"/>
              <a:t>How can you remember which is which?</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7755" y="1753612"/>
            <a:ext cx="1401917" cy="1072168"/>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19156" y="1743547"/>
            <a:ext cx="1314386" cy="1082435"/>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33026" y="1750664"/>
            <a:ext cx="1239090" cy="1075177"/>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71599" y="1747268"/>
            <a:ext cx="1363099" cy="1078640"/>
          </a:xfrm>
          <a:prstGeom prst="rect">
            <a:avLst/>
          </a:prstGeom>
        </p:spPr>
      </p:pic>
      <p:sp>
        <p:nvSpPr>
          <p:cNvPr id="18" name="Rectangle 17"/>
          <p:cNvSpPr/>
          <p:nvPr/>
        </p:nvSpPr>
        <p:spPr>
          <a:xfrm flipH="1">
            <a:off x="223753" y="5694347"/>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Think about the units of area and circumference.</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1002533" y="4149080"/>
            <a:ext cx="1152128" cy="576064"/>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2</a:t>
            </a:r>
            <a:r>
              <a:rPr lang="el-GR" sz="3600" dirty="0" smtClean="0">
                <a:solidFill>
                  <a:schemeClr val="tx1"/>
                </a:solidFill>
                <a:latin typeface="Times New Roman" panose="02020603050405020304" pitchFamily="18" charset="0"/>
                <a:cs typeface="Times New Roman" panose="02020603050405020304" pitchFamily="18" charset="0"/>
              </a:rPr>
              <a:t>π</a:t>
            </a:r>
            <a:r>
              <a:rPr lang="en-US" sz="3600" i="1" dirty="0" smtClean="0">
                <a:solidFill>
                  <a:schemeClr val="tx1"/>
                </a:solidFill>
                <a:latin typeface="Times New Roman" panose="02020603050405020304" pitchFamily="18" charset="0"/>
                <a:cs typeface="Times New Roman" panose="02020603050405020304" pitchFamily="18" charset="0"/>
              </a:rPr>
              <a:t>r</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411760" y="4149080"/>
            <a:ext cx="1152128" cy="576064"/>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solidFill>
                  <a:schemeClr val="tx1"/>
                </a:solidFill>
                <a:latin typeface="Times New Roman" panose="02020603050405020304" pitchFamily="18" charset="0"/>
                <a:cs typeface="Times New Roman" panose="02020603050405020304" pitchFamily="18" charset="0"/>
              </a:rPr>
              <a:t>π</a:t>
            </a:r>
            <a:r>
              <a:rPr lang="en-US" sz="3600" i="1" dirty="0" smtClean="0">
                <a:solidFill>
                  <a:schemeClr val="tx1"/>
                </a:solidFill>
                <a:latin typeface="Times New Roman" panose="02020603050405020304" pitchFamily="18" charset="0"/>
                <a:cs typeface="Times New Roman" panose="02020603050405020304" pitchFamily="18" charset="0"/>
              </a:rPr>
              <a:t>r</a:t>
            </a:r>
            <a:r>
              <a:rPr lang="en-US" sz="3600" baseline="30000" dirty="0" smtClean="0">
                <a:solidFill>
                  <a:schemeClr val="tx1"/>
                </a:solidFill>
                <a:latin typeface="Times New Roman" panose="02020603050405020304" pitchFamily="18" charset="0"/>
                <a:cs typeface="Times New Roman" panose="02020603050405020304" pitchFamily="18" charset="0"/>
              </a:rPr>
              <a:t>2</a:t>
            </a:r>
            <a:endParaRPr lang="en-US" sz="2400" baseline="30000"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413015835"/>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214</a:t>
            </a:r>
            <a:endParaRPr lang="en-GB" sz="1400" b="1" dirty="0">
              <a:latin typeface="Calibri" panose="020F0502020204030204" pitchFamily="34" charset="0"/>
            </a:endParaRPr>
          </a:p>
        </p:txBody>
      </p:sp>
      <p:grpSp>
        <p:nvGrpSpPr>
          <p:cNvPr id="13" name="Group 12"/>
          <p:cNvGrpSpPr/>
          <p:nvPr/>
        </p:nvGrpSpPr>
        <p:grpSpPr>
          <a:xfrm>
            <a:off x="305905" y="1268760"/>
            <a:ext cx="5130191" cy="5378533"/>
            <a:chOff x="3483872" y="1089031"/>
            <a:chExt cx="5264592" cy="5378533"/>
          </a:xfrm>
        </p:grpSpPr>
        <p:sp>
          <p:nvSpPr>
            <p:cNvPr id="14" name="Round Diagonal Corner Rectangle 13"/>
            <p:cNvSpPr/>
            <p:nvPr/>
          </p:nvSpPr>
          <p:spPr>
            <a:xfrm>
              <a:off x="3491880" y="1108473"/>
              <a:ext cx="5256584" cy="5309150"/>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latin typeface="Arial" panose="020B0604020202020204" pitchFamily="34" charset="0"/>
                  <a:cs typeface="Arial" panose="020B0604020202020204" pitchFamily="34" charset="0"/>
                </a:rPr>
                <a:t>7</a:t>
              </a:r>
              <a:r>
                <a:rPr lang="en-US" sz="2200" b="1" dirty="0" smtClean="0">
                  <a:solidFill>
                    <a:schemeClr val="bg1"/>
                  </a:solidFill>
                  <a:latin typeface="Arial" panose="020B0604020202020204" pitchFamily="34" charset="0"/>
                  <a:cs typeface="Arial" panose="020B0604020202020204" pitchFamily="34" charset="0"/>
                </a:rPr>
                <a:t>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3563889" y="1666250"/>
              <a:ext cx="5095139" cy="4801314"/>
            </a:xfrm>
            <a:prstGeom prst="rect">
              <a:avLst/>
            </a:prstGeom>
          </p:spPr>
          <p:txBody>
            <a:bodyPr wrap="square">
              <a:spAutoFit/>
            </a:bodyPr>
            <a:lstStyle/>
            <a:p>
              <a:pPr>
                <a:spcAft>
                  <a:spcPts val="0"/>
                </a:spcAft>
                <a:tabLst>
                  <a:tab pos="4972050" algn="r"/>
                </a:tabLst>
              </a:pPr>
              <a:r>
                <a:rPr lang="en-US" dirty="0" err="1"/>
                <a:t>Mr</a:t>
              </a:r>
              <a:r>
                <a:rPr lang="en-US" dirty="0"/>
                <a:t> Weaver’s garden is in the shape of a rectangle.</a:t>
              </a:r>
            </a:p>
            <a:p>
              <a:pPr>
                <a:spcAft>
                  <a:spcPts val="0"/>
                </a:spcAft>
                <a:tabLst>
                  <a:tab pos="4972050" algn="r"/>
                </a:tabLst>
              </a:pPr>
              <a:r>
                <a:rPr lang="en-US" dirty="0"/>
                <a:t>In the garden there is a patio in the shape of a rectangle and two </a:t>
              </a:r>
              <a:endParaRPr lang="en-US" dirty="0" smtClean="0"/>
            </a:p>
            <a:p>
              <a:pPr>
                <a:spcAft>
                  <a:spcPts val="0"/>
                </a:spcAft>
                <a:tabLst>
                  <a:tab pos="4972050" algn="r"/>
                </a:tabLst>
              </a:pPr>
              <a:r>
                <a:rPr lang="en-US" dirty="0" smtClean="0"/>
                <a:t>ponds </a:t>
              </a:r>
              <a:r>
                <a:rPr lang="en-US" dirty="0"/>
                <a:t>in the shape </a:t>
              </a:r>
              <a:r>
                <a:rPr lang="en-US" dirty="0" smtClean="0"/>
                <a:t/>
              </a:r>
              <a:br>
                <a:rPr lang="en-US" dirty="0" smtClean="0"/>
              </a:br>
              <a:r>
                <a:rPr lang="en-US" dirty="0" smtClean="0"/>
                <a:t>of </a:t>
              </a:r>
              <a:r>
                <a:rPr lang="en-US" dirty="0"/>
                <a:t>circles with </a:t>
              </a:r>
              <a:r>
                <a:rPr lang="en-US" dirty="0" smtClean="0"/>
                <a:t/>
              </a:r>
              <a:br>
                <a:rPr lang="en-US" dirty="0" smtClean="0"/>
              </a:br>
              <a:r>
                <a:rPr lang="en-US" dirty="0" smtClean="0"/>
                <a:t>diameter </a:t>
              </a:r>
              <a:r>
                <a:rPr lang="en-US" dirty="0"/>
                <a:t>3.8 m.</a:t>
              </a:r>
            </a:p>
            <a:p>
              <a:pPr>
                <a:spcAft>
                  <a:spcPts val="0"/>
                </a:spcAft>
                <a:tabLst>
                  <a:tab pos="4972050" algn="r"/>
                </a:tabLst>
              </a:pPr>
              <a:r>
                <a:rPr lang="en-US" dirty="0"/>
                <a:t>The rest of the </a:t>
              </a:r>
              <a:r>
                <a:rPr lang="en-US" dirty="0" smtClean="0"/>
                <a:t/>
              </a:r>
              <a:br>
                <a:rPr lang="en-US" dirty="0" smtClean="0"/>
              </a:br>
              <a:r>
                <a:rPr lang="en-US" dirty="0" smtClean="0"/>
                <a:t>garden </a:t>
              </a:r>
              <a:r>
                <a:rPr lang="en-US" dirty="0"/>
                <a:t>is grass</a:t>
              </a:r>
              <a:r>
                <a:rPr lang="en-US" dirty="0" smtClean="0"/>
                <a:t>.</a:t>
              </a:r>
              <a:endParaRPr lang="en-US" b="1" dirty="0"/>
            </a:p>
            <a:p>
              <a:pPr>
                <a:spcAft>
                  <a:spcPts val="0"/>
                </a:spcAft>
                <a:tabLst>
                  <a:tab pos="4972050" algn="r"/>
                </a:tabLst>
              </a:pPr>
              <a:endParaRPr lang="en-US" b="1" dirty="0"/>
            </a:p>
            <a:p>
              <a:pPr>
                <a:spcAft>
                  <a:spcPts val="0"/>
                </a:spcAft>
                <a:tabLst>
                  <a:tab pos="4972050" algn="r"/>
                </a:tabLst>
              </a:pPr>
              <a:r>
                <a:rPr lang="en-US" dirty="0" smtClean="0"/>
                <a:t>Mr</a:t>
              </a:r>
              <a:r>
                <a:rPr lang="en-US" dirty="0"/>
                <a:t>.</a:t>
              </a:r>
              <a:r>
                <a:rPr lang="en-US" dirty="0" smtClean="0"/>
                <a:t> </a:t>
              </a:r>
              <a:r>
                <a:rPr lang="en-US" dirty="0"/>
                <a:t>Weaver is going to spread fertiliser over all the g One box of fertiliser will cover 25 m2 of grass.</a:t>
              </a:r>
            </a:p>
            <a:p>
              <a:pPr>
                <a:spcAft>
                  <a:spcPts val="0"/>
                </a:spcAft>
                <a:tabLst>
                  <a:tab pos="4972050" algn="r"/>
                </a:tabLst>
              </a:pPr>
              <a:r>
                <a:rPr lang="en-US" dirty="0"/>
                <a:t>How many boxes of fertiliser does </a:t>
              </a:r>
              <a:r>
                <a:rPr lang="en-US" dirty="0" smtClean="0"/>
                <a:t>Mr. </a:t>
              </a:r>
              <a:r>
                <a:rPr lang="en-US" dirty="0"/>
                <a:t>Weaver need? You must show your working.</a:t>
              </a:r>
            </a:p>
            <a:p>
              <a:pPr algn="r">
                <a:spcAft>
                  <a:spcPts val="0"/>
                </a:spcAft>
                <a:tabLst>
                  <a:tab pos="4972050" algn="r"/>
                </a:tabLst>
              </a:pPr>
              <a:r>
                <a:rPr lang="en-US" b="1" dirty="0" smtClean="0"/>
                <a:t>(5 marks)</a:t>
              </a:r>
            </a:p>
            <a:p>
              <a:pPr algn="r">
                <a:spcAft>
                  <a:spcPts val="0"/>
                </a:spcAft>
                <a:tabLst>
                  <a:tab pos="4972050" algn="r"/>
                </a:tabLst>
              </a:pPr>
              <a:r>
                <a:rPr lang="en-US" i="1" dirty="0" smtClean="0"/>
                <a:t>June </a:t>
              </a:r>
              <a:r>
                <a:rPr lang="en-US" i="1" dirty="0"/>
                <a:t>2012, Q5, 1MA0/2H</a:t>
              </a:r>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83767" y="2780928"/>
            <a:ext cx="2865175" cy="1758176"/>
          </a:xfrm>
          <a:prstGeom prst="rect">
            <a:avLst/>
          </a:prstGeom>
        </p:spPr>
      </p:pic>
      <p:sp>
        <p:nvSpPr>
          <p:cNvPr id="6" name="Rectangle 5"/>
          <p:cNvSpPr/>
          <p:nvPr/>
        </p:nvSpPr>
        <p:spPr>
          <a:xfrm>
            <a:off x="5053517" y="2918323"/>
            <a:ext cx="27288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H="1">
            <a:off x="5580112" y="4832574"/>
            <a:ext cx="3167930" cy="175432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a:t>
            </a:r>
            <a:r>
              <a:rPr lang="en-US" sz="2000" b="1" dirty="0" smtClean="0">
                <a:solidFill>
                  <a:schemeClr val="tx1"/>
                </a:solidFill>
                <a:latin typeface="Arial" panose="020B0604020202020204" pitchFamily="34" charset="0"/>
                <a:cs typeface="Arial" panose="020B0604020202020204" pitchFamily="34" charset="0"/>
              </a:rPr>
              <a:t>hint </a:t>
            </a:r>
          </a:p>
          <a:p>
            <a:r>
              <a:rPr lang="en-US" sz="2000" dirty="0" smtClean="0">
                <a:solidFill>
                  <a:schemeClr val="tx1"/>
                </a:solidFill>
                <a:latin typeface="Arial" panose="020B0604020202020204" pitchFamily="34" charset="0"/>
                <a:cs typeface="Arial" panose="020B0604020202020204" pitchFamily="34" charset="0"/>
              </a:rPr>
              <a:t>Show dearly which areas you are working out. You could use:</a:t>
            </a:r>
          </a:p>
          <a:p>
            <a:r>
              <a:rPr lang="en-US" sz="2000" dirty="0" smtClean="0">
                <a:solidFill>
                  <a:schemeClr val="tx1"/>
                </a:solidFill>
                <a:latin typeface="Arial" panose="020B0604020202020204" pitchFamily="34" charset="0"/>
                <a:cs typeface="Arial" panose="020B0604020202020204" pitchFamily="34" charset="0"/>
              </a:rPr>
              <a:t>Area </a:t>
            </a:r>
            <a:r>
              <a:rPr lang="en-US" sz="28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000" dirty="0" smtClean="0">
                <a:solidFill>
                  <a:schemeClr val="tx1"/>
                </a:solidFill>
                <a:latin typeface="Arial" panose="020B0604020202020204" pitchFamily="34" charset="0"/>
                <a:cs typeface="Arial" panose="020B0604020202020204" pitchFamily="34" charset="0"/>
              </a:rPr>
              <a:t> =    Area </a:t>
            </a:r>
            <a:r>
              <a:rPr lang="en-US" sz="28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002706"/>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215</a:t>
            </a:r>
            <a:endParaRPr lang="en-GB" sz="1400" b="1" dirty="0">
              <a:latin typeface="Calibri" panose="020F0502020204030204" pitchFamily="34" charset="0"/>
            </a:endParaRPr>
          </a:p>
        </p:txBody>
      </p:sp>
      <p:sp>
        <p:nvSpPr>
          <p:cNvPr id="3" name="Rectangle 2"/>
          <p:cNvSpPr/>
          <p:nvPr/>
        </p:nvSpPr>
        <p:spPr>
          <a:xfrm>
            <a:off x="251521" y="1246054"/>
            <a:ext cx="5256584" cy="5509200"/>
          </a:xfrm>
          <a:prstGeom prst="rect">
            <a:avLst/>
          </a:prstGeom>
        </p:spPr>
        <p:txBody>
          <a:bodyPr wrap="square">
            <a:spAutoFit/>
          </a:bodyPr>
          <a:lstStyle/>
          <a:p>
            <a:pPr marL="400050" lvl="2" indent="-400050">
              <a:buClr>
                <a:srgbClr val="C00000"/>
              </a:buClr>
              <a:buFont typeface="+mj-lt"/>
              <a:buAutoNum type="arabicPeriod" startAt="8"/>
              <a:tabLst>
                <a:tab pos="2852738" algn="l"/>
              </a:tabLst>
            </a:pPr>
            <a:r>
              <a:rPr lang="en-US" sz="2200" b="1" dirty="0">
                <a:solidFill>
                  <a:srgbClr val="C00000"/>
                </a:solidFill>
              </a:rPr>
              <a:t>STEM / Modelling </a:t>
            </a:r>
            <a:r>
              <a:rPr lang="en-US" sz="2200" dirty="0"/>
              <a:t>A biologist needs to estimate the area of this </a:t>
            </a:r>
            <a:r>
              <a:rPr lang="en-US" sz="2200" dirty="0" err="1"/>
              <a:t>mould</a:t>
            </a:r>
            <a:r>
              <a:rPr lang="en-US" sz="2200" dirty="0"/>
              <a:t> sample</a:t>
            </a:r>
            <a:r>
              <a:rPr lang="en-US" sz="2200" dirty="0" smtClean="0"/>
              <a:t>.</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a:t/>
            </a:r>
            <a:br>
              <a:rPr lang="en-US" sz="2200" dirty="0"/>
            </a:br>
            <a:r>
              <a:rPr lang="en-US" sz="2200" dirty="0"/>
              <a:t>She measures the distance across it in two directions, </a:t>
            </a:r>
            <a:endParaRPr lang="en-US" sz="2200" dirty="0" smtClean="0"/>
          </a:p>
          <a:p>
            <a:pPr marL="800100" lvl="3" indent="-342900">
              <a:buClr>
                <a:srgbClr val="C00000"/>
              </a:buClr>
              <a:buFont typeface="+mj-lt"/>
              <a:buAutoNum type="alphaLcPeriod"/>
              <a:tabLst>
                <a:tab pos="2852738" algn="l"/>
              </a:tabLst>
            </a:pPr>
            <a:r>
              <a:rPr lang="en-US" sz="2200" dirty="0" smtClean="0"/>
              <a:t>Work </a:t>
            </a:r>
            <a:r>
              <a:rPr lang="en-US" sz="2200" dirty="0"/>
              <a:t>out the mean distance across the sample.</a:t>
            </a:r>
          </a:p>
          <a:p>
            <a:pPr marL="800100" lvl="3" indent="-342900">
              <a:buClr>
                <a:srgbClr val="C00000"/>
              </a:buClr>
              <a:buFont typeface="+mj-lt"/>
              <a:buAutoNum type="alphaLcPeriod"/>
              <a:tabLst>
                <a:tab pos="2852738" algn="l"/>
              </a:tabLst>
            </a:pPr>
            <a:r>
              <a:rPr lang="en-US" sz="2200" dirty="0" smtClean="0"/>
              <a:t>By </a:t>
            </a:r>
            <a:r>
              <a:rPr lang="en-US" sz="2200" dirty="0"/>
              <a:t>modelling the sample as a circle, calculate an estimate for its area to the nearest square </a:t>
            </a:r>
            <a:r>
              <a:rPr lang="en-US" sz="2200" dirty="0" err="1"/>
              <a:t>millimetre</a:t>
            </a:r>
            <a:r>
              <a:rPr lang="en-US" sz="2200" dirty="0" smtClean="0"/>
              <a:t>.</a:t>
            </a:r>
            <a:endParaRPr lang="en-US" sz="2200" dirty="0"/>
          </a:p>
        </p:txBody>
      </p:sp>
      <p:sp>
        <p:nvSpPr>
          <p:cNvPr id="14" name="Rectangle 13"/>
          <p:cNvSpPr/>
          <p:nvPr/>
        </p:nvSpPr>
        <p:spPr>
          <a:xfrm flipH="1">
            <a:off x="2771799" y="2404045"/>
            <a:ext cx="2684260" cy="138499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Q8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Use your mean from part </a:t>
            </a:r>
            <a:r>
              <a:rPr lang="en-US" sz="2100" b="1" dirty="0">
                <a:solidFill>
                  <a:schemeClr val="tx1"/>
                </a:solidFill>
                <a:latin typeface="Arial" panose="020B0604020202020204" pitchFamily="34" charset="0"/>
                <a:cs typeface="Arial" panose="020B0604020202020204" pitchFamily="34" charset="0"/>
              </a:rPr>
              <a:t>a</a:t>
            </a:r>
            <a:r>
              <a:rPr lang="en-US" sz="2100" dirty="0" smtClean="0">
                <a:solidFill>
                  <a:schemeClr val="tx1"/>
                </a:solidFill>
                <a:latin typeface="Arial" panose="020B0604020202020204" pitchFamily="34" charset="0"/>
                <a:cs typeface="Arial" panose="020B0604020202020204" pitchFamily="34" charset="0"/>
              </a:rPr>
              <a:t> </a:t>
            </a:r>
            <a:r>
              <a:rPr lang="en-US" sz="2100" dirty="0">
                <a:solidFill>
                  <a:schemeClr val="tx1"/>
                </a:solidFill>
                <a:latin typeface="Arial" panose="020B0604020202020204" pitchFamily="34" charset="0"/>
                <a:cs typeface="Arial" panose="020B0604020202020204" pitchFamily="34" charset="0"/>
              </a:rPr>
              <a:t>as an estimate for the diameter.</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3098" y="2332827"/>
            <a:ext cx="1810515" cy="1629463"/>
          </a:xfrm>
          <a:prstGeom prst="rect">
            <a:avLst/>
          </a:prstGeom>
        </p:spPr>
      </p:pic>
    </p:spTree>
    <p:extLst>
      <p:ext uri="{BB962C8B-B14F-4D97-AF65-F5344CB8AC3E}">
        <p14:creationId xmlns:p14="http://schemas.microsoft.com/office/powerpoint/2010/main" val="2302971973"/>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215</a:t>
            </a:r>
            <a:endParaRPr lang="en-GB" sz="1400" b="1" dirty="0">
              <a:latin typeface="Calibri" panose="020F0502020204030204" pitchFamily="34" charset="0"/>
            </a:endParaRPr>
          </a:p>
        </p:txBody>
      </p:sp>
      <p:sp>
        <p:nvSpPr>
          <p:cNvPr id="3" name="Rectangle 2"/>
          <p:cNvSpPr/>
          <p:nvPr/>
        </p:nvSpPr>
        <p:spPr>
          <a:xfrm>
            <a:off x="251521" y="1246054"/>
            <a:ext cx="5256584" cy="2893100"/>
          </a:xfrm>
          <a:prstGeom prst="rect">
            <a:avLst/>
          </a:prstGeom>
        </p:spPr>
        <p:txBody>
          <a:bodyPr wrap="square">
            <a:spAutoFit/>
          </a:bodyPr>
          <a:lstStyle/>
          <a:p>
            <a:pPr marL="514350" lvl="2" indent="-514350">
              <a:buClr>
                <a:srgbClr val="C00000"/>
              </a:buClr>
              <a:buFont typeface="+mj-lt"/>
              <a:buAutoNum type="arabicPeriod" startAt="9"/>
              <a:tabLst>
                <a:tab pos="2852738" algn="l"/>
              </a:tabLst>
            </a:pPr>
            <a:r>
              <a:rPr lang="en-US" sz="2200" b="1" dirty="0">
                <a:solidFill>
                  <a:srgbClr val="C00000"/>
                </a:solidFill>
              </a:rPr>
              <a:t>Real / Problem-solving </a:t>
            </a:r>
            <a:r>
              <a:rPr lang="en-US" sz="2200" dirty="0"/>
              <a:t>A bicycle wheel has radius </a:t>
            </a:r>
            <a:r>
              <a:rPr lang="en-US" sz="2200" dirty="0" smtClean="0"/>
              <a:t>32cm.</a:t>
            </a:r>
            <a:br>
              <a:rPr lang="en-US" sz="2200" dirty="0" smtClean="0"/>
            </a:br>
            <a:r>
              <a:rPr lang="en-US" sz="2200" dirty="0" smtClean="0"/>
              <a:t>How </a:t>
            </a:r>
            <a:r>
              <a:rPr lang="en-US" sz="2200" dirty="0"/>
              <a:t>many complete revolutions does the wheel make in 1 km</a:t>
            </a:r>
            <a:r>
              <a:rPr lang="en-US" sz="2200" dirty="0" smtClean="0"/>
              <a:t>?</a:t>
            </a:r>
            <a:endParaRPr lang="en-US" sz="2200" dirty="0"/>
          </a:p>
          <a:p>
            <a:pPr marL="514350" lvl="2" indent="-514350">
              <a:buClr>
                <a:srgbClr val="C00000"/>
              </a:buClr>
              <a:buFont typeface="+mj-lt"/>
              <a:buAutoNum type="arabicPeriod" startAt="9"/>
              <a:tabLst>
                <a:tab pos="2852738" algn="l"/>
              </a:tabLst>
            </a:pPr>
            <a:r>
              <a:rPr lang="en-US" sz="2200" b="1" dirty="0" smtClean="0">
                <a:solidFill>
                  <a:srgbClr val="C00000"/>
                </a:solidFill>
              </a:rPr>
              <a:t>Reasoning</a:t>
            </a:r>
            <a:r>
              <a:rPr lang="en-US" sz="2200" dirty="0" smtClean="0">
                <a:solidFill>
                  <a:srgbClr val="C00000"/>
                </a:solidFill>
              </a:rPr>
              <a:t> </a:t>
            </a:r>
            <a:r>
              <a:rPr lang="en-US" sz="2200" dirty="0"/>
              <a:t>The areas and circumferences of these circles are given in terms of </a:t>
            </a:r>
            <a:r>
              <a:rPr lang="el-GR" sz="2400" dirty="0" smtClean="0">
                <a:latin typeface="Times New Roman" panose="02020603050405020304" pitchFamily="18" charset="0"/>
                <a:cs typeface="Times New Roman" panose="02020603050405020304" pitchFamily="18" charset="0"/>
              </a:rPr>
              <a:t>π</a:t>
            </a:r>
            <a:r>
              <a:rPr lang="en-US" sz="2400" dirty="0" smtClean="0">
                <a:latin typeface="Times New Roman" panose="02020603050405020304" pitchFamily="18" charset="0"/>
                <a:cs typeface="Times New Roman" panose="02020603050405020304" pitchFamily="18" charset="0"/>
              </a:rPr>
              <a:t>.</a:t>
            </a:r>
            <a:r>
              <a:rPr lang="en-US" sz="2200" dirty="0" smtClean="0"/>
              <a:t> </a:t>
            </a:r>
            <a:r>
              <a:rPr lang="en-US" sz="2200" dirty="0"/>
              <a:t>Match each circle to its area and circumference.</a:t>
            </a:r>
          </a:p>
        </p:txBody>
      </p:sp>
      <p:sp>
        <p:nvSpPr>
          <p:cNvPr id="14" name="Rectangle 13"/>
          <p:cNvSpPr/>
          <p:nvPr/>
        </p:nvSpPr>
        <p:spPr>
          <a:xfrm flipH="1">
            <a:off x="5580112" y="5212357"/>
            <a:ext cx="3181200" cy="138499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Q10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a:t>
            </a:r>
            <a:r>
              <a:rPr lang="en-US" sz="2100" dirty="0" smtClean="0">
                <a:solidFill>
                  <a:schemeClr val="tx1"/>
                </a:solidFill>
                <a:latin typeface="Arial" panose="020B0604020202020204" pitchFamily="34" charset="0"/>
                <a:cs typeface="Arial" panose="020B0604020202020204" pitchFamily="34" charset="0"/>
              </a:rPr>
              <a:t>– Substitute the radius in to the circumference and area formats. </a:t>
            </a:r>
            <a:endParaRPr lang="en-US" sz="2100" dirty="0">
              <a:solidFill>
                <a:schemeClr val="tx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2708920"/>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8641" y="4092880"/>
            <a:ext cx="4822344" cy="1261228"/>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841" y="5422390"/>
            <a:ext cx="4597945" cy="1170386"/>
          </a:xfrm>
          <a:prstGeom prst="rect">
            <a:avLst/>
          </a:prstGeom>
        </p:spPr>
      </p:pic>
      <p:sp>
        <p:nvSpPr>
          <p:cNvPr id="10" name="Rectangle 9"/>
          <p:cNvSpPr/>
          <p:nvPr/>
        </p:nvSpPr>
        <p:spPr>
          <a:xfrm flipH="1">
            <a:off x="5580111" y="3884855"/>
            <a:ext cx="3172013" cy="1200329"/>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chemeClr val="tx1"/>
                </a:solidFill>
                <a:latin typeface="Times New Roman" panose="02020603050405020304" pitchFamily="18" charset="0"/>
                <a:cs typeface="Times New Roman" panose="02020603050405020304" pitchFamily="18" charset="0"/>
              </a:rPr>
              <a:t>Q5 communication hint </a:t>
            </a:r>
            <a:r>
              <a:rPr lang="en-US" sz="2400" dirty="0" smtClean="0">
                <a:solidFill>
                  <a:schemeClr val="tx1"/>
                </a:solidFill>
                <a:latin typeface="Times New Roman" panose="02020603050405020304" pitchFamily="18" charset="0"/>
                <a:cs typeface="Times New Roman" panose="02020603050405020304" pitchFamily="18" charset="0"/>
              </a:rPr>
              <a:t>– “In terms of </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dirty="0" smtClean="0">
                <a:solidFill>
                  <a:schemeClr val="tx1"/>
                </a:solidFill>
                <a:latin typeface="Times New Roman" panose="02020603050405020304" pitchFamily="18" charset="0"/>
                <a:cs typeface="Times New Roman" panose="02020603050405020304" pitchFamily="18" charset="0"/>
              </a:rPr>
              <a:t>” means </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dirty="0" smtClean="0">
                <a:solidFill>
                  <a:schemeClr val="tx1"/>
                </a:solidFill>
                <a:latin typeface="Times New Roman" panose="02020603050405020304" pitchFamily="18" charset="0"/>
                <a:cs typeface="Times New Roman" panose="02020603050405020304" pitchFamily="18" charset="0"/>
              </a:rPr>
              <a:t> is the answer.</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552281899"/>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215</a:t>
            </a:r>
            <a:endParaRPr lang="en-GB" sz="1400" b="1" dirty="0">
              <a:latin typeface="Calibri" panose="020F0502020204030204" pitchFamily="34" charset="0"/>
            </a:endParaRPr>
          </a:p>
        </p:txBody>
      </p:sp>
      <p:sp>
        <p:nvSpPr>
          <p:cNvPr id="3" name="Rectangle 2"/>
          <p:cNvSpPr/>
          <p:nvPr/>
        </p:nvSpPr>
        <p:spPr>
          <a:xfrm>
            <a:off x="251521" y="1246054"/>
            <a:ext cx="5256584" cy="5539978"/>
          </a:xfrm>
          <a:prstGeom prst="rect">
            <a:avLst/>
          </a:prstGeom>
        </p:spPr>
        <p:txBody>
          <a:bodyPr wrap="square">
            <a:spAutoFit/>
          </a:bodyPr>
          <a:lstStyle/>
          <a:p>
            <a:pPr marL="514350" lvl="2" indent="-514350">
              <a:buClr>
                <a:srgbClr val="C00000"/>
              </a:buClr>
              <a:buFont typeface="+mj-lt"/>
              <a:buAutoNum type="arabicPeriod" startAt="11"/>
              <a:tabLst>
                <a:tab pos="2852738" algn="l"/>
              </a:tabLst>
            </a:pPr>
            <a:r>
              <a:rPr lang="en-US" sz="2200" b="1" dirty="0" smtClean="0">
                <a:solidFill>
                  <a:srgbClr val="C00000"/>
                </a:solidFill>
              </a:rPr>
              <a:t>Reasoning </a:t>
            </a:r>
            <a:r>
              <a:rPr lang="en-US" sz="2200" dirty="0" smtClean="0">
                <a:solidFill>
                  <a:srgbClr val="C00000"/>
                </a:solidFill>
              </a:rPr>
              <a:t>a.</a:t>
            </a:r>
            <a:r>
              <a:rPr lang="en-US" sz="2200" dirty="0" smtClean="0"/>
              <a:t> </a:t>
            </a:r>
            <a:r>
              <a:rPr lang="en-US" sz="2200" dirty="0"/>
              <a:t>Work out the area and circumference of a circle with radius 6cm</a:t>
            </a:r>
          </a:p>
          <a:p>
            <a:pPr marL="1428750" lvl="4" indent="-514350">
              <a:buClr>
                <a:srgbClr val="C00000"/>
              </a:buClr>
              <a:buFont typeface="+mj-lt"/>
              <a:buAutoNum type="romanLcPeriod"/>
              <a:tabLst>
                <a:tab pos="2852738" algn="l"/>
              </a:tabLst>
            </a:pPr>
            <a:r>
              <a:rPr lang="en-US" sz="2200" dirty="0" smtClean="0"/>
              <a:t>in </a:t>
            </a:r>
            <a:r>
              <a:rPr lang="en-US" sz="2200" dirty="0"/>
              <a:t>terms of </a:t>
            </a:r>
            <a:r>
              <a:rPr lang="el-GR" sz="2400" dirty="0">
                <a:latin typeface="Times New Roman" panose="02020603050405020304" pitchFamily="18" charset="0"/>
                <a:cs typeface="Times New Roman" panose="02020603050405020304" pitchFamily="18" charset="0"/>
              </a:rPr>
              <a:t>π</a:t>
            </a:r>
            <a:endParaRPr lang="en-US" sz="2200" dirty="0"/>
          </a:p>
          <a:p>
            <a:pPr marL="1428750" lvl="4" indent="-514350">
              <a:buClr>
                <a:srgbClr val="C00000"/>
              </a:buClr>
              <a:buFont typeface="+mj-lt"/>
              <a:buAutoNum type="romanLcPeriod"/>
              <a:tabLst>
                <a:tab pos="2852738" algn="l"/>
              </a:tabLst>
            </a:pPr>
            <a:r>
              <a:rPr lang="en-US" sz="2200" dirty="0" smtClean="0"/>
              <a:t>to </a:t>
            </a:r>
            <a:r>
              <a:rPr lang="en-US" sz="2200" dirty="0"/>
              <a:t>2 </a:t>
            </a:r>
            <a:r>
              <a:rPr lang="en-US" sz="2200" dirty="0" err="1"/>
              <a:t>s.f.</a:t>
            </a:r>
            <a:endParaRPr lang="en-US" sz="2200" dirty="0"/>
          </a:p>
          <a:p>
            <a:pPr marL="857250" lvl="3" indent="-400050">
              <a:buClr>
                <a:srgbClr val="C00000"/>
              </a:buClr>
              <a:buFont typeface="+mj-lt"/>
              <a:buAutoNum type="alphaLcPeriod" startAt="2"/>
              <a:tabLst>
                <a:tab pos="2852738" algn="l"/>
              </a:tabLst>
            </a:pPr>
            <a:r>
              <a:rPr lang="en-US" sz="2200" dirty="0" smtClean="0"/>
              <a:t>Which </a:t>
            </a:r>
            <a:r>
              <a:rPr lang="en-US" sz="2200" dirty="0"/>
              <a:t>values for the area and circumference are the most accurate?</a:t>
            </a:r>
          </a:p>
          <a:p>
            <a:pPr marL="514350" lvl="2" indent="-514350">
              <a:buClr>
                <a:srgbClr val="C00000"/>
              </a:buClr>
              <a:buFont typeface="+mj-lt"/>
              <a:buAutoNum type="arabicPeriod" startAt="11"/>
              <a:tabLst>
                <a:tab pos="2852738" algn="l"/>
              </a:tabLst>
            </a:pPr>
            <a:r>
              <a:rPr lang="en-US" sz="2200" dirty="0" smtClean="0"/>
              <a:t>The </a:t>
            </a:r>
            <a:r>
              <a:rPr lang="en-US" sz="2200" dirty="0"/>
              <a:t>circumference of a circle is 104cm.</a:t>
            </a:r>
          </a:p>
          <a:p>
            <a:pPr marL="857250" lvl="3" indent="-400050">
              <a:buClr>
                <a:srgbClr val="C00000"/>
              </a:buClr>
              <a:buFont typeface="+mj-lt"/>
              <a:buAutoNum type="alphaLcPeriod"/>
              <a:tabLst>
                <a:tab pos="2852738" algn="l"/>
              </a:tabLst>
            </a:pPr>
            <a:r>
              <a:rPr lang="en-US" sz="2200" dirty="0" smtClean="0"/>
              <a:t>Substitute </a:t>
            </a:r>
            <a:r>
              <a:rPr lang="en-US" sz="2200" dirty="0"/>
              <a:t>the value for C into the formula </a:t>
            </a:r>
            <a:r>
              <a:rPr lang="en-US" sz="2200" i="1" dirty="0"/>
              <a:t>C</a:t>
            </a:r>
            <a:r>
              <a:rPr lang="en-US" sz="2200" dirty="0"/>
              <a:t> = </a:t>
            </a:r>
            <a:r>
              <a:rPr lang="el-GR" sz="2000" dirty="0" smtClean="0">
                <a:latin typeface="Times New Roman" panose="02020603050405020304" pitchFamily="18" charset="0"/>
                <a:cs typeface="Times New Roman" panose="02020603050405020304" pitchFamily="18" charset="0"/>
              </a:rPr>
              <a:t>π</a:t>
            </a:r>
            <a:r>
              <a:rPr lang="en-US" sz="2200" i="1" dirty="0" smtClean="0"/>
              <a:t>d</a:t>
            </a:r>
            <a:r>
              <a:rPr lang="en-US" sz="2200" dirty="0"/>
              <a:t>. </a:t>
            </a:r>
            <a:endParaRPr lang="en-US" sz="2200" dirty="0" smtClean="0"/>
          </a:p>
          <a:p>
            <a:pPr marL="857250" lvl="3" indent="-400050">
              <a:buClr>
                <a:srgbClr val="C00000"/>
              </a:buClr>
              <a:buFont typeface="+mj-lt"/>
              <a:buAutoNum type="alphaLcPeriod"/>
              <a:tabLst>
                <a:tab pos="2852738" algn="l"/>
              </a:tabLst>
            </a:pPr>
            <a:r>
              <a:rPr lang="en-US" sz="2200" dirty="0" smtClean="0"/>
              <a:t>Solve </a:t>
            </a:r>
            <a:r>
              <a:rPr lang="en-US" sz="2200" dirty="0"/>
              <a:t>the equation to find the diameter to 1 </a:t>
            </a:r>
            <a:r>
              <a:rPr lang="en-US" sz="2200" dirty="0" err="1"/>
              <a:t>d.p.</a:t>
            </a:r>
            <a:endParaRPr lang="en-US" sz="2200" dirty="0"/>
          </a:p>
          <a:p>
            <a:pPr marL="514350" lvl="2" indent="-514350">
              <a:buClr>
                <a:srgbClr val="C00000"/>
              </a:buClr>
              <a:buFont typeface="+mj-lt"/>
              <a:buAutoNum type="arabicPeriod" startAt="11"/>
              <a:tabLst>
                <a:tab pos="2852738" algn="l"/>
              </a:tabLst>
            </a:pPr>
            <a:r>
              <a:rPr lang="en-US" sz="2200" dirty="0" smtClean="0"/>
              <a:t>Find </a:t>
            </a:r>
            <a:r>
              <a:rPr lang="en-US" sz="2200" dirty="0"/>
              <a:t>the radius of a circle with circumference 24cm.</a:t>
            </a:r>
          </a:p>
        </p:txBody>
      </p:sp>
      <p:sp>
        <p:nvSpPr>
          <p:cNvPr id="14" name="Rectangle 13"/>
          <p:cNvSpPr/>
          <p:nvPr/>
        </p:nvSpPr>
        <p:spPr>
          <a:xfrm flipH="1">
            <a:off x="5580112" y="4005064"/>
            <a:ext cx="3181200" cy="48577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Q12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i="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 = </a:t>
            </a:r>
            <a:r>
              <a:rPr lang="el-GR" dirty="0">
                <a:solidFill>
                  <a:schemeClr val="tx1"/>
                </a:solidFill>
                <a:latin typeface="Times New Roman" panose="02020603050405020304" pitchFamily="18" charset="0"/>
                <a:cs typeface="Times New Roman" panose="02020603050405020304" pitchFamily="18" charset="0"/>
              </a:rPr>
              <a:t>π</a:t>
            </a:r>
            <a:r>
              <a:rPr lang="en-US" i="1" dirty="0" smtClean="0">
                <a:solidFill>
                  <a:schemeClr val="tx1"/>
                </a:solidFill>
                <a:latin typeface="Arial" panose="020B0604020202020204" pitchFamily="34" charset="0"/>
                <a:cs typeface="Arial" panose="020B0604020202020204" pitchFamily="34" charset="0"/>
              </a:rPr>
              <a:t>d</a:t>
            </a:r>
            <a:r>
              <a:rPr lang="en-US" dirty="0" smtClean="0">
                <a:solidFill>
                  <a:schemeClr val="tx1"/>
                </a:solidFill>
                <a:latin typeface="Arial" panose="020B0604020202020204" pitchFamily="34" charset="0"/>
                <a:cs typeface="Arial" panose="020B0604020202020204" pitchFamily="34" charset="0"/>
              </a:rPr>
              <a:t> so </a:t>
            </a:r>
            <a14:m xmlns:a14="http://schemas.microsoft.com/office/drawing/2010/main">
              <m:oMath xmlns:m="http://schemas.openxmlformats.org/officeDocument/2006/math">
                <m:f>
                  <m:fPr>
                    <m:ctrlPr>
                      <a:rPr lang="en-US" i="1" smtClean="0">
                        <a:solidFill>
                          <a:schemeClr val="tx1"/>
                        </a:solidFill>
                        <a:latin typeface="Cambria Math" panose="02040503050406030204" pitchFamily="18" charset="0"/>
                        <a:cs typeface="Arial" panose="020B0604020202020204" pitchFamily="34" charset="0"/>
                      </a:rPr>
                    </m:ctrlPr>
                  </m:fPr>
                  <m:num>
                    <m:r>
                      <a:rPr lang="en-US" b="0" i="1" smtClean="0">
                        <a:solidFill>
                          <a:schemeClr val="tx1"/>
                        </a:solidFill>
                        <a:latin typeface="Cambria Math" panose="02040503050406030204" pitchFamily="18" charset="0"/>
                        <a:cs typeface="Arial" panose="020B0604020202020204" pitchFamily="34" charset="0"/>
                      </a:rPr>
                      <m:t>𝐶</m:t>
                    </m:r>
                  </m:num>
                  <m:den>
                    <m:r>
                      <a:rPr lang="en-US" i="1" smtClean="0">
                        <a:solidFill>
                          <a:schemeClr val="tx1"/>
                        </a:solidFill>
                        <a:latin typeface="Cambria Math" panose="02040503050406030204" pitchFamily="18" charset="0"/>
                        <a:cs typeface="Arial" panose="020B0604020202020204" pitchFamily="34" charset="0"/>
                        <a:sym typeface="Wingdings" panose="05000000000000000000" pitchFamily="2" charset="2"/>
                      </a:rPr>
                      <m:t></m:t>
                    </m:r>
                  </m:den>
                </m:f>
              </m:oMath>
            </a14:m>
            <a:r>
              <a:rPr lang="en-US" dirty="0" smtClean="0">
                <a:solidFill>
                  <a:schemeClr val="tx1"/>
                </a:solidFill>
                <a:latin typeface="Arial" panose="020B0604020202020204" pitchFamily="34" charset="0"/>
                <a:cs typeface="Arial" panose="020B0604020202020204" pitchFamily="34" charset="0"/>
              </a:rPr>
              <a:t> = </a:t>
            </a:r>
            <a:r>
              <a:rPr lang="en-US" i="1" dirty="0" smtClean="0">
                <a:solidFill>
                  <a:schemeClr val="tx1"/>
                </a:solidFill>
                <a:latin typeface="Arial" panose="020B0604020202020204" pitchFamily="34" charset="0"/>
                <a:cs typeface="Arial" panose="020B0604020202020204" pitchFamily="34" charset="0"/>
              </a:rPr>
              <a:t>D</a:t>
            </a:r>
            <a:endParaRPr lang="en-US" i="1" dirty="0">
              <a:solidFill>
                <a:schemeClr val="tx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2" name="Rectangle 11"/>
          <p:cNvSpPr/>
          <p:nvPr/>
        </p:nvSpPr>
        <p:spPr>
          <a:xfrm flipH="1">
            <a:off x="5567264" y="5949280"/>
            <a:ext cx="3181200"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Q13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Find the diameter and halve it.</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697687"/>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flipH="1">
                <a:off x="238559" y="1498714"/>
                <a:ext cx="8581913" cy="4914294"/>
              </a:xfrm>
              <a:prstGeom prst="rect">
                <a:avLst/>
              </a:prstGeom>
              <a:solidFill>
                <a:srgbClr val="FEF1E1"/>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91440" rtlCol="0" anchor="t" anchorCtr="0">
                <a:spAutoFit/>
              </a:bodyPr>
              <a:lstStyle/>
              <a:p>
                <a:r>
                  <a:rPr lang="en-US" sz="2600" dirty="0" smtClean="0">
                    <a:solidFill>
                      <a:schemeClr val="tx1"/>
                    </a:solidFill>
                    <a:latin typeface="Arial" panose="020B0604020202020204" pitchFamily="34" charset="0"/>
                    <a:cs typeface="Arial" panose="020B0604020202020204" pitchFamily="34" charset="0"/>
                  </a:rPr>
                  <a:t>A circle has area 50m</a:t>
                </a:r>
                <a:r>
                  <a:rPr lang="en-US" sz="2600" baseline="30000" dirty="0" smtClean="0">
                    <a:solidFill>
                      <a:schemeClr val="tx1"/>
                    </a:solidFill>
                    <a:latin typeface="Arial" panose="020B0604020202020204" pitchFamily="34" charset="0"/>
                    <a:cs typeface="Arial" panose="020B0604020202020204" pitchFamily="34" charset="0"/>
                  </a:rPr>
                  <a:t>2</a:t>
                </a:r>
                <a:r>
                  <a:rPr lang="en-US" sz="2600" dirty="0" smtClean="0">
                    <a:solidFill>
                      <a:schemeClr val="tx1"/>
                    </a:solidFill>
                    <a:latin typeface="Arial" panose="020B0604020202020204" pitchFamily="34" charset="0"/>
                    <a:cs typeface="Arial" panose="020B0604020202020204" pitchFamily="34" charset="0"/>
                  </a:rPr>
                  <a:t>. Find its radius, to the nearest cm.</a:t>
                </a:r>
                <a:br>
                  <a:rPr lang="en-US" sz="2600" dirty="0" smtClean="0">
                    <a:solidFill>
                      <a:schemeClr val="tx1"/>
                    </a:solidFill>
                    <a:latin typeface="Arial" panose="020B0604020202020204" pitchFamily="34" charset="0"/>
                    <a:cs typeface="Arial" panose="020B0604020202020204" pitchFamily="34" charset="0"/>
                  </a:rPr>
                </a:br>
                <a:r>
                  <a:rPr lang="en-US" sz="2600" dirty="0" smtClean="0">
                    <a:solidFill>
                      <a:schemeClr val="tx1"/>
                    </a:solidFill>
                    <a:latin typeface="Arial" panose="020B0604020202020204" pitchFamily="34" charset="0"/>
                    <a:cs typeface="Arial" panose="020B0604020202020204" pitchFamily="34" charset="0"/>
                  </a:rPr>
                  <a:t/>
                </a:r>
                <a:br>
                  <a:rPr lang="en-US" sz="2600" dirty="0" smtClean="0">
                    <a:solidFill>
                      <a:schemeClr val="tx1"/>
                    </a:solidFill>
                    <a:latin typeface="Arial" panose="020B0604020202020204" pitchFamily="34" charset="0"/>
                    <a:cs typeface="Arial" panose="020B0604020202020204" pitchFamily="34" charset="0"/>
                  </a:rPr>
                </a:br>
                <a:r>
                  <a:rPr lang="en-US" sz="2600" dirty="0">
                    <a:solidFill>
                      <a:srgbClr val="7030A0"/>
                    </a:solidFill>
                    <a:latin typeface="Comic Sans MS" panose="030F0702030302020204" pitchFamily="66" charset="0"/>
                    <a:cs typeface="Arial" panose="020B0604020202020204" pitchFamily="34" charset="0"/>
                  </a:rPr>
                  <a:t>50 = </a:t>
                </a:r>
                <a:r>
                  <a:rPr lang="el-GR" sz="2600" dirty="0" smtClean="0">
                    <a:solidFill>
                      <a:srgbClr val="7030A0"/>
                    </a:solidFill>
                    <a:latin typeface="Times New Roman" panose="02020603050405020304" pitchFamily="18" charset="0"/>
                    <a:cs typeface="Times New Roman" panose="02020603050405020304" pitchFamily="18" charset="0"/>
                  </a:rPr>
                  <a:t>π</a:t>
                </a:r>
                <a:r>
                  <a:rPr lang="en-US" sz="2600" dirty="0" smtClean="0">
                    <a:solidFill>
                      <a:srgbClr val="7030A0"/>
                    </a:solidFill>
                    <a:latin typeface="Comic Sans MS" panose="030F0702030302020204" pitchFamily="66" charset="0"/>
                    <a:cs typeface="Arial" panose="020B0604020202020204" pitchFamily="34" charset="0"/>
                  </a:rPr>
                  <a:t>r</a:t>
                </a:r>
                <a:r>
                  <a:rPr lang="en-US" sz="2600" baseline="30000" dirty="0" smtClean="0">
                    <a:solidFill>
                      <a:srgbClr val="7030A0"/>
                    </a:solidFill>
                    <a:latin typeface="Comic Sans MS" panose="030F0702030302020204" pitchFamily="66" charset="0"/>
                    <a:cs typeface="Arial" panose="020B0604020202020204" pitchFamily="34" charset="0"/>
                  </a:rPr>
                  <a:t>2</a:t>
                </a:r>
              </a:p>
              <a:p>
                <a:endParaRPr lang="en-US" sz="2600" dirty="0">
                  <a:solidFill>
                    <a:srgbClr val="002060"/>
                  </a:solidFill>
                  <a:latin typeface="Comic Sans MS" panose="030F0702030302020204" pitchFamily="66" charset="0"/>
                  <a:cs typeface="Arial" panose="020B0604020202020204" pitchFamily="34" charset="0"/>
                </a:endParaRPr>
              </a:p>
              <a:p>
                <a14:m>
                  <m:oMath xmlns:m="http://schemas.openxmlformats.org/officeDocument/2006/math">
                    <m:f>
                      <m:fPr>
                        <m:ctrlPr>
                          <a:rPr lang="en-US" sz="2600" i="1" smtClean="0">
                            <a:solidFill>
                              <a:srgbClr val="7030A0"/>
                            </a:solidFill>
                            <a:latin typeface="Cambria Math" panose="02040503050406030204" pitchFamily="18" charset="0"/>
                            <a:cs typeface="Arial" panose="020B0604020202020204" pitchFamily="34" charset="0"/>
                          </a:rPr>
                        </m:ctrlPr>
                      </m:fPr>
                      <m:num>
                        <m:r>
                          <a:rPr lang="en-US" sz="2600" b="0" i="1" smtClean="0">
                            <a:solidFill>
                              <a:srgbClr val="7030A0"/>
                            </a:solidFill>
                            <a:latin typeface="Cambria Math" panose="02040503050406030204" pitchFamily="18" charset="0"/>
                            <a:cs typeface="Arial" panose="020B0604020202020204" pitchFamily="34" charset="0"/>
                          </a:rPr>
                          <m:t>50</m:t>
                        </m:r>
                      </m:num>
                      <m:den>
                        <m:r>
                          <m:rPr>
                            <m:nor/>
                          </m:rPr>
                          <a:rPr lang="el-GR" sz="2600" dirty="0">
                            <a:solidFill>
                              <a:srgbClr val="7030A0"/>
                            </a:solidFill>
                            <a:latin typeface="Times New Roman" panose="02020603050405020304" pitchFamily="18" charset="0"/>
                            <a:cs typeface="Times New Roman" panose="02020603050405020304" pitchFamily="18" charset="0"/>
                          </a:rPr>
                          <m:t>π</m:t>
                        </m:r>
                      </m:den>
                    </m:f>
                  </m:oMath>
                </a14:m>
                <a:r>
                  <a:rPr lang="en-US" sz="2600" dirty="0" smtClean="0">
                    <a:solidFill>
                      <a:srgbClr val="7030A0"/>
                    </a:solidFill>
                    <a:latin typeface="Comic Sans MS" panose="030F0702030302020204" pitchFamily="66" charset="0"/>
                    <a:cs typeface="Arial" panose="020B0604020202020204" pitchFamily="34" charset="0"/>
                  </a:rPr>
                  <a:t> = r</a:t>
                </a:r>
                <a:r>
                  <a:rPr lang="en-US" sz="2600" baseline="30000" dirty="0" smtClean="0">
                    <a:solidFill>
                      <a:srgbClr val="7030A0"/>
                    </a:solidFill>
                    <a:latin typeface="Comic Sans MS" panose="030F0702030302020204" pitchFamily="66" charset="0"/>
                    <a:cs typeface="Arial" panose="020B0604020202020204" pitchFamily="34" charset="0"/>
                  </a:rPr>
                  <a:t>2</a:t>
                </a:r>
              </a:p>
              <a:p>
                <a:endParaRPr lang="en-US" sz="2600" dirty="0" smtClean="0">
                  <a:solidFill>
                    <a:srgbClr val="7030A0"/>
                  </a:solidFill>
                  <a:latin typeface="Comic Sans MS" panose="030F0702030302020204" pitchFamily="66" charset="0"/>
                  <a:cs typeface="Arial" panose="020B0604020202020204" pitchFamily="34" charset="0"/>
                </a:endParaRPr>
              </a:p>
              <a:p>
                <a14:m>
                  <m:oMath xmlns:m="http://schemas.openxmlformats.org/officeDocument/2006/math">
                    <m:rad>
                      <m:radPr>
                        <m:degHide m:val="on"/>
                        <m:ctrlPr>
                          <a:rPr lang="en-US" sz="2600" i="1" smtClean="0">
                            <a:solidFill>
                              <a:srgbClr val="7030A0"/>
                            </a:solidFill>
                            <a:latin typeface="Cambria Math" panose="02040503050406030204" pitchFamily="18" charset="0"/>
                          </a:rPr>
                        </m:ctrlPr>
                      </m:radPr>
                      <m:deg/>
                      <m:e>
                        <m:f>
                          <m:fPr>
                            <m:ctrlPr>
                              <a:rPr lang="en-US" sz="2600" i="1">
                                <a:solidFill>
                                  <a:srgbClr val="7030A0"/>
                                </a:solidFill>
                                <a:latin typeface="Cambria Math" panose="02040503050406030204" pitchFamily="18" charset="0"/>
                                <a:cs typeface="Arial" panose="020B0604020202020204" pitchFamily="34" charset="0"/>
                              </a:rPr>
                            </m:ctrlPr>
                          </m:fPr>
                          <m:num>
                            <m:r>
                              <a:rPr lang="en-US" sz="2600" i="1">
                                <a:solidFill>
                                  <a:srgbClr val="7030A0"/>
                                </a:solidFill>
                                <a:latin typeface="Cambria Math" panose="02040503050406030204" pitchFamily="18" charset="0"/>
                                <a:cs typeface="Arial" panose="020B0604020202020204" pitchFamily="34" charset="0"/>
                              </a:rPr>
                              <m:t>50</m:t>
                            </m:r>
                          </m:num>
                          <m:den>
                            <m:r>
                              <m:rPr>
                                <m:nor/>
                              </m:rPr>
                              <a:rPr lang="el-GR" sz="2600" dirty="0">
                                <a:solidFill>
                                  <a:srgbClr val="7030A0"/>
                                </a:solidFill>
                                <a:latin typeface="Times New Roman" panose="02020603050405020304" pitchFamily="18" charset="0"/>
                                <a:cs typeface="Times New Roman" panose="02020603050405020304" pitchFamily="18" charset="0"/>
                              </a:rPr>
                              <m:t>π</m:t>
                            </m:r>
                          </m:den>
                        </m:f>
                      </m:e>
                    </m:rad>
                  </m:oMath>
                </a14:m>
                <a:r>
                  <a:rPr lang="en-US" sz="2600" dirty="0" smtClean="0">
                    <a:solidFill>
                      <a:srgbClr val="7030A0"/>
                    </a:solidFill>
                  </a:rPr>
                  <a:t> = </a:t>
                </a:r>
                <a:r>
                  <a:rPr lang="en-US" sz="2600" i="1" dirty="0" smtClean="0">
                    <a:solidFill>
                      <a:srgbClr val="7030A0"/>
                    </a:solidFill>
                    <a:latin typeface="Comic Sans MS" panose="030F0702030302020204" pitchFamily="66" charset="0"/>
                  </a:rPr>
                  <a:t>r</a:t>
                </a:r>
                <a:endParaRPr lang="en-US" sz="2600" i="1" dirty="0">
                  <a:latin typeface="Comic Sans MS" panose="030F0702030302020204" pitchFamily="66" charset="0"/>
                </a:endParaRPr>
              </a:p>
              <a:p>
                <a:endParaRPr lang="en-US" sz="2600" dirty="0" smtClean="0">
                  <a:solidFill>
                    <a:srgbClr val="002060"/>
                  </a:solidFill>
                  <a:latin typeface="Comic Sans MS" panose="030F0702030302020204" pitchFamily="66" charset="0"/>
                  <a:cs typeface="Arial" panose="020B0604020202020204" pitchFamily="34" charset="0"/>
                </a:endParaRPr>
              </a:p>
              <a:p>
                <a:r>
                  <a:rPr lang="en-US" sz="2600" i="1" dirty="0">
                    <a:solidFill>
                      <a:srgbClr val="002060"/>
                    </a:solidFill>
                    <a:latin typeface="Comic Sans MS" panose="030F0702030302020204" pitchFamily="66" charset="0"/>
                    <a:cs typeface="Arial" panose="020B0604020202020204" pitchFamily="34" charset="0"/>
                  </a:rPr>
                  <a:t>r</a:t>
                </a:r>
                <a:r>
                  <a:rPr lang="en-US" sz="2600" dirty="0" smtClean="0">
                    <a:solidFill>
                      <a:srgbClr val="002060"/>
                    </a:solidFill>
                    <a:latin typeface="Comic Sans MS" panose="030F0702030302020204" pitchFamily="66" charset="0"/>
                    <a:cs typeface="Arial" panose="020B0604020202020204" pitchFamily="34" charset="0"/>
                  </a:rPr>
                  <a:t> = 3.99m – 399cm</a:t>
                </a:r>
              </a:p>
            </p:txBody>
          </p:sp>
        </mc:Choice>
        <mc:Fallback xmlns="">
          <p:sp>
            <p:nvSpPr>
              <p:cNvPr id="8" name="Rectangle 7"/>
              <p:cNvSpPr>
                <a:spLocks noRot="1" noChangeAspect="1" noMove="1" noResize="1" noEditPoints="1" noAdjustHandles="1" noChangeArrowheads="1" noChangeShapeType="1" noTextEdit="1"/>
              </p:cNvSpPr>
              <p:nvPr/>
            </p:nvSpPr>
            <p:spPr>
              <a:xfrm flipH="1">
                <a:off x="238559" y="1498714"/>
                <a:ext cx="8581913" cy="4914294"/>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9" name="Pentagon 8"/>
          <p:cNvSpPr/>
          <p:nvPr/>
        </p:nvSpPr>
        <p:spPr>
          <a:xfrm>
            <a:off x="238559" y="1282220"/>
            <a:ext cx="2943611" cy="424978"/>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3</a:t>
            </a:r>
            <a:endParaRPr lang="en-US" sz="2400" b="1" dirty="0">
              <a:latin typeface="Arial" panose="020B0604020202020204" pitchFamily="34" charset="0"/>
              <a:cs typeface="Arial" panose="020B0604020202020204" pitchFamily="34" charset="0"/>
            </a:endParaRPr>
          </a:p>
        </p:txBody>
      </p:sp>
      <p:sp>
        <p:nvSpPr>
          <p:cNvPr id="10" name="Rectangle 9"/>
          <p:cNvSpPr/>
          <p:nvPr/>
        </p:nvSpPr>
        <p:spPr>
          <a:xfrm>
            <a:off x="5076055" y="4005064"/>
            <a:ext cx="3672409" cy="830997"/>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400" dirty="0">
                <a:latin typeface="Comic Sans MS" panose="030F0702030302020204" pitchFamily="66" charset="0"/>
                <a:cs typeface="Arial" panose="020B0604020202020204" pitchFamily="34" charset="0"/>
              </a:rPr>
              <a:t>Rearrange to make r</a:t>
            </a:r>
            <a:r>
              <a:rPr lang="en-US" sz="2400" baseline="30000" dirty="0">
                <a:latin typeface="Comic Sans MS" panose="030F0702030302020204" pitchFamily="66" charset="0"/>
                <a:cs typeface="Arial" panose="020B0604020202020204" pitchFamily="34" charset="0"/>
              </a:rPr>
              <a:t>2</a:t>
            </a:r>
            <a:r>
              <a:rPr lang="en-US" sz="2400" dirty="0">
                <a:latin typeface="Comic Sans MS" panose="030F0702030302020204" pitchFamily="66" charset="0"/>
                <a:cs typeface="Arial" panose="020B0604020202020204" pitchFamily="34" charset="0"/>
              </a:rPr>
              <a:t> the subject.</a:t>
            </a:r>
          </a:p>
        </p:txBody>
      </p:sp>
      <p:sp>
        <p:nvSpPr>
          <p:cNvPr id="11" name="Rectangle 10"/>
          <p:cNvSpPr/>
          <p:nvPr/>
        </p:nvSpPr>
        <p:spPr>
          <a:xfrm>
            <a:off x="5076057" y="5478323"/>
            <a:ext cx="3672405" cy="830997"/>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400" dirty="0">
                <a:latin typeface="Comic Sans MS" panose="030F0702030302020204" pitchFamily="66" charset="0"/>
                <a:cs typeface="Arial" panose="020B0604020202020204" pitchFamily="34" charset="0"/>
              </a:rPr>
              <a:t>Square root both sides to find </a:t>
            </a:r>
            <a:r>
              <a:rPr lang="en-US" sz="2400" i="1" dirty="0">
                <a:latin typeface="Comic Sans MS" panose="030F0702030302020204" pitchFamily="66" charset="0"/>
                <a:cs typeface="Arial" panose="020B0604020202020204" pitchFamily="34" charset="0"/>
              </a:rPr>
              <a:t>r</a:t>
            </a:r>
            <a:r>
              <a:rPr lang="en-US" sz="2400" dirty="0">
                <a:latin typeface="Comic Sans MS" panose="030F0702030302020204" pitchFamily="66" charset="0"/>
                <a:cs typeface="Arial" panose="020B0604020202020204" pitchFamily="34" charset="0"/>
              </a:rPr>
              <a:t>.</a:t>
            </a:r>
          </a:p>
        </p:txBody>
      </p:sp>
      <p:sp>
        <p:nvSpPr>
          <p:cNvPr id="13" name="Rectangle 12"/>
          <p:cNvSpPr/>
          <p:nvPr/>
        </p:nvSpPr>
        <p:spPr>
          <a:xfrm>
            <a:off x="5076056" y="2996952"/>
            <a:ext cx="3672407" cy="830997"/>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400" dirty="0" smtClean="0">
                <a:latin typeface="Comic Sans MS" panose="030F0702030302020204" pitchFamily="66" charset="0"/>
                <a:cs typeface="Arial" panose="020B0604020202020204" pitchFamily="34" charset="0"/>
              </a:rPr>
              <a:t>Substitute A </a:t>
            </a:r>
            <a:r>
              <a:rPr lang="en-US" sz="2400" dirty="0">
                <a:latin typeface="Comic Sans MS" panose="030F0702030302020204" pitchFamily="66" charset="0"/>
                <a:cs typeface="Arial" panose="020B0604020202020204" pitchFamily="34" charset="0"/>
              </a:rPr>
              <a:t>= 50 into the area formula.</a:t>
            </a:r>
          </a:p>
        </p:txBody>
      </p:sp>
      <p:cxnSp>
        <p:nvCxnSpPr>
          <p:cNvPr id="15" name="Straight Arrow Connector 14"/>
          <p:cNvCxnSpPr>
            <a:stCxn id="11" idx="1"/>
          </p:cNvCxnSpPr>
          <p:nvPr/>
        </p:nvCxnSpPr>
        <p:spPr>
          <a:xfrm flipH="1" flipV="1">
            <a:off x="1710365" y="4942764"/>
            <a:ext cx="3365692" cy="951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1"/>
          </p:cNvCxnSpPr>
          <p:nvPr/>
        </p:nvCxnSpPr>
        <p:spPr>
          <a:xfrm flipH="1" flipV="1">
            <a:off x="1835696" y="2893264"/>
            <a:ext cx="3240360" cy="5191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1"/>
          </p:cNvCxnSpPr>
          <p:nvPr/>
        </p:nvCxnSpPr>
        <p:spPr>
          <a:xfrm flipH="1" flipV="1">
            <a:off x="1403648" y="3708757"/>
            <a:ext cx="3672407" cy="7118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067103"/>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216</a:t>
            </a:r>
            <a:endParaRPr lang="en-GB" sz="1400" b="1" dirty="0">
              <a:latin typeface="Calibri" panose="020F0502020204030204" pitchFamily="34" charset="0"/>
            </a:endParaRPr>
          </a:p>
        </p:txBody>
      </p:sp>
      <p:sp>
        <p:nvSpPr>
          <p:cNvPr id="3" name="Rectangle 2"/>
          <p:cNvSpPr/>
          <p:nvPr/>
        </p:nvSpPr>
        <p:spPr>
          <a:xfrm>
            <a:off x="251521" y="1246054"/>
            <a:ext cx="5256584" cy="5361468"/>
          </a:xfrm>
          <a:prstGeom prst="rect">
            <a:avLst/>
          </a:prstGeom>
        </p:spPr>
        <p:txBody>
          <a:bodyPr wrap="square">
            <a:spAutoFit/>
          </a:bodyPr>
          <a:lstStyle/>
          <a:p>
            <a:pPr marL="457200" lvl="2" indent="-457200">
              <a:buClr>
                <a:srgbClr val="C00000"/>
              </a:buClr>
              <a:buFont typeface="+mj-lt"/>
              <a:buAutoNum type="arabicPeriod" startAt="14"/>
              <a:tabLst>
                <a:tab pos="2852738" algn="l"/>
              </a:tabLst>
            </a:pPr>
            <a:r>
              <a:rPr lang="en-US" sz="2160" dirty="0" smtClean="0">
                <a:solidFill>
                  <a:srgbClr val="C00000"/>
                </a:solidFill>
              </a:rPr>
              <a:t>a.</a:t>
            </a:r>
            <a:r>
              <a:rPr lang="en-US" sz="2160" dirty="0" smtClean="0"/>
              <a:t> Find </a:t>
            </a:r>
            <a:r>
              <a:rPr lang="en-US" sz="2160" dirty="0"/>
              <a:t>the radius of a circle with area 520 </a:t>
            </a:r>
            <a:r>
              <a:rPr lang="en-US" sz="2160" dirty="0" smtClean="0"/>
              <a:t>m</a:t>
            </a:r>
            <a:r>
              <a:rPr lang="en-US" sz="2160" baseline="30000" dirty="0" smtClean="0"/>
              <a:t>2</a:t>
            </a:r>
            <a:r>
              <a:rPr lang="en-US" sz="2160" dirty="0" smtClean="0"/>
              <a:t>.</a:t>
            </a:r>
            <a:br>
              <a:rPr lang="en-US" sz="2160" dirty="0" smtClean="0"/>
            </a:br>
            <a:r>
              <a:rPr lang="en-US" sz="2160" dirty="0" smtClean="0"/>
              <a:t>Give </a:t>
            </a:r>
            <a:r>
              <a:rPr lang="en-US" sz="2160" dirty="0"/>
              <a:t>your answer to the nearest </a:t>
            </a:r>
            <a:r>
              <a:rPr lang="en-US" sz="2160" dirty="0" smtClean="0"/>
              <a:t>cm.</a:t>
            </a:r>
          </a:p>
          <a:p>
            <a:pPr marL="857250" lvl="3" indent="-400050">
              <a:buClr>
                <a:srgbClr val="C00000"/>
              </a:buClr>
              <a:buFont typeface="+mj-lt"/>
              <a:buAutoNum type="alphaLcPeriod" startAt="2"/>
              <a:tabLst>
                <a:tab pos="2852738" algn="l"/>
              </a:tabLst>
            </a:pPr>
            <a:r>
              <a:rPr lang="en-US" sz="2160" dirty="0" smtClean="0"/>
              <a:t>Find </a:t>
            </a:r>
            <a:r>
              <a:rPr lang="en-US" sz="2160" dirty="0"/>
              <a:t>the diameter of a circle with area </a:t>
            </a:r>
            <a:r>
              <a:rPr lang="en-US" sz="2160" dirty="0" smtClean="0"/>
              <a:t>630cm</a:t>
            </a:r>
            <a:r>
              <a:rPr lang="en-US" sz="2160" baseline="30000" dirty="0" smtClean="0"/>
              <a:t>2</a:t>
            </a:r>
            <a:r>
              <a:rPr lang="en-US" sz="2160" dirty="0" smtClean="0"/>
              <a:t>.</a:t>
            </a:r>
            <a:br>
              <a:rPr lang="en-US" sz="2160" dirty="0" smtClean="0"/>
            </a:br>
            <a:r>
              <a:rPr lang="en-US" sz="2160" dirty="0" smtClean="0"/>
              <a:t>Give </a:t>
            </a:r>
            <a:r>
              <a:rPr lang="en-US" sz="2160" dirty="0"/>
              <a:t>your answer to the nearest mm.</a:t>
            </a:r>
          </a:p>
          <a:p>
            <a:pPr marL="514350" lvl="2" indent="-514350">
              <a:buClr>
                <a:srgbClr val="C00000"/>
              </a:buClr>
              <a:buFont typeface="+mj-lt"/>
              <a:buAutoNum type="arabicPeriod" startAt="16"/>
              <a:tabLst>
                <a:tab pos="2852738" algn="l"/>
              </a:tabLst>
            </a:pPr>
            <a:r>
              <a:rPr lang="en-US" sz="2160" b="1" dirty="0">
                <a:solidFill>
                  <a:srgbClr val="C00000"/>
                </a:solidFill>
              </a:rPr>
              <a:t>Real / Reasoning </a:t>
            </a:r>
            <a:r>
              <a:rPr lang="en-US" sz="2160" dirty="0"/>
              <a:t>In a bakery, pastry is rolled into rectangles 0.5 m Circles of diameter 6cm are cut out of the </a:t>
            </a:r>
            <a:r>
              <a:rPr lang="en-US" sz="2160" dirty="0" smtClean="0"/>
              <a:t>pastry.</a:t>
            </a:r>
            <a:br>
              <a:rPr lang="en-US" sz="2160" dirty="0" smtClean="0"/>
            </a:br>
            <a:r>
              <a:rPr lang="en-US" sz="2160" dirty="0" smtClean="0"/>
              <a:t>The </a:t>
            </a:r>
            <a:r>
              <a:rPr lang="en-US" sz="2160" dirty="0"/>
              <a:t>remaining pastry is thrown away.</a:t>
            </a:r>
          </a:p>
          <a:p>
            <a:pPr marL="800100" lvl="3" indent="-342900">
              <a:buClr>
                <a:srgbClr val="C00000"/>
              </a:buClr>
              <a:buFont typeface="+mj-lt"/>
              <a:buAutoNum type="alphaLcPeriod"/>
              <a:tabLst>
                <a:tab pos="2852738" algn="l"/>
              </a:tabLst>
            </a:pPr>
            <a:r>
              <a:rPr lang="en-US" sz="2160" dirty="0" smtClean="0"/>
              <a:t>Calculate </a:t>
            </a:r>
            <a:r>
              <a:rPr lang="en-US" sz="2160" dirty="0"/>
              <a:t>the area of pastry thrown away from each rectangle, </a:t>
            </a:r>
            <a:endParaRPr lang="en-US" sz="2160" dirty="0" smtClean="0"/>
          </a:p>
          <a:p>
            <a:pPr marL="800100" lvl="3" indent="-342900">
              <a:buClr>
                <a:srgbClr val="C00000"/>
              </a:buClr>
              <a:buFont typeface="+mj-lt"/>
              <a:buAutoNum type="alphaLcPeriod"/>
              <a:tabLst>
                <a:tab pos="2852738" algn="l"/>
              </a:tabLst>
            </a:pPr>
            <a:r>
              <a:rPr lang="en-US" sz="2160" dirty="0" smtClean="0"/>
              <a:t>What </a:t>
            </a:r>
            <a:r>
              <a:rPr lang="en-US" sz="2160" dirty="0"/>
              <a:t>percentage of the pastry is thrown away?</a:t>
            </a:r>
          </a:p>
        </p:txBody>
      </p:sp>
      <p:sp>
        <p:nvSpPr>
          <p:cNvPr id="14" name="Rectangle 13"/>
          <p:cNvSpPr/>
          <p:nvPr/>
        </p:nvSpPr>
        <p:spPr>
          <a:xfrm flipH="1">
            <a:off x="5580112" y="2348880"/>
            <a:ext cx="3181200"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Q14b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Find the radius and double it.</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8" name="Rectangle 7"/>
          <p:cNvSpPr/>
          <p:nvPr/>
        </p:nvSpPr>
        <p:spPr>
          <a:xfrm flipH="1">
            <a:off x="5580112" y="5674022"/>
            <a:ext cx="3181200"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Q16a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How many circles fit across and along the rectangle of pastry?</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3600440"/>
            <a:ext cx="548640" cy="548640"/>
          </a:xfrm>
          <a:prstGeom prst="rect">
            <a:avLst/>
          </a:prstGeom>
        </p:spPr>
      </p:pic>
    </p:spTree>
    <p:extLst>
      <p:ext uri="{BB962C8B-B14F-4D97-AF65-F5344CB8AC3E}">
        <p14:creationId xmlns:p14="http://schemas.microsoft.com/office/powerpoint/2010/main" val="1088609995"/>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7.4 –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1" y="1246054"/>
                <a:ext cx="5256584" cy="5583644"/>
              </a:xfrm>
              <a:prstGeom prst="rect">
                <a:avLst/>
              </a:prstGeom>
            </p:spPr>
            <p:txBody>
              <a:bodyPr wrap="square">
                <a:spAutoFit/>
              </a:bodyPr>
              <a:lstStyle/>
              <a:p>
                <a:pPr marL="457200" lvl="2" indent="-457200">
                  <a:buClr>
                    <a:srgbClr val="C00000"/>
                  </a:buClr>
                  <a:buFont typeface="+mj-lt"/>
                  <a:buAutoNum type="arabicPeriod" startAt="15"/>
                  <a:tabLst>
                    <a:tab pos="2852738" algn="l"/>
                  </a:tabLst>
                </a:pPr>
                <a:r>
                  <a:rPr lang="en-US" sz="2100" dirty="0" smtClean="0"/>
                  <a:t>Tim is using circles in a scale diagram. The area of each circle represents the number of people in a group.</a:t>
                </a:r>
                <a:br>
                  <a:rPr lang="en-US" sz="2100" dirty="0" smtClean="0"/>
                </a:br>
                <a:r>
                  <a:rPr lang="en-US" sz="900" dirty="0" smtClean="0"/>
                  <a:t/>
                </a:r>
                <a:br>
                  <a:rPr lang="en-US" sz="9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2100" dirty="0" smtClean="0"/>
              </a:p>
              <a:p>
                <a:pPr marL="857250" lvl="3" indent="-400050">
                  <a:buClr>
                    <a:srgbClr val="C00000"/>
                  </a:buClr>
                  <a:buFont typeface="+mj-lt"/>
                  <a:buAutoNum type="alphaLcPeriod"/>
                  <a:tabLst>
                    <a:tab pos="2852738" algn="l"/>
                  </a:tabLst>
                </a:pPr>
                <a:r>
                  <a:rPr lang="en-US" sz="2100" dirty="0"/>
                  <a:t>Copy </a:t>
                </a:r>
                <a:r>
                  <a:rPr lang="en-US" sz="2100" dirty="0" smtClean="0"/>
                  <a:t>and </a:t>
                </a:r>
                <a:r>
                  <a:rPr lang="en-US" sz="2100" dirty="0"/>
                  <a:t>complete to make </a:t>
                </a:r>
                <a:r>
                  <a:rPr lang="en-US" sz="2100" i="1" dirty="0"/>
                  <a:t>r</a:t>
                </a:r>
                <a:r>
                  <a:rPr lang="en-US" sz="2100" dirty="0"/>
                  <a:t> the subject of the formula for area of a circle. </a:t>
                </a:r>
                <a:r>
                  <a:rPr lang="en-US" sz="2100" i="1" dirty="0"/>
                  <a:t>A</a:t>
                </a:r>
                <a:r>
                  <a:rPr lang="en-US" sz="2100" dirty="0"/>
                  <a:t> = </a:t>
                </a:r>
                <a:r>
                  <a:rPr lang="el-GR" sz="2100" dirty="0" smtClean="0">
                    <a:latin typeface="Times New Roman" panose="02020603050405020304" pitchFamily="18" charset="0"/>
                    <a:cs typeface="Times New Roman" panose="02020603050405020304" pitchFamily="18" charset="0"/>
                  </a:rPr>
                  <a:t>π</a:t>
                </a:r>
                <a:r>
                  <a:rPr lang="en-US" sz="2100" i="1" dirty="0" smtClean="0">
                    <a:latin typeface="Times New Roman" panose="02020603050405020304" pitchFamily="18" charset="0"/>
                    <a:cs typeface="Times New Roman" panose="02020603050405020304" pitchFamily="18" charset="0"/>
                  </a:rPr>
                  <a:t>r</a:t>
                </a:r>
                <a:r>
                  <a:rPr lang="en-US" sz="2100" baseline="30000" dirty="0" smtClean="0">
                    <a:latin typeface="Times New Roman" panose="02020603050405020304" pitchFamily="18" charset="0"/>
                    <a:cs typeface="Times New Roman" panose="02020603050405020304" pitchFamily="18" charset="0"/>
                  </a:rPr>
                  <a:t>2</a:t>
                </a:r>
                <a:br>
                  <a:rPr lang="en-US" sz="2100" baseline="30000" dirty="0" smtClean="0">
                    <a:latin typeface="Times New Roman" panose="02020603050405020304" pitchFamily="18" charset="0"/>
                    <a:cs typeface="Times New Roman" panose="02020603050405020304" pitchFamily="18" charset="0"/>
                  </a:rPr>
                </a:br>
                <a:r>
                  <a:rPr lang="en-US" sz="24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𝐴</m:t>
                        </m:r>
                      </m:num>
                      <m:den>
                        <m:r>
                          <a:rPr lang="el-GR" sz="2400" i="1" dirty="0">
                            <a:latin typeface="Cambria Math" panose="02040503050406030204" pitchFamily="18" charset="0"/>
                            <a:cs typeface="Times New Roman" panose="02020603050405020304" pitchFamily="18" charset="0"/>
                            <a:sym typeface="Wingdings" panose="05000000000000000000" pitchFamily="2" charset="2"/>
                          </a:rPr>
                          <m:t></m:t>
                        </m:r>
                      </m:den>
                    </m:f>
                  </m:oMath>
                </a14:m>
                <a:r>
                  <a:rPr lang="en-US" sz="2100" dirty="0" smtClean="0">
                    <a:solidFill>
                      <a:schemeClr val="tx1"/>
                    </a:solidFill>
                    <a:latin typeface="Times New Roman" panose="02020603050405020304" pitchFamily="18" charset="0"/>
                    <a:cs typeface="Times New Roman" panose="02020603050405020304" pitchFamily="18" charset="0"/>
                  </a:rPr>
                  <a:t> = r</a:t>
                </a:r>
                <a:r>
                  <a:rPr lang="en-US" sz="2100" baseline="30000" dirty="0" smtClean="0">
                    <a:solidFill>
                      <a:schemeClr val="tx1"/>
                    </a:solidFill>
                    <a:latin typeface="Times New Roman" panose="02020603050405020304" pitchFamily="18" charset="0"/>
                    <a:cs typeface="Times New Roman" panose="02020603050405020304" pitchFamily="18" charset="0"/>
                  </a:rPr>
                  <a:t>2</a:t>
                </a:r>
                <a:r>
                  <a:rPr lang="en-US" sz="21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400" i="1">
                            <a:solidFill>
                              <a:schemeClr val="tx1"/>
                            </a:solidFill>
                            <a:latin typeface="Cambria Math" panose="02040503050406030204" pitchFamily="18" charset="0"/>
                          </a:rPr>
                        </m:ctrlPr>
                      </m:radPr>
                      <m:deg/>
                      <m:e>
                        <m:f>
                          <m:fP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𝐴</m:t>
                            </m:r>
                          </m:num>
                          <m:den>
                            <m:r>
                              <a:rPr lang="el-GR" sz="2400" i="1" dirty="0" smtClean="0">
                                <a:solidFill>
                                  <a:schemeClr val="tx1"/>
                                </a:solidFill>
                                <a:latin typeface="Cambria Math" panose="02040503050406030204" pitchFamily="18" charset="0"/>
                                <a:cs typeface="Times New Roman" panose="02020603050405020304" pitchFamily="18" charset="0"/>
                                <a:sym typeface="Wingdings" panose="05000000000000000000" pitchFamily="2" charset="2"/>
                              </a:rPr>
                              <m:t></m:t>
                            </m:r>
                          </m:den>
                        </m:f>
                      </m:e>
                    </m:rad>
                  </m:oMath>
                </a14:m>
                <a:r>
                  <a:rPr lang="en-US" sz="2400" dirty="0">
                    <a:solidFill>
                      <a:schemeClr val="tx1"/>
                    </a:solidFill>
                  </a:rPr>
                  <a:t> = </a:t>
                </a:r>
                <a14:m>
                  <m:oMath xmlns:m="http://schemas.openxmlformats.org/officeDocument/2006/math">
                    <m:r>
                      <a:rPr lang="el-GR" sz="3200" i="1" dirty="0">
                        <a:latin typeface="Cambria Math" panose="02040503050406030204" pitchFamily="18" charset="0"/>
                        <a:cs typeface="Times New Roman" panose="02020603050405020304" pitchFamily="18" charset="0"/>
                        <a:sym typeface="Wingdings" panose="05000000000000000000" pitchFamily="2" charset="2"/>
                      </a:rPr>
                      <m:t></m:t>
                    </m:r>
                  </m:oMath>
                </a14:m>
                <a:endParaRPr lang="en-US" sz="2100" dirty="0" smtClean="0">
                  <a:latin typeface="Times New Roman" panose="02020603050405020304" pitchFamily="18" charset="0"/>
                  <a:cs typeface="Times New Roman" panose="02020603050405020304" pitchFamily="18" charset="0"/>
                </a:endParaRPr>
              </a:p>
              <a:p>
                <a:pPr marL="857250" lvl="3" indent="-400050">
                  <a:buClr>
                    <a:srgbClr val="C00000"/>
                  </a:buClr>
                  <a:buFont typeface="+mj-lt"/>
                  <a:buAutoNum type="alphaLcPeriod"/>
                  <a:tabLst>
                    <a:tab pos="2852738" algn="l"/>
                  </a:tabLst>
                </a:pPr>
                <a:r>
                  <a:rPr lang="en-US" sz="2100" dirty="0"/>
                  <a:t>Use your formula for r from part a to work out the radii of circles X, Y and Z to the nearest mm.</a:t>
                </a:r>
              </a:p>
            </p:txBody>
          </p:sp>
        </mc:Choice>
        <mc:Fallback xmlns="">
          <p:sp>
            <p:nvSpPr>
              <p:cNvPr id="3" name="Rectangle 2"/>
              <p:cNvSpPr>
                <a:spLocks noRot="1" noChangeAspect="1" noMove="1" noResize="1" noEditPoints="1" noAdjustHandles="1" noChangeArrowheads="1" noChangeShapeType="1" noTextEdit="1"/>
              </p:cNvSpPr>
              <p:nvPr/>
            </p:nvSpPr>
            <p:spPr>
              <a:xfrm>
                <a:off x="251521" y="1246054"/>
                <a:ext cx="5256584" cy="5583644"/>
              </a:xfrm>
              <a:prstGeom prst="rect">
                <a:avLst/>
              </a:prstGeom>
              <a:blipFill rotWithShape="0">
                <a:blip r:embed="rId4"/>
                <a:stretch>
                  <a:fillRect l="-1159" t="-655" r="-1390"/>
                </a:stretch>
              </a:blipFill>
            </p:spPr>
            <p:txBody>
              <a:bodyPr/>
              <a:lstStyle/>
              <a:p>
                <a:r>
                  <a:rPr lang="en-US">
                    <a:noFill/>
                  </a:rPr>
                  <a:t> </a:t>
                </a:r>
              </a:p>
            </p:txBody>
          </p:sp>
        </mc:Fallback>
      </mc:AlternateContent>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443585326"/>
              </p:ext>
            </p:extLst>
          </p:nvPr>
        </p:nvGraphicFramePr>
        <p:xfrm>
          <a:off x="251521" y="2348096"/>
          <a:ext cx="5256583" cy="1584960"/>
        </p:xfrm>
        <a:graphic>
          <a:graphicData uri="http://schemas.openxmlformats.org/drawingml/2006/table">
            <a:tbl>
              <a:tblPr firstRow="1" bandRow="1">
                <a:tableStyleId>{5940675A-B579-460E-94D1-54222C63F5DA}</a:tableStyleId>
              </a:tblPr>
              <a:tblGrid>
                <a:gridCol w="1152127"/>
                <a:gridCol w="2376264"/>
                <a:gridCol w="1728192"/>
              </a:tblGrid>
              <a:tr h="313628">
                <a:tc>
                  <a:txBody>
                    <a:bodyPr/>
                    <a:lstStyle/>
                    <a:p>
                      <a:pPr algn="ctr"/>
                      <a:r>
                        <a:rPr lang="en-US" sz="2000" b="1" i="0" dirty="0" smtClean="0">
                          <a:latin typeface="Arial" panose="020B0604020202020204" pitchFamily="34" charset="0"/>
                          <a:cs typeface="Arial" panose="020B0604020202020204" pitchFamily="34" charset="0"/>
                        </a:rPr>
                        <a:t>Circle</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Number of people</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Area of circle</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X</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40cm</a:t>
                      </a:r>
                      <a:r>
                        <a:rPr lang="en-US" sz="2000" baseline="30000" dirty="0" smtClean="0">
                          <a:latin typeface="Arial" panose="020B0604020202020204" pitchFamily="34" charset="0"/>
                          <a:cs typeface="Arial" panose="020B0604020202020204" pitchFamily="34" charset="0"/>
                        </a:rPr>
                        <a:t>2</a:t>
                      </a:r>
                      <a:endParaRPr lang="en-US" sz="2000" baseline="30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Y</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25cm</a:t>
                      </a:r>
                      <a:r>
                        <a:rPr lang="en-US" sz="2000" baseline="30000" dirty="0" smtClean="0">
                          <a:latin typeface="Arial" panose="020B0604020202020204" pitchFamily="34" charset="0"/>
                          <a:cs typeface="Arial" panose="020B0604020202020204" pitchFamily="34" charset="0"/>
                        </a:rPr>
                        <a:t>2</a:t>
                      </a:r>
                      <a:endParaRPr lang="en-US" sz="2000" baseline="30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Z</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70cm</a:t>
                      </a:r>
                      <a:r>
                        <a:rPr lang="en-US" sz="2000" baseline="30000" dirty="0" smtClean="0">
                          <a:latin typeface="Arial" panose="020B0604020202020204" pitchFamily="34" charset="0"/>
                          <a:cs typeface="Arial" panose="020B0604020202020204" pitchFamily="34" charset="0"/>
                        </a:rPr>
                        <a:t>2</a:t>
                      </a:r>
                      <a:endParaRPr lang="en-US" sz="2000" baseline="30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tangle 10"/>
          <p:cNvSpPr/>
          <p:nvPr/>
        </p:nvSpPr>
        <p:spPr>
          <a:xfrm flipH="1">
            <a:off x="5580112" y="5581689"/>
            <a:ext cx="3220392" cy="1015663"/>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Q15b communication hint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Radii is the plural of radius.</a:t>
            </a:r>
          </a:p>
        </p:txBody>
      </p:sp>
    </p:spTree>
    <p:extLst>
      <p:ext uri="{BB962C8B-B14F-4D97-AF65-F5344CB8AC3E}">
        <p14:creationId xmlns:p14="http://schemas.microsoft.com/office/powerpoint/2010/main" val="2347429040"/>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203</a:t>
            </a:r>
            <a:endParaRPr lang="en-GB" sz="1400" b="1" dirty="0">
              <a:latin typeface="Calibri" panose="020F0502020204030204" pitchFamily="34" charset="0"/>
            </a:endParaRPr>
          </a:p>
        </p:txBody>
      </p:sp>
      <p:sp>
        <p:nvSpPr>
          <p:cNvPr id="3" name="Rectangle 2"/>
          <p:cNvSpPr/>
          <p:nvPr/>
        </p:nvSpPr>
        <p:spPr>
          <a:xfrm>
            <a:off x="251520" y="1196752"/>
            <a:ext cx="5256584" cy="4939814"/>
          </a:xfrm>
          <a:prstGeom prst="rect">
            <a:avLst/>
          </a:prstGeom>
        </p:spPr>
        <p:txBody>
          <a:bodyPr wrap="square">
            <a:spAutoFit/>
          </a:bodyPr>
          <a:lstStyle/>
          <a:p>
            <a:pPr>
              <a:buClr>
                <a:srgbClr val="C00000"/>
              </a:buClr>
              <a:tabLst>
                <a:tab pos="1079500" algn="l"/>
                <a:tab pos="2743200" algn="l"/>
              </a:tabLst>
            </a:pPr>
            <a:r>
              <a:rPr lang="en-US" sz="3500" b="1" dirty="0" smtClean="0">
                <a:solidFill>
                  <a:srgbClr val="FF0000"/>
                </a:solidFill>
              </a:rPr>
              <a:t>Numerical </a:t>
            </a:r>
            <a:r>
              <a:rPr lang="en-US" sz="3500" b="1" dirty="0">
                <a:solidFill>
                  <a:srgbClr val="FF0000"/>
                </a:solidFill>
              </a:rPr>
              <a:t>fluency</a:t>
            </a:r>
          </a:p>
          <a:p>
            <a:pPr marL="628650" indent="-628650">
              <a:buClr>
                <a:srgbClr val="C00000"/>
              </a:buClr>
              <a:buFont typeface="+mj-lt"/>
              <a:buAutoNum type="arabicPeriod"/>
              <a:tabLst>
                <a:tab pos="1079500" algn="l"/>
                <a:tab pos="2743200" algn="l"/>
              </a:tabLst>
            </a:pPr>
            <a:r>
              <a:rPr lang="en-US" sz="3500" dirty="0" smtClean="0"/>
              <a:t>Calculate </a:t>
            </a:r>
            <a:r>
              <a:rPr lang="en-US" sz="3500" dirty="0"/>
              <a:t>an estimate for </a:t>
            </a:r>
            <a:r>
              <a:rPr lang="en-US" sz="3500" dirty="0" smtClean="0"/>
              <a:t>5.2 </a:t>
            </a:r>
            <a:r>
              <a:rPr lang="en-US" sz="3500" dirty="0"/>
              <a:t>x 4.4 x 18.9</a:t>
            </a:r>
          </a:p>
          <a:p>
            <a:pPr marL="628650" indent="-628650">
              <a:buClr>
                <a:srgbClr val="C00000"/>
              </a:buClr>
              <a:buFont typeface="+mj-lt"/>
              <a:buAutoNum type="arabicPeriod"/>
              <a:tabLst>
                <a:tab pos="1079500" algn="l"/>
                <a:tab pos="2743200" algn="l"/>
              </a:tabLst>
            </a:pPr>
            <a:r>
              <a:rPr lang="en-US" sz="3500" dirty="0" smtClean="0"/>
              <a:t>Round </a:t>
            </a:r>
            <a:r>
              <a:rPr lang="en-US" sz="3500" dirty="0"/>
              <a:t>to 1 decimal place (1 </a:t>
            </a:r>
            <a:r>
              <a:rPr lang="en-US" sz="3500" dirty="0" err="1"/>
              <a:t>d.p.</a:t>
            </a:r>
            <a:r>
              <a:rPr lang="en-US" sz="3500" dirty="0"/>
              <a:t>).</a:t>
            </a:r>
          </a:p>
          <a:p>
            <a:pPr marL="1200150" lvl="1" indent="-577850">
              <a:buClr>
                <a:srgbClr val="C00000"/>
              </a:buClr>
              <a:buFont typeface="+mj-lt"/>
              <a:buAutoNum type="alphaLcPeriod"/>
              <a:tabLst>
                <a:tab pos="1079500" algn="l"/>
                <a:tab pos="2743200" algn="l"/>
              </a:tabLst>
            </a:pPr>
            <a:r>
              <a:rPr lang="en-US" sz="3500" dirty="0" smtClean="0"/>
              <a:t>3.57 	</a:t>
            </a:r>
            <a:r>
              <a:rPr lang="en-US" sz="3500" dirty="0" smtClean="0">
                <a:solidFill>
                  <a:srgbClr val="C00000"/>
                </a:solidFill>
              </a:rPr>
              <a:t>b.</a:t>
            </a:r>
            <a:r>
              <a:rPr lang="en-US" sz="3500" dirty="0" smtClean="0"/>
              <a:t> </a:t>
            </a:r>
            <a:r>
              <a:rPr lang="en-US" sz="3500" dirty="0"/>
              <a:t>2.06 </a:t>
            </a:r>
            <a:endParaRPr lang="en-US" sz="3500" dirty="0" smtClean="0"/>
          </a:p>
          <a:p>
            <a:pPr marL="1200150" lvl="1" indent="-577850">
              <a:buClr>
                <a:srgbClr val="C00000"/>
              </a:buClr>
              <a:buFont typeface="+mj-lt"/>
              <a:buAutoNum type="alphaLcPeriod" startAt="3"/>
              <a:tabLst>
                <a:tab pos="1079500" algn="l"/>
                <a:tab pos="2743200" algn="l"/>
              </a:tabLst>
            </a:pPr>
            <a:r>
              <a:rPr lang="en-US" sz="3500" dirty="0" smtClean="0"/>
              <a:t>4.99</a:t>
            </a:r>
            <a:endParaRPr lang="en-US" sz="3500" dirty="0"/>
          </a:p>
          <a:p>
            <a:pPr marL="628650" indent="-628650">
              <a:buClr>
                <a:srgbClr val="C00000"/>
              </a:buClr>
              <a:buFont typeface="+mj-lt"/>
              <a:buAutoNum type="arabicPeriod"/>
              <a:tabLst>
                <a:tab pos="1079500" algn="l"/>
                <a:tab pos="2743200" algn="l"/>
              </a:tabLst>
            </a:pPr>
            <a:r>
              <a:rPr lang="en-US" sz="3500" dirty="0" smtClean="0"/>
              <a:t>Round </a:t>
            </a:r>
            <a:r>
              <a:rPr lang="en-US" sz="3500" dirty="0"/>
              <a:t>to 2 </a:t>
            </a:r>
            <a:r>
              <a:rPr lang="en-US" sz="3500" dirty="0" err="1"/>
              <a:t>d.p.</a:t>
            </a:r>
            <a:endParaRPr lang="en-US" sz="3500" dirty="0"/>
          </a:p>
          <a:p>
            <a:pPr marL="1200150" lvl="1" indent="-577850">
              <a:buClr>
                <a:srgbClr val="C00000"/>
              </a:buClr>
              <a:buFont typeface="+mj-lt"/>
              <a:buAutoNum type="alphaLcPeriod"/>
              <a:tabLst>
                <a:tab pos="1079500" algn="l"/>
                <a:tab pos="2743200" algn="l"/>
              </a:tabLst>
            </a:pPr>
            <a:r>
              <a:rPr lang="en-US" sz="3500" dirty="0" smtClean="0"/>
              <a:t>9.402 	</a:t>
            </a:r>
            <a:r>
              <a:rPr lang="en-US" sz="3500" dirty="0" smtClean="0">
                <a:solidFill>
                  <a:srgbClr val="C00000"/>
                </a:solidFill>
              </a:rPr>
              <a:t>b. </a:t>
            </a:r>
            <a:r>
              <a:rPr lang="en-US" sz="3500" dirty="0"/>
              <a:t>13.9834</a:t>
            </a:r>
          </a:p>
        </p:txBody>
      </p:sp>
    </p:spTree>
    <p:extLst>
      <p:ext uri="{BB962C8B-B14F-4D97-AF65-F5344CB8AC3E}">
        <p14:creationId xmlns:p14="http://schemas.microsoft.com/office/powerpoint/2010/main" val="3400461976"/>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216</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54509650"/>
              </p:ext>
            </p:extLst>
          </p:nvPr>
        </p:nvGraphicFramePr>
        <p:xfrm>
          <a:off x="251518" y="1268760"/>
          <a:ext cx="8568952" cy="4814066"/>
        </p:xfrm>
        <a:graphic>
          <a:graphicData uri="http://schemas.openxmlformats.org/drawingml/2006/table">
            <a:tbl>
              <a:tblPr firstRow="1" bandRow="1">
                <a:effectLst/>
                <a:tableStyleId>{5940675A-B579-460E-94D1-54222C63F5DA}</a:tableStyleId>
              </a:tblPr>
              <a:tblGrid>
                <a:gridCol w="2142238"/>
                <a:gridCol w="1746196"/>
                <a:gridCol w="4680518"/>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815113">
                <a:tc gridSpan="2">
                  <a:txBody>
                    <a:bodyPr/>
                    <a:lstStyle/>
                    <a:p>
                      <a:pPr marL="342900" indent="-342900">
                        <a:buFont typeface="Arial" panose="020B0604020202020204" pitchFamily="34" charset="0"/>
                        <a:buChar char="•"/>
                      </a:pPr>
                      <a:r>
                        <a:rPr lang="en-US" sz="2500" dirty="0" smtClean="0">
                          <a:latin typeface="Arial" panose="020B0604020202020204" pitchFamily="34" charset="0"/>
                          <a:cs typeface="Arial" panose="020B0604020202020204" pitchFamily="34" charset="0"/>
                        </a:rPr>
                        <a:t>Calculate the perimeter and area of semicircles and quarter circles.</a:t>
                      </a:r>
                    </a:p>
                    <a:p>
                      <a:pPr marL="342900" indent="-342900">
                        <a:buFont typeface="Arial" panose="020B0604020202020204" pitchFamily="34" charset="0"/>
                        <a:buChar char="•"/>
                      </a:pPr>
                      <a:r>
                        <a:rPr lang="en-US" sz="2500" dirty="0" smtClean="0">
                          <a:latin typeface="Arial" panose="020B0604020202020204" pitchFamily="34" charset="0"/>
                          <a:cs typeface="Arial" panose="020B0604020202020204" pitchFamily="34" charset="0"/>
                        </a:rPr>
                        <a:t>Calculate arc lengths, angles and areas of sectors of circles.</a:t>
                      </a:r>
                      <a:endParaRPr lang="en-US" sz="25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500" dirty="0" smtClean="0">
                          <a:latin typeface="Arial" panose="020B0604020202020204" pitchFamily="34" charset="0"/>
                          <a:cs typeface="Arial" panose="020B0604020202020204" pitchFamily="34" charset="0"/>
                        </a:rPr>
                        <a:t>Half a circle is called a semicircle, but half of a sphere</a:t>
                      </a:r>
                      <a:r>
                        <a:rPr lang="en-US" sz="2500" baseline="0" dirty="0" smtClean="0">
                          <a:latin typeface="Arial" panose="020B0604020202020204" pitchFamily="34" charset="0"/>
                          <a:cs typeface="Arial" panose="020B0604020202020204" pitchFamily="34" charset="0"/>
                        </a:rPr>
                        <a:t> is called a hemisphere. Semi is from the Latin word for half, and hemi is from the Greek word for half.</a:t>
                      </a:r>
                      <a:endParaRPr lang="en-US" sz="25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137872">
                <a:tc gridSpan="3">
                  <a:txBody>
                    <a:bodyPr/>
                    <a:lstStyle/>
                    <a:p>
                      <a:r>
                        <a:rPr kumimoji="0" lang="en-US" sz="2600" kern="1200" dirty="0" smtClean="0">
                          <a:solidFill>
                            <a:schemeClr val="tx1"/>
                          </a:solidFill>
                          <a:latin typeface="Arial" panose="020B0604020202020204" pitchFamily="34" charset="0"/>
                          <a:ea typeface="+mn-ea"/>
                          <a:cs typeface="Arial" panose="020B0604020202020204" pitchFamily="34" charset="0"/>
                        </a:rPr>
                        <a:t>What fraction of the whole </a:t>
                      </a:r>
                      <a:br>
                        <a:rPr kumimoji="0" lang="en-US" sz="2600" kern="1200" dirty="0" smtClean="0">
                          <a:solidFill>
                            <a:schemeClr val="tx1"/>
                          </a:solidFill>
                          <a:latin typeface="Arial" panose="020B0604020202020204" pitchFamily="34" charset="0"/>
                          <a:ea typeface="+mn-ea"/>
                          <a:cs typeface="Arial" panose="020B0604020202020204" pitchFamily="34" charset="0"/>
                        </a:rPr>
                      </a:br>
                      <a:r>
                        <a:rPr kumimoji="0" lang="en-US" sz="2600" kern="1200" dirty="0" smtClean="0">
                          <a:solidFill>
                            <a:schemeClr val="tx1"/>
                          </a:solidFill>
                          <a:latin typeface="Arial" panose="020B0604020202020204" pitchFamily="34" charset="0"/>
                          <a:ea typeface="+mn-ea"/>
                          <a:cs typeface="Arial" panose="020B0604020202020204" pitchFamily="34" charset="0"/>
                        </a:rPr>
                        <a:t>circle is each</a:t>
                      </a:r>
                      <a:r>
                        <a:rPr kumimoji="0" lang="en-US" sz="2600" kern="1200" baseline="0" dirty="0" smtClean="0">
                          <a:solidFill>
                            <a:schemeClr val="tx1"/>
                          </a:solidFill>
                          <a:latin typeface="Arial" panose="020B0604020202020204" pitchFamily="34" charset="0"/>
                          <a:ea typeface="+mn-ea"/>
                          <a:cs typeface="Arial" panose="020B0604020202020204" pitchFamily="34" charset="0"/>
                        </a:rPr>
                        <a:t> sector.</a:t>
                      </a:r>
                      <a:br>
                        <a:rPr kumimoji="0" lang="en-US" sz="2600" kern="1200" baseline="0" dirty="0" smtClean="0">
                          <a:solidFill>
                            <a:schemeClr val="tx1"/>
                          </a:solidFill>
                          <a:latin typeface="Arial" panose="020B0604020202020204" pitchFamily="34" charset="0"/>
                          <a:ea typeface="+mn-ea"/>
                          <a:cs typeface="Arial" panose="020B0604020202020204" pitchFamily="34" charset="0"/>
                        </a:rPr>
                      </a:br>
                      <a:endParaRPr kumimoji="0" lang="en-US" sz="2600" kern="1200" dirty="0" smtClean="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65304"/>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7.5</a:t>
            </a:r>
            <a:endParaRPr lang="en-US" sz="25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04048" y="4858690"/>
            <a:ext cx="2808312" cy="1224136"/>
          </a:xfrm>
          <a:prstGeom prst="rect">
            <a:avLst/>
          </a:prstGeom>
        </p:spPr>
      </p:pic>
    </p:spTree>
    <p:extLst>
      <p:ext uri="{BB962C8B-B14F-4D97-AF65-F5344CB8AC3E}">
        <p14:creationId xmlns:p14="http://schemas.microsoft.com/office/powerpoint/2010/main" val="2555517507"/>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216</a:t>
            </a:r>
            <a:endParaRPr lang="en-GB" sz="1400" b="1" dirty="0">
              <a:latin typeface="Calibri" panose="020F0502020204030204" pitchFamily="34" charset="0"/>
            </a:endParaRPr>
          </a:p>
        </p:txBody>
      </p:sp>
      <p:sp>
        <p:nvSpPr>
          <p:cNvPr id="3" name="Rectangle 2"/>
          <p:cNvSpPr/>
          <p:nvPr/>
        </p:nvSpPr>
        <p:spPr>
          <a:xfrm>
            <a:off x="251521" y="1246054"/>
            <a:ext cx="4824535" cy="4401205"/>
          </a:xfrm>
          <a:prstGeom prst="rect">
            <a:avLst/>
          </a:prstGeom>
        </p:spPr>
        <p:txBody>
          <a:bodyPr wrap="square">
            <a:spAutoFit/>
          </a:bodyPr>
          <a:lstStyle/>
          <a:p>
            <a:pPr marL="457200" lvl="2" indent="-457200">
              <a:buClr>
                <a:srgbClr val="C00000"/>
              </a:buClr>
              <a:buFont typeface="+mj-lt"/>
              <a:buAutoNum type="arabicPeriod"/>
              <a:tabLst>
                <a:tab pos="2852738" algn="l"/>
              </a:tabLst>
            </a:pPr>
            <a:r>
              <a:rPr lang="en-US" sz="2800" dirty="0" smtClean="0"/>
              <a:t>Find the circumference and area of this </a:t>
            </a:r>
            <a:br>
              <a:rPr lang="en-US" sz="2800" dirty="0" smtClean="0"/>
            </a:br>
            <a:r>
              <a:rPr lang="en-US" sz="2800" dirty="0" smtClean="0"/>
              <a:t>circle</a:t>
            </a:r>
          </a:p>
          <a:p>
            <a:pPr marL="914400" lvl="3" indent="-457200">
              <a:buClr>
                <a:srgbClr val="C00000"/>
              </a:buClr>
              <a:buFont typeface="+mj-lt"/>
              <a:buAutoNum type="alphaLcPeriod"/>
              <a:tabLst>
                <a:tab pos="2852738" algn="l"/>
              </a:tabLst>
            </a:pPr>
            <a:r>
              <a:rPr lang="en-US" sz="2800" dirty="0" smtClean="0"/>
              <a:t>In terms of </a:t>
            </a:r>
            <a:r>
              <a:rPr lang="el-GR" sz="2800" dirty="0">
                <a:latin typeface="Times New Roman" panose="02020603050405020304" pitchFamily="18" charset="0"/>
                <a:cs typeface="Times New Roman" panose="02020603050405020304" pitchFamily="18" charset="0"/>
              </a:rPr>
              <a:t>π</a:t>
            </a:r>
            <a:endParaRPr lang="en-US" sz="2800" dirty="0" smtClean="0"/>
          </a:p>
          <a:p>
            <a:pPr marL="914400" lvl="3" indent="-457200">
              <a:buClr>
                <a:srgbClr val="C00000"/>
              </a:buClr>
              <a:buFont typeface="+mj-lt"/>
              <a:buAutoNum type="alphaLcPeriod"/>
              <a:tabLst>
                <a:tab pos="2852738" algn="l"/>
              </a:tabLst>
            </a:pPr>
            <a:r>
              <a:rPr lang="en-US" sz="2800" dirty="0" smtClean="0"/>
              <a:t>Correct to 3 </a:t>
            </a:r>
            <a:br>
              <a:rPr lang="en-US" sz="2800" dirty="0" smtClean="0"/>
            </a:br>
            <a:r>
              <a:rPr lang="en-US" sz="2800" dirty="0" smtClean="0"/>
              <a:t>significant figures.</a:t>
            </a:r>
          </a:p>
          <a:p>
            <a:pPr marL="457200" lvl="2" indent="-457200">
              <a:buClr>
                <a:srgbClr val="C00000"/>
              </a:buClr>
              <a:buFont typeface="+mj-lt"/>
              <a:buAutoNum type="arabicPeriod"/>
              <a:tabLst>
                <a:tab pos="2852738" algn="l"/>
              </a:tabLst>
            </a:pPr>
            <a:r>
              <a:rPr lang="en-US" sz="2800" dirty="0" smtClean="0"/>
              <a:t>Simplify:</a:t>
            </a:r>
          </a:p>
          <a:p>
            <a:pPr marL="914400" lvl="3" indent="-457200">
              <a:buClr>
                <a:srgbClr val="C00000"/>
              </a:buClr>
              <a:buFont typeface="+mj-lt"/>
              <a:buAutoNum type="alphaLcPeriod"/>
              <a:tabLst>
                <a:tab pos="2852738" algn="l"/>
              </a:tabLst>
            </a:pPr>
            <a:r>
              <a:rPr lang="en-US" sz="2800" dirty="0" smtClean="0"/>
              <a:t>2</a:t>
            </a:r>
            <a:r>
              <a:rPr lang="el-GR" sz="2800" dirty="0" smtClean="0">
                <a:latin typeface="Times New Roman" panose="02020603050405020304" pitchFamily="18" charset="0"/>
                <a:cs typeface="Times New Roman" panose="02020603050405020304" pitchFamily="18" charset="0"/>
              </a:rPr>
              <a:t>π</a:t>
            </a:r>
            <a:r>
              <a:rPr lang="en-US" sz="2800" dirty="0" smtClean="0"/>
              <a:t> + 2</a:t>
            </a:r>
            <a:r>
              <a:rPr lang="el-GR" sz="2800" dirty="0" smtClean="0">
                <a:latin typeface="Times New Roman" panose="02020603050405020304" pitchFamily="18" charset="0"/>
                <a:cs typeface="Times New Roman" panose="02020603050405020304" pitchFamily="18" charset="0"/>
              </a:rPr>
              <a:t>π</a:t>
            </a:r>
            <a:endParaRPr lang="en-US" sz="2800" dirty="0" smtClean="0">
              <a:latin typeface="Times New Roman" panose="02020603050405020304" pitchFamily="18" charset="0"/>
              <a:cs typeface="Times New Roman" panose="02020603050405020304" pitchFamily="18" charset="0"/>
            </a:endParaRPr>
          </a:p>
          <a:p>
            <a:pPr marL="914400" lvl="3" indent="-457200">
              <a:buClr>
                <a:srgbClr val="C00000"/>
              </a:buClr>
              <a:buFont typeface="+mj-lt"/>
              <a:buAutoNum type="alphaLcPeriod"/>
              <a:tabLst>
                <a:tab pos="2852738" algn="l"/>
              </a:tabLst>
            </a:pPr>
            <a:r>
              <a:rPr lang="en-US" sz="2800" dirty="0" smtClean="0"/>
              <a:t>2</a:t>
            </a:r>
            <a:r>
              <a:rPr lang="el-GR" sz="2800" dirty="0" smtClean="0">
                <a:latin typeface="Times New Roman" panose="02020603050405020304" pitchFamily="18" charset="0"/>
                <a:cs typeface="Times New Roman" panose="02020603050405020304" pitchFamily="18" charset="0"/>
              </a:rPr>
              <a:t>π</a:t>
            </a:r>
            <a:r>
              <a:rPr lang="en-US" sz="2800" dirty="0" smtClean="0">
                <a:latin typeface="Times New Roman" panose="02020603050405020304" pitchFamily="18" charset="0"/>
                <a:cs typeface="Times New Roman" panose="02020603050405020304" pitchFamily="18" charset="0"/>
              </a:rPr>
              <a:t> </a:t>
            </a:r>
            <a:r>
              <a:rPr lang="en-US" sz="2800" dirty="0" smtClean="0">
                <a:latin typeface="Arial" panose="020B0604020202020204" pitchFamily="34" charset="0"/>
                <a:cs typeface="Arial" panose="020B0604020202020204" pitchFamily="34" charset="0"/>
              </a:rPr>
              <a:t>+ 6 = 4.2</a:t>
            </a:r>
          </a:p>
          <a:p>
            <a:pPr marL="914400" lvl="3" indent="-457200">
              <a:buClr>
                <a:srgbClr val="C00000"/>
              </a:buClr>
              <a:buFont typeface="+mj-lt"/>
              <a:buAutoNum type="alphaLcPeriod"/>
              <a:tabLst>
                <a:tab pos="2852738" algn="l"/>
              </a:tabLst>
            </a:pPr>
            <a:r>
              <a:rPr lang="en-US" sz="2800" dirty="0" smtClean="0"/>
              <a:t>5 + 3</a:t>
            </a:r>
            <a:r>
              <a:rPr lang="el-GR" sz="2800" dirty="0" smtClean="0">
                <a:latin typeface="Times New Roman" panose="02020603050405020304" pitchFamily="18" charset="0"/>
                <a:cs typeface="Times New Roman" panose="02020603050405020304" pitchFamily="18" charset="0"/>
              </a:rPr>
              <a:t>π</a:t>
            </a:r>
            <a:r>
              <a:rPr lang="en-US" sz="2800" dirty="0" smtClean="0"/>
              <a:t>  = 2</a:t>
            </a:r>
            <a:endParaRPr lang="en-US" sz="28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91880" y="1849519"/>
            <a:ext cx="1449748" cy="1449748"/>
          </a:xfrm>
          <a:prstGeom prst="rect">
            <a:avLst/>
          </a:prstGeom>
        </p:spPr>
      </p:pic>
      <p:sp>
        <p:nvSpPr>
          <p:cNvPr id="9" name="Rectangle 8"/>
          <p:cNvSpPr/>
          <p:nvPr/>
        </p:nvSpPr>
        <p:spPr>
          <a:xfrm flipH="1">
            <a:off x="225497" y="5643245"/>
            <a:ext cx="5138591"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Q2b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Collect like terms, </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l-GR" sz="2800" dirty="0" smtClean="0">
                <a:solidFill>
                  <a:schemeClr val="tx1"/>
                </a:solidFill>
                <a:latin typeface="Times New Roman" panose="02020603050405020304" pitchFamily="18" charset="0"/>
                <a:cs typeface="Times New Roman" panose="02020603050405020304" pitchFamily="18" charset="0"/>
              </a:rPr>
              <a:t>π</a:t>
            </a:r>
            <a:r>
              <a:rPr lang="en-US" sz="2800" dirty="0" smtClean="0">
                <a:solidFill>
                  <a:schemeClr val="tx1"/>
                </a:solidFill>
                <a:latin typeface="Times New Roman" panose="02020603050405020304" pitchFamily="18" charset="0"/>
                <a:cs typeface="Times New Roman" panose="02020603050405020304" pitchFamily="18" charset="0"/>
              </a:rPr>
              <a:t> + </a:t>
            </a:r>
            <a: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2800" dirty="0">
              <a:solidFill>
                <a:schemeClr val="tx1"/>
              </a:solidFill>
              <a:latin typeface="Arial" panose="020B0604020202020204" pitchFamily="34" charset="0"/>
              <a:cs typeface="Arial" panose="020B0604020202020204" pitchFamily="34" charset="0"/>
            </a:endParaRPr>
          </a:p>
        </p:txBody>
      </p:sp>
      <p:sp>
        <p:nvSpPr>
          <p:cNvPr id="13" name="Flowchart: Delay 12"/>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808908"/>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217</a:t>
            </a:r>
            <a:endParaRPr lang="en-GB" sz="1400" b="1" dirty="0">
              <a:latin typeface="Calibri" panose="020F0502020204030204" pitchFamily="34" charset="0"/>
            </a:endParaRPr>
          </a:p>
        </p:txBody>
      </p:sp>
      <p:sp>
        <p:nvSpPr>
          <p:cNvPr id="3" name="Rectangle 2"/>
          <p:cNvSpPr/>
          <p:nvPr/>
        </p:nvSpPr>
        <p:spPr>
          <a:xfrm>
            <a:off x="251521" y="1246054"/>
            <a:ext cx="5256583" cy="3554819"/>
          </a:xfrm>
          <a:prstGeom prst="rect">
            <a:avLst/>
          </a:prstGeom>
        </p:spPr>
        <p:txBody>
          <a:bodyPr wrap="square">
            <a:spAutoFit/>
          </a:bodyPr>
          <a:lstStyle/>
          <a:p>
            <a:pPr marL="457200" lvl="2" indent="-457200">
              <a:buClr>
                <a:srgbClr val="C00000"/>
              </a:buClr>
              <a:buFont typeface="+mj-lt"/>
              <a:buAutoNum type="arabicPeriod" startAt="3"/>
              <a:tabLst>
                <a:tab pos="2852738" algn="l"/>
              </a:tabLst>
            </a:pPr>
            <a:r>
              <a:rPr lang="en-US" sz="2500" dirty="0"/>
              <a:t>Work out the area of </a:t>
            </a:r>
            <a:endParaRPr lang="en-US" sz="2500" dirty="0" smtClean="0"/>
          </a:p>
          <a:p>
            <a:pPr marL="971550" lvl="3" indent="-514350">
              <a:buClr>
                <a:srgbClr val="C00000"/>
              </a:buClr>
              <a:buFont typeface="+mj-lt"/>
              <a:buAutoNum type="alphaLcPeriod"/>
              <a:tabLst>
                <a:tab pos="2852738" algn="l"/>
              </a:tabLst>
            </a:pPr>
            <a:r>
              <a:rPr lang="en-US" sz="2500" dirty="0" smtClean="0"/>
              <a:t>the semicircle</a:t>
            </a:r>
            <a:br>
              <a:rPr lang="en-US" sz="2500" dirty="0" smtClean="0"/>
            </a:br>
            <a:r>
              <a:rPr lang="en-US" sz="2500" dirty="0" smtClean="0"/>
              <a:t/>
            </a:r>
            <a:br>
              <a:rPr lang="en-US" sz="2500" dirty="0" smtClean="0"/>
            </a:br>
            <a:endParaRPr lang="en-US" sz="2500" dirty="0" smtClean="0"/>
          </a:p>
          <a:p>
            <a:pPr marL="971550" lvl="3" indent="-514350">
              <a:buClr>
                <a:srgbClr val="C00000"/>
              </a:buClr>
              <a:buFont typeface="+mj-lt"/>
              <a:buAutoNum type="alphaLcPeriod"/>
              <a:tabLst>
                <a:tab pos="2852738" algn="l"/>
              </a:tabLst>
            </a:pPr>
            <a:r>
              <a:rPr lang="en-US" sz="2500" dirty="0" smtClean="0"/>
              <a:t>the </a:t>
            </a:r>
            <a:r>
              <a:rPr lang="en-US" sz="2500" dirty="0"/>
              <a:t>quarter </a:t>
            </a:r>
            <a:r>
              <a:rPr lang="en-US" sz="2500" dirty="0" smtClean="0"/>
              <a:t>circle</a:t>
            </a:r>
          </a:p>
          <a:p>
            <a:pPr marL="971550" lvl="3" indent="-514350">
              <a:buClr>
                <a:srgbClr val="C00000"/>
              </a:buClr>
              <a:buFont typeface="+mj-lt"/>
              <a:buAutoNum type="alphaLcPeriod"/>
              <a:tabLst>
                <a:tab pos="2852738" algn="l"/>
              </a:tabLst>
            </a:pPr>
            <a:endParaRPr lang="en-US" sz="2500" dirty="0"/>
          </a:p>
          <a:p>
            <a:pPr marL="457200" lvl="3">
              <a:buClr>
                <a:srgbClr val="C00000"/>
              </a:buClr>
              <a:tabLst>
                <a:tab pos="2852738" algn="l"/>
              </a:tabLst>
            </a:pPr>
            <a:endParaRPr lang="en-US" sz="2500" dirty="0"/>
          </a:p>
          <a:p>
            <a:pPr marL="1485900" lvl="4" indent="-571500">
              <a:buClr>
                <a:srgbClr val="C00000"/>
              </a:buClr>
              <a:buFont typeface="+mj-lt"/>
              <a:buAutoNum type="romanLcPeriod"/>
              <a:tabLst>
                <a:tab pos="2852738" algn="l"/>
              </a:tabLst>
            </a:pPr>
            <a:r>
              <a:rPr lang="en-US" sz="2500" dirty="0"/>
              <a:t>in terms of </a:t>
            </a:r>
            <a:r>
              <a:rPr lang="el-GR" sz="2500" dirty="0">
                <a:latin typeface="Times New Roman" panose="02020603050405020304" pitchFamily="18" charset="0"/>
                <a:cs typeface="Times New Roman" panose="02020603050405020304" pitchFamily="18" charset="0"/>
              </a:rPr>
              <a:t>π</a:t>
            </a:r>
            <a:r>
              <a:rPr lang="en-US" sz="2500" dirty="0" smtClean="0"/>
              <a:t> </a:t>
            </a:r>
          </a:p>
          <a:p>
            <a:pPr marL="1485900" lvl="4" indent="-571500">
              <a:buClr>
                <a:srgbClr val="C00000"/>
              </a:buClr>
              <a:buFont typeface="+mj-lt"/>
              <a:buAutoNum type="romanLcPeriod"/>
              <a:tabLst>
                <a:tab pos="2852738" algn="l"/>
              </a:tabLst>
            </a:pPr>
            <a:r>
              <a:rPr lang="en-US" sz="2500" dirty="0" smtClean="0"/>
              <a:t>correct </a:t>
            </a:r>
            <a:r>
              <a:rPr lang="en-US" sz="2500" dirty="0"/>
              <a:t>to 3 </a:t>
            </a:r>
            <a:r>
              <a:rPr lang="en-US" sz="2500" dirty="0" err="1"/>
              <a:t>s.f.</a:t>
            </a:r>
            <a:endParaRPr lang="en-US" sz="25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31761" y="1196752"/>
            <a:ext cx="1655426" cy="124156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59493" y="2492896"/>
            <a:ext cx="1199963" cy="1499951"/>
          </a:xfrm>
          <a:prstGeom prst="rect">
            <a:avLst/>
          </a:prstGeom>
        </p:spPr>
      </p:pic>
      <p:sp>
        <p:nvSpPr>
          <p:cNvPr id="14" name="Rectangle 13"/>
          <p:cNvSpPr/>
          <p:nvPr/>
        </p:nvSpPr>
        <p:spPr>
          <a:xfrm flipH="1">
            <a:off x="251520" y="4850720"/>
            <a:ext cx="5204539" cy="1738938"/>
          </a:xfrm>
          <a:prstGeom prst="rect">
            <a:avLst/>
          </a:prstGeom>
          <a:solidFill>
            <a:srgbClr val="F2FAE5"/>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Q9f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Find the area of the whole circle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first.</a:t>
            </a:r>
            <a:br>
              <a:rPr lang="en-US" sz="2400" dirty="0" smtClean="0">
                <a:solidFill>
                  <a:schemeClr val="tx1"/>
                </a:solidFill>
                <a:latin typeface="Arial" panose="020B0604020202020204" pitchFamily="34" charset="0"/>
                <a:cs typeface="Arial" panose="020B0604020202020204" pitchFamily="34" charset="0"/>
              </a:rPr>
            </a:br>
            <a:r>
              <a:rPr lang="en-US" sz="1100" dirty="0" smtClean="0">
                <a:solidFill>
                  <a:schemeClr val="tx1"/>
                </a:solidFill>
                <a:latin typeface="Arial" panose="020B0604020202020204" pitchFamily="34" charset="0"/>
                <a:cs typeface="Arial" panose="020B0604020202020204" pitchFamily="34" charset="0"/>
              </a:rPr>
              <a:t/>
            </a:r>
            <a:br>
              <a:rPr lang="en-US" sz="1100" dirty="0" smtClean="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561696" y="5316542"/>
            <a:ext cx="2805077" cy="1232854"/>
          </a:xfrm>
          <a:prstGeom prst="rect">
            <a:avLst/>
          </a:prstGeom>
        </p:spPr>
      </p:pic>
    </p:spTree>
    <p:extLst>
      <p:ext uri="{BB962C8B-B14F-4D97-AF65-F5344CB8AC3E}">
        <p14:creationId xmlns:p14="http://schemas.microsoft.com/office/powerpoint/2010/main" val="1412728469"/>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217</a:t>
            </a:r>
            <a:endParaRPr lang="en-GB" sz="1400" b="1" dirty="0">
              <a:latin typeface="Calibri" panose="020F0502020204030204" pitchFamily="34" charset="0"/>
            </a:endParaRPr>
          </a:p>
        </p:txBody>
      </p:sp>
      <p:sp>
        <p:nvSpPr>
          <p:cNvPr id="3" name="Rectangle 2"/>
          <p:cNvSpPr/>
          <p:nvPr/>
        </p:nvSpPr>
        <p:spPr>
          <a:xfrm>
            <a:off x="251521" y="1246054"/>
            <a:ext cx="5256583" cy="1677382"/>
          </a:xfrm>
          <a:prstGeom prst="rect">
            <a:avLst/>
          </a:prstGeom>
        </p:spPr>
        <p:txBody>
          <a:bodyPr wrap="square">
            <a:spAutoFit/>
          </a:bodyPr>
          <a:lstStyle/>
          <a:p>
            <a:pPr marL="457200" lvl="2" indent="-457200">
              <a:buClr>
                <a:srgbClr val="C00000"/>
              </a:buClr>
              <a:buFont typeface="+mj-lt"/>
              <a:buAutoNum type="arabicPeriod" startAt="4"/>
              <a:tabLst>
                <a:tab pos="2852738" algn="l"/>
              </a:tabLst>
            </a:pPr>
            <a:r>
              <a:rPr lang="en-US" sz="2500" dirty="0"/>
              <a:t>Work out the perimeter of each semicircle</a:t>
            </a:r>
          </a:p>
          <a:p>
            <a:pPr marL="971550" lvl="3" indent="-514350">
              <a:buClr>
                <a:srgbClr val="C00000"/>
              </a:buClr>
              <a:buFont typeface="+mj-lt"/>
              <a:buAutoNum type="romanLcPeriod" startAt="2"/>
              <a:tabLst>
                <a:tab pos="2852738" algn="l"/>
              </a:tabLst>
            </a:pPr>
            <a:r>
              <a:rPr lang="en-US" sz="2500" dirty="0" smtClean="0"/>
              <a:t>in </a:t>
            </a:r>
            <a:r>
              <a:rPr lang="en-US" sz="2500" dirty="0"/>
              <a:t>terms of </a:t>
            </a:r>
            <a:r>
              <a:rPr lang="el-GR" sz="2800" dirty="0">
                <a:latin typeface="Times New Roman" panose="02020603050405020304" pitchFamily="18" charset="0"/>
                <a:cs typeface="Times New Roman" panose="02020603050405020304" pitchFamily="18" charset="0"/>
              </a:rPr>
              <a:t>π</a:t>
            </a:r>
            <a:endParaRPr lang="en-US" sz="2500" dirty="0"/>
          </a:p>
          <a:p>
            <a:pPr marL="971550" lvl="3" indent="-514350">
              <a:buClr>
                <a:srgbClr val="C00000"/>
              </a:buClr>
              <a:buFont typeface="+mj-lt"/>
              <a:buAutoNum type="romanLcPeriod" startAt="2"/>
              <a:tabLst>
                <a:tab pos="2852738" algn="l"/>
              </a:tabLst>
            </a:pPr>
            <a:r>
              <a:rPr lang="en-US" sz="2500" dirty="0" smtClean="0"/>
              <a:t>to </a:t>
            </a:r>
            <a:r>
              <a:rPr lang="en-US" sz="2500" dirty="0"/>
              <a:t>1 </a:t>
            </a:r>
            <a:r>
              <a:rPr lang="en-US" sz="2500" dirty="0" err="1"/>
              <a:t>d.p.</a:t>
            </a:r>
            <a:endParaRPr lang="en-US" sz="2500" dirty="0"/>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1" name="Rectangle 10"/>
          <p:cNvSpPr/>
          <p:nvPr/>
        </p:nvSpPr>
        <p:spPr>
          <a:xfrm flipH="1">
            <a:off x="223753" y="5755903"/>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Q4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Find half the circumference of the whole circle. Add the diameter to it.</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8603" y="3057970"/>
            <a:ext cx="2667213" cy="1793378"/>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15749" y="2990473"/>
            <a:ext cx="2386144" cy="2598049"/>
          </a:xfrm>
          <a:prstGeom prst="rect">
            <a:avLst/>
          </a:prstGeom>
        </p:spPr>
      </p:pic>
    </p:spTree>
    <p:extLst>
      <p:ext uri="{BB962C8B-B14F-4D97-AF65-F5344CB8AC3E}">
        <p14:creationId xmlns:p14="http://schemas.microsoft.com/office/powerpoint/2010/main" val="3863907531"/>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217</a:t>
            </a:r>
            <a:endParaRPr lang="en-GB" sz="1400" b="1" dirty="0">
              <a:latin typeface="Calibri" panose="020F0502020204030204" pitchFamily="34" charset="0"/>
            </a:endParaRPr>
          </a:p>
        </p:txBody>
      </p:sp>
      <p:sp>
        <p:nvSpPr>
          <p:cNvPr id="3" name="Rectangle 2"/>
          <p:cNvSpPr/>
          <p:nvPr/>
        </p:nvSpPr>
        <p:spPr>
          <a:xfrm>
            <a:off x="251521" y="1246054"/>
            <a:ext cx="5256583" cy="5478423"/>
          </a:xfrm>
          <a:prstGeom prst="rect">
            <a:avLst/>
          </a:prstGeom>
        </p:spPr>
        <p:txBody>
          <a:bodyPr wrap="square">
            <a:spAutoFit/>
          </a:bodyPr>
          <a:lstStyle/>
          <a:p>
            <a:pPr marL="457200" lvl="2" indent="-457200">
              <a:buClr>
                <a:srgbClr val="C00000"/>
              </a:buClr>
              <a:buFont typeface="+mj-lt"/>
              <a:buAutoNum type="arabicPeriod" startAt="5"/>
              <a:tabLst>
                <a:tab pos="2852738" algn="l"/>
              </a:tabLst>
            </a:pPr>
            <a:r>
              <a:rPr lang="en-US" sz="2500" dirty="0" smtClean="0"/>
              <a:t>Work </a:t>
            </a:r>
            <a:r>
              <a:rPr lang="en-US" sz="2500" dirty="0"/>
              <a:t>out the </a:t>
            </a:r>
            <a:r>
              <a:rPr lang="en-US" sz="2500" dirty="0" smtClean="0"/>
              <a:t>perimeter </a:t>
            </a:r>
            <a:br>
              <a:rPr lang="en-US" sz="2500" dirty="0" smtClean="0"/>
            </a:br>
            <a:r>
              <a:rPr lang="en-US" sz="2500" dirty="0" smtClean="0"/>
              <a:t>of this quarter </a:t>
            </a:r>
            <a:r>
              <a:rPr lang="en-US" sz="2500" dirty="0"/>
              <a:t>circle </a:t>
            </a:r>
            <a:endParaRPr lang="en-US" sz="2500" dirty="0" smtClean="0"/>
          </a:p>
          <a:p>
            <a:pPr marL="914400" lvl="3" indent="-457200">
              <a:buClr>
                <a:srgbClr val="C00000"/>
              </a:buClr>
              <a:buFont typeface="+mj-lt"/>
              <a:buAutoNum type="alphaLcPeriod"/>
              <a:tabLst>
                <a:tab pos="2852738" algn="l"/>
              </a:tabLst>
            </a:pPr>
            <a:r>
              <a:rPr lang="en-US" sz="2500" dirty="0" smtClean="0"/>
              <a:t>in </a:t>
            </a:r>
            <a:r>
              <a:rPr lang="en-US" sz="2500" dirty="0"/>
              <a:t>terms of </a:t>
            </a:r>
            <a:r>
              <a:rPr lang="en-US" sz="2500" i="1" dirty="0"/>
              <a:t>m</a:t>
            </a:r>
            <a:r>
              <a:rPr lang="en-US" sz="2500" dirty="0"/>
              <a:t> </a:t>
            </a:r>
            <a:endParaRPr lang="en-US" sz="2500" dirty="0" smtClean="0"/>
          </a:p>
          <a:p>
            <a:pPr marL="914400" lvl="3" indent="-457200">
              <a:buClr>
                <a:srgbClr val="C00000"/>
              </a:buClr>
              <a:buFont typeface="+mj-lt"/>
              <a:buAutoNum type="alphaLcPeriod"/>
              <a:tabLst>
                <a:tab pos="2852738" algn="l"/>
              </a:tabLst>
            </a:pPr>
            <a:r>
              <a:rPr lang="en-US" sz="2500" dirty="0" smtClean="0"/>
              <a:t>to </a:t>
            </a:r>
            <a:r>
              <a:rPr lang="en-US" sz="2500" dirty="0"/>
              <a:t>1 </a:t>
            </a:r>
            <a:r>
              <a:rPr lang="en-US" sz="2500" dirty="0" err="1"/>
              <a:t>d.p</a:t>
            </a:r>
            <a:r>
              <a:rPr lang="en-US" sz="2500" dirty="0" err="1" smtClean="0"/>
              <a:t>.</a:t>
            </a: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endParaRPr lang="en-US" sz="2500" dirty="0" smtClean="0"/>
          </a:p>
          <a:p>
            <a:pPr marL="457200" lvl="2" indent="-457200">
              <a:buClr>
                <a:srgbClr val="C00000"/>
              </a:buClr>
              <a:buFont typeface="+mj-lt"/>
              <a:buAutoNum type="arabicPeriod" startAt="5"/>
              <a:tabLst>
                <a:tab pos="2852738" algn="l"/>
              </a:tabLst>
            </a:pPr>
            <a:r>
              <a:rPr lang="en-US" sz="2500" b="1" dirty="0">
                <a:solidFill>
                  <a:srgbClr val="C00000"/>
                </a:solidFill>
              </a:rPr>
              <a:t>Problem-solving</a:t>
            </a:r>
            <a:r>
              <a:rPr lang="en-US" sz="2500" dirty="0"/>
              <a:t> </a:t>
            </a:r>
            <a:r>
              <a:rPr lang="en-US" sz="2500" dirty="0" smtClean="0"/>
              <a:t/>
            </a:r>
            <a:br>
              <a:rPr lang="en-US" sz="2500" dirty="0" smtClean="0"/>
            </a:br>
            <a:r>
              <a:rPr lang="en-US" sz="2500" dirty="0" smtClean="0"/>
              <a:t>A </a:t>
            </a:r>
            <a:r>
              <a:rPr lang="en-US" sz="2500" dirty="0"/>
              <a:t>window is made </a:t>
            </a:r>
            <a:r>
              <a:rPr lang="en-US" sz="2500" dirty="0" smtClean="0"/>
              <a:t/>
            </a:r>
            <a:br>
              <a:rPr lang="en-US" sz="2500" dirty="0" smtClean="0"/>
            </a:br>
            <a:r>
              <a:rPr lang="en-US" sz="2500" dirty="0" smtClean="0"/>
              <a:t>from </a:t>
            </a:r>
            <a:r>
              <a:rPr lang="en-US" sz="2500" dirty="0"/>
              <a:t>a rectangle </a:t>
            </a:r>
            <a:r>
              <a:rPr lang="en-US" sz="2500" dirty="0" smtClean="0"/>
              <a:t/>
            </a:r>
            <a:br>
              <a:rPr lang="en-US" sz="2500" dirty="0" smtClean="0"/>
            </a:br>
            <a:r>
              <a:rPr lang="en-US" sz="2500" dirty="0" smtClean="0"/>
              <a:t>and </a:t>
            </a:r>
            <a:r>
              <a:rPr lang="en-US" sz="2500" dirty="0"/>
              <a:t>a semicircle.</a:t>
            </a:r>
            <a:br>
              <a:rPr lang="en-US" sz="2500" dirty="0"/>
            </a:br>
            <a:r>
              <a:rPr lang="en-US" sz="2500" dirty="0"/>
              <a:t>Work out to 1 </a:t>
            </a:r>
            <a:r>
              <a:rPr lang="en-US" sz="2500" dirty="0" err="1"/>
              <a:t>d.p.</a:t>
            </a:r>
            <a:r>
              <a:rPr lang="en-US" sz="2500" dirty="0"/>
              <a:t> </a:t>
            </a:r>
            <a:endParaRPr lang="en-US" sz="2500" dirty="0" smtClean="0"/>
          </a:p>
          <a:p>
            <a:pPr marL="914400" lvl="3" indent="-457200">
              <a:buClr>
                <a:srgbClr val="C00000"/>
              </a:buClr>
              <a:buFont typeface="+mj-lt"/>
              <a:buAutoNum type="alphaLcPeriod"/>
              <a:tabLst>
                <a:tab pos="2852738" algn="l"/>
              </a:tabLst>
            </a:pPr>
            <a:r>
              <a:rPr lang="en-US" sz="2500" dirty="0" smtClean="0"/>
              <a:t>the </a:t>
            </a:r>
            <a:r>
              <a:rPr lang="en-US" sz="2500" dirty="0"/>
              <a:t>area</a:t>
            </a:r>
          </a:p>
          <a:p>
            <a:pPr marL="914400" lvl="3" indent="-457200">
              <a:buClr>
                <a:srgbClr val="C00000"/>
              </a:buClr>
              <a:buFont typeface="+mj-lt"/>
              <a:buAutoNum type="alphaLcPeriod"/>
              <a:tabLst>
                <a:tab pos="2852738" algn="l"/>
              </a:tabLst>
            </a:pPr>
            <a:r>
              <a:rPr lang="en-US" sz="2500" dirty="0" smtClean="0"/>
              <a:t>the </a:t>
            </a:r>
            <a:r>
              <a:rPr lang="en-US" sz="2500" dirty="0"/>
              <a:t>perimeter of the window.</a:t>
            </a:r>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1" name="Rectangle 10"/>
          <p:cNvSpPr/>
          <p:nvPr/>
        </p:nvSpPr>
        <p:spPr>
          <a:xfrm flipH="1">
            <a:off x="251521" y="2996952"/>
            <a:ext cx="5204539"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b="1" dirty="0" smtClean="0">
                <a:solidFill>
                  <a:srgbClr val="C00000"/>
                </a:solidFill>
                <a:latin typeface="Arial" panose="020B0604020202020204" pitchFamily="34" charset="0"/>
                <a:cs typeface="Arial" panose="020B0604020202020204" pitchFamily="34" charset="0"/>
              </a:rPr>
              <a:t>Q5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Find one quarter of the circumference of the whole circle. Add two radii to it.</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35734" y="1284514"/>
            <a:ext cx="1372370" cy="156842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37768" y="3933056"/>
            <a:ext cx="1852856" cy="2233674"/>
          </a:xfrm>
          <a:prstGeom prst="rect">
            <a:avLst/>
          </a:prstGeom>
        </p:spPr>
      </p:pic>
      <p:sp>
        <p:nvSpPr>
          <p:cNvPr id="12" name="Rectangle 11"/>
          <p:cNvSpPr/>
          <p:nvPr/>
        </p:nvSpPr>
        <p:spPr>
          <a:xfrm flipH="1">
            <a:off x="5580112" y="5581689"/>
            <a:ext cx="3196082" cy="1015663"/>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Q6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What is the diameter of the semicircle?</a:t>
            </a:r>
          </a:p>
        </p:txBody>
      </p:sp>
    </p:spTree>
    <p:extLst>
      <p:ext uri="{BB962C8B-B14F-4D97-AF65-F5344CB8AC3E}">
        <p14:creationId xmlns:p14="http://schemas.microsoft.com/office/powerpoint/2010/main" val="1697632094"/>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217</a:t>
            </a:r>
            <a:endParaRPr lang="en-GB" sz="1400" b="1" dirty="0">
              <a:latin typeface="Calibri" panose="020F0502020204030204" pitchFamily="34" charset="0"/>
            </a:endParaRPr>
          </a:p>
        </p:txBody>
      </p:sp>
      <p:sp>
        <p:nvSpPr>
          <p:cNvPr id="3" name="Rectangle 2"/>
          <p:cNvSpPr/>
          <p:nvPr/>
        </p:nvSpPr>
        <p:spPr>
          <a:xfrm>
            <a:off x="271683" y="1246054"/>
            <a:ext cx="5236421" cy="4639732"/>
          </a:xfrm>
          <a:prstGeom prst="rect">
            <a:avLst/>
          </a:prstGeom>
        </p:spPr>
        <p:txBody>
          <a:bodyPr wrap="square">
            <a:spAutoFit/>
          </a:bodyPr>
          <a:lstStyle/>
          <a:p>
            <a:pPr marL="400050" lvl="2" indent="-400050">
              <a:buClr>
                <a:srgbClr val="C00000"/>
              </a:buClr>
              <a:buFont typeface="+mj-lt"/>
              <a:buAutoNum type="arabicPeriod" startAt="7"/>
              <a:tabLst>
                <a:tab pos="2852738" algn="l"/>
              </a:tabLst>
            </a:pPr>
            <a:r>
              <a:rPr lang="en-US" sz="1970" b="1" dirty="0" smtClean="0">
                <a:solidFill>
                  <a:srgbClr val="C00000"/>
                </a:solidFill>
              </a:rPr>
              <a:t>Problem-solving</a:t>
            </a:r>
            <a:r>
              <a:rPr lang="en-US" sz="1970" dirty="0" smtClean="0"/>
              <a:t> - Four </a:t>
            </a:r>
            <a:br>
              <a:rPr lang="en-US" sz="1970" dirty="0" smtClean="0"/>
            </a:br>
            <a:r>
              <a:rPr lang="en-US" sz="1970" dirty="0" smtClean="0"/>
              <a:t>quarter circles are cut </a:t>
            </a:r>
            <a:br>
              <a:rPr lang="en-US" sz="1970" dirty="0" smtClean="0"/>
            </a:br>
            <a:r>
              <a:rPr lang="en-US" sz="1970" dirty="0" smtClean="0"/>
              <a:t>from a 10cm square like </a:t>
            </a:r>
            <a:br>
              <a:rPr lang="en-US" sz="1970" dirty="0" smtClean="0"/>
            </a:br>
            <a:r>
              <a:rPr lang="en-US" sz="1970" dirty="0" smtClean="0"/>
              <a:t>this:</a:t>
            </a:r>
            <a:br>
              <a:rPr lang="en-US" sz="1970" dirty="0" smtClean="0"/>
            </a:br>
            <a:r>
              <a:rPr lang="en-US" sz="1970" dirty="0" smtClean="0"/>
              <a:t>Work out the shaded area.</a:t>
            </a:r>
          </a:p>
          <a:p>
            <a:pPr marL="400050" lvl="2" indent="-400050">
              <a:buClr>
                <a:srgbClr val="C00000"/>
              </a:buClr>
              <a:buFont typeface="+mj-lt"/>
              <a:buAutoNum type="arabicPeriod" startAt="7"/>
              <a:tabLst>
                <a:tab pos="2852738" algn="l"/>
              </a:tabLst>
            </a:pPr>
            <a:r>
              <a:rPr lang="en-US" sz="1970" dirty="0"/>
              <a:t>The area of this </a:t>
            </a:r>
            <a:r>
              <a:rPr lang="en-US" sz="1970" dirty="0" smtClean="0"/>
              <a:t>semicircle </a:t>
            </a:r>
            <a:br>
              <a:rPr lang="en-US" sz="1970" dirty="0" smtClean="0"/>
            </a:br>
            <a:r>
              <a:rPr lang="en-US" sz="1970" dirty="0" smtClean="0"/>
              <a:t>is </a:t>
            </a:r>
            <a:r>
              <a:rPr lang="en-US" sz="1970" dirty="0"/>
              <a:t>15 cm</a:t>
            </a:r>
            <a:r>
              <a:rPr lang="en-US" sz="1970" baseline="30000" dirty="0"/>
              <a:t>2</a:t>
            </a:r>
            <a:r>
              <a:rPr lang="en-US" sz="1970" dirty="0"/>
              <a:t> </a:t>
            </a:r>
            <a:r>
              <a:rPr lang="en-US" sz="1970" dirty="0" smtClean="0"/>
              <a:t>to </a:t>
            </a:r>
            <a:r>
              <a:rPr lang="en-US" sz="1970" dirty="0"/>
              <a:t>the nearest </a:t>
            </a:r>
            <a:r>
              <a:rPr lang="en-US" sz="1970" dirty="0" smtClean="0"/>
              <a:t/>
            </a:r>
            <a:br>
              <a:rPr lang="en-US" sz="1970" dirty="0" smtClean="0"/>
            </a:br>
            <a:r>
              <a:rPr lang="en-US" sz="1970" dirty="0" smtClean="0"/>
              <a:t>whole number</a:t>
            </a:r>
            <a:r>
              <a:rPr lang="en-US" sz="1970" dirty="0"/>
              <a:t>, </a:t>
            </a:r>
            <a:endParaRPr lang="en-US" sz="1970" dirty="0" smtClean="0"/>
          </a:p>
          <a:p>
            <a:pPr marL="800100" lvl="3" indent="-342900">
              <a:buClr>
                <a:srgbClr val="C00000"/>
              </a:buClr>
              <a:buFont typeface="+mj-lt"/>
              <a:buAutoNum type="alphaLcPeriod"/>
              <a:tabLst>
                <a:tab pos="2852738" algn="l"/>
              </a:tabLst>
            </a:pPr>
            <a:r>
              <a:rPr lang="en-US" sz="1970" dirty="0" smtClean="0"/>
              <a:t>Find </a:t>
            </a:r>
            <a:r>
              <a:rPr lang="en-US" sz="1970" dirty="0"/>
              <a:t>the radius of the </a:t>
            </a:r>
            <a:r>
              <a:rPr lang="en-US" sz="1970" dirty="0" smtClean="0"/>
              <a:t/>
            </a:r>
            <a:br>
              <a:rPr lang="en-US" sz="1970" dirty="0" smtClean="0"/>
            </a:br>
            <a:r>
              <a:rPr lang="en-US" sz="1970" dirty="0" smtClean="0"/>
              <a:t>semicircle. Write </a:t>
            </a:r>
            <a:r>
              <a:rPr lang="en-US" sz="1970" dirty="0"/>
              <a:t>all the numbers on your calculator display, </a:t>
            </a:r>
            <a:endParaRPr lang="en-US" sz="1970" dirty="0" smtClean="0"/>
          </a:p>
          <a:p>
            <a:pPr marL="800100" lvl="3" indent="-342900">
              <a:buClr>
                <a:srgbClr val="C00000"/>
              </a:buClr>
              <a:buFont typeface="+mj-lt"/>
              <a:buAutoNum type="alphaLcPeriod"/>
              <a:tabLst>
                <a:tab pos="2852738" algn="l"/>
              </a:tabLst>
            </a:pPr>
            <a:r>
              <a:rPr lang="en-US" sz="1970" dirty="0" smtClean="0"/>
              <a:t>Round </a:t>
            </a:r>
            <a:r>
              <a:rPr lang="en-US" sz="1970" dirty="0"/>
              <a:t>your answer to part </a:t>
            </a:r>
            <a:r>
              <a:rPr lang="en-US" sz="1970" b="1" dirty="0"/>
              <a:t>a</a:t>
            </a:r>
            <a:r>
              <a:rPr lang="en-US" sz="1970" dirty="0"/>
              <a:t> to a suitable degree of accuracy.</a:t>
            </a:r>
          </a:p>
          <a:p>
            <a:pPr marL="0" lvl="2">
              <a:buClr>
                <a:srgbClr val="C00000"/>
              </a:buClr>
              <a:tabLst>
                <a:tab pos="2852738" algn="l"/>
              </a:tabLst>
            </a:pPr>
            <a:r>
              <a:rPr lang="en-US" sz="1970" b="1" dirty="0">
                <a:solidFill>
                  <a:srgbClr val="C00000"/>
                </a:solidFill>
              </a:rPr>
              <a:t>Discussion</a:t>
            </a:r>
            <a:r>
              <a:rPr lang="en-US" sz="1970" dirty="0">
                <a:solidFill>
                  <a:srgbClr val="C00000"/>
                </a:solidFill>
              </a:rPr>
              <a:t> </a:t>
            </a:r>
            <a:r>
              <a:rPr lang="en-US" sz="1970" dirty="0"/>
              <a:t>What is a suitable level of accuracy?</a:t>
            </a:r>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1" name="Rectangle 10"/>
          <p:cNvSpPr/>
          <p:nvPr/>
        </p:nvSpPr>
        <p:spPr>
          <a:xfrm flipH="1">
            <a:off x="251520" y="5877272"/>
            <a:ext cx="5196780" cy="73866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Q8b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How many decimal places could you measure to with a ruler?</a:t>
            </a:r>
          </a:p>
        </p:txBody>
      </p:sp>
      <p:sp>
        <p:nvSpPr>
          <p:cNvPr id="12" name="Rectangle 11"/>
          <p:cNvSpPr/>
          <p:nvPr/>
        </p:nvSpPr>
        <p:spPr>
          <a:xfrm flipH="1">
            <a:off x="5580112" y="5301208"/>
            <a:ext cx="3196082" cy="1261884"/>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chemeClr val="accent3">
                    <a:lumMod val="50000"/>
                  </a:schemeClr>
                </a:solidFill>
                <a:latin typeface="Arial" panose="020B0604020202020204" pitchFamily="34" charset="0"/>
                <a:cs typeface="Arial" panose="020B0604020202020204" pitchFamily="34" charset="0"/>
              </a:rPr>
              <a:t>Q8a strategy hint</a:t>
            </a:r>
            <a:r>
              <a:rPr lang="en-US" sz="1900" dirty="0" smtClean="0">
                <a:solidFill>
                  <a:schemeClr val="accent3">
                    <a:lumMod val="50000"/>
                  </a:schemeClr>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 Calculate the area of the whole circle, then find its radius.</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37728" y="1253087"/>
            <a:ext cx="1670376" cy="1590833"/>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19404" y="2969157"/>
            <a:ext cx="1688700" cy="844350"/>
          </a:xfrm>
          <a:prstGeom prst="rect">
            <a:avLst/>
          </a:prstGeom>
        </p:spPr>
      </p:pic>
    </p:spTree>
    <p:extLst>
      <p:ext uri="{BB962C8B-B14F-4D97-AF65-F5344CB8AC3E}">
        <p14:creationId xmlns:p14="http://schemas.microsoft.com/office/powerpoint/2010/main" val="1826259413"/>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218</a:t>
            </a:r>
            <a:endParaRPr lang="en-GB" sz="1400" b="1" dirty="0">
              <a:latin typeface="Calibri" panose="020F0502020204030204" pitchFamily="34" charset="0"/>
            </a:endParaRPr>
          </a:p>
        </p:txBody>
      </p:sp>
      <p:grpSp>
        <p:nvGrpSpPr>
          <p:cNvPr id="10" name="Group 9"/>
          <p:cNvGrpSpPr/>
          <p:nvPr/>
        </p:nvGrpSpPr>
        <p:grpSpPr>
          <a:xfrm>
            <a:off x="262358" y="1281828"/>
            <a:ext cx="8558114" cy="5248064"/>
            <a:chOff x="137437" y="6494199"/>
            <a:chExt cx="8558114" cy="5248064"/>
          </a:xfrm>
        </p:grpSpPr>
        <mc:AlternateContent xmlns:mc="http://schemas.openxmlformats.org/markup-compatibility/2006" xmlns:a14="http://schemas.microsoft.com/office/drawing/2010/main">
          <mc:Choice Requires="a14">
            <p:sp>
              <p:nvSpPr>
                <p:cNvPr id="13" name="Rectangle 12"/>
                <p:cNvSpPr/>
                <p:nvPr/>
              </p:nvSpPr>
              <p:spPr>
                <a:xfrm flipH="1">
                  <a:off x="137437" y="6673055"/>
                  <a:ext cx="8558114" cy="5069208"/>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3600" dirty="0" smtClean="0">
                      <a:solidFill>
                        <a:schemeClr val="tx1"/>
                      </a:solidFill>
                      <a:latin typeface="Arial" panose="020B0604020202020204" pitchFamily="34" charset="0"/>
                      <a:cs typeface="Arial" panose="020B0604020202020204" pitchFamily="34" charset="0"/>
                    </a:rPr>
                    <a:t>For a sector with angle </a:t>
                  </a:r>
                  <a:r>
                    <a:rPr lang="en-US" sz="3600" i="1" dirty="0" smtClean="0">
                      <a:solidFill>
                        <a:schemeClr val="tx1"/>
                      </a:solidFill>
                      <a:latin typeface="Arial" panose="020B0604020202020204" pitchFamily="34" charset="0"/>
                      <a:cs typeface="Arial" panose="020B0604020202020204" pitchFamily="34" charset="0"/>
                    </a:rPr>
                    <a:t>x</a:t>
                  </a:r>
                  <a:r>
                    <a:rPr lang="en-US" sz="3600" baseline="30000" dirty="0" smtClean="0">
                      <a:solidFill>
                        <a:schemeClr val="tx1"/>
                      </a:solidFill>
                      <a:latin typeface="Arial" panose="020B0604020202020204" pitchFamily="34" charset="0"/>
                      <a:cs typeface="Arial" panose="020B0604020202020204" pitchFamily="34" charset="0"/>
                    </a:rPr>
                    <a:t>0</a:t>
                  </a:r>
                  <a:r>
                    <a:rPr lang="en-US" sz="3600" dirty="0" smtClean="0">
                      <a:solidFill>
                        <a:schemeClr val="tx1"/>
                      </a:solidFill>
                      <a:latin typeface="Arial" panose="020B0604020202020204" pitchFamily="34" charset="0"/>
                      <a:cs typeface="Arial" panose="020B0604020202020204" pitchFamily="34" charset="0"/>
                    </a:rPr>
                    <a:t> of a circle</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with radius r</a:t>
                  </a:r>
                  <a:br>
                    <a:rPr lang="en-US" sz="3600" dirty="0" smtClean="0">
                      <a:solidFill>
                        <a:schemeClr val="tx1"/>
                      </a:solidFill>
                      <a:latin typeface="Arial" panose="020B0604020202020204" pitchFamily="34" charset="0"/>
                      <a:cs typeface="Arial" panose="020B0604020202020204" pitchFamily="34" charset="0"/>
                    </a:rPr>
                  </a:br>
                  <a:endParaRPr lang="en-US" sz="3600" dirty="0" smtClean="0">
                    <a:solidFill>
                      <a:schemeClr val="tx1"/>
                    </a:solidFill>
                    <a:latin typeface="Arial" panose="020B0604020202020204" pitchFamily="34" charset="0"/>
                    <a:cs typeface="Arial" panose="020B0604020202020204" pitchFamily="34" charset="0"/>
                  </a:endParaRPr>
                </a:p>
                <a:p>
                  <a:r>
                    <a:rPr lang="en-US" sz="3600" dirty="0" smtClean="0">
                      <a:solidFill>
                        <a:schemeClr val="tx1"/>
                      </a:solidFill>
                      <a:latin typeface="Arial" panose="020B0604020202020204" pitchFamily="34" charset="0"/>
                      <a:cs typeface="Arial" panose="020B0604020202020204" pitchFamily="34" charset="0"/>
                    </a:rPr>
                    <a:t>Arc length = </a:t>
                  </a:r>
                  <a14:m>
                    <m:oMath xmlns:m="http://schemas.openxmlformats.org/officeDocument/2006/math">
                      <m:f>
                        <m:fPr>
                          <m:ctrlPr>
                            <a:rPr lang="en-US" sz="3600" i="1" smtClean="0">
                              <a:solidFill>
                                <a:schemeClr val="tx1"/>
                              </a:solidFill>
                              <a:latin typeface="Cambria Math" panose="02040503050406030204" pitchFamily="18" charset="0"/>
                              <a:cs typeface="Arial" panose="020B0604020202020204" pitchFamily="34" charset="0"/>
                            </a:rPr>
                          </m:ctrlPr>
                        </m:fPr>
                        <m:num>
                          <m:r>
                            <a:rPr lang="en-US" sz="3600" b="0" i="1" smtClean="0">
                              <a:solidFill>
                                <a:schemeClr val="tx1"/>
                              </a:solidFill>
                              <a:latin typeface="Cambria Math" panose="02040503050406030204" pitchFamily="18" charset="0"/>
                              <a:cs typeface="Arial" panose="020B0604020202020204" pitchFamily="34" charset="0"/>
                            </a:rPr>
                            <m:t>𝑥</m:t>
                          </m:r>
                        </m:num>
                        <m:den>
                          <m:r>
                            <a:rPr lang="en-US" sz="3600" b="0" i="1" smtClean="0">
                              <a:solidFill>
                                <a:schemeClr val="tx1"/>
                              </a:solidFill>
                              <a:latin typeface="Cambria Math" panose="02040503050406030204" pitchFamily="18" charset="0"/>
                              <a:cs typeface="Arial" panose="020B0604020202020204" pitchFamily="34" charset="0"/>
                            </a:rPr>
                            <m:t>360</m:t>
                          </m:r>
                        </m:den>
                      </m:f>
                    </m:oMath>
                  </a14:m>
                  <a:r>
                    <a:rPr lang="en-US" sz="3600" dirty="0" smtClean="0">
                      <a:solidFill>
                        <a:schemeClr val="tx1"/>
                      </a:solidFill>
                      <a:latin typeface="Arial" panose="020B0604020202020204" pitchFamily="34" charset="0"/>
                      <a:cs typeface="Arial" panose="020B0604020202020204" pitchFamily="34" charset="0"/>
                    </a:rPr>
                    <a:t> x 2</a:t>
                  </a:r>
                  <a:r>
                    <a:rPr lang="el-GR" sz="3600" dirty="0" smtClean="0">
                      <a:solidFill>
                        <a:schemeClr val="tx1"/>
                      </a:solidFill>
                      <a:latin typeface="Times New Roman" panose="02020603050405020304" pitchFamily="18" charset="0"/>
                      <a:cs typeface="Times New Roman" panose="02020603050405020304" pitchFamily="18" charset="0"/>
                    </a:rPr>
                    <a:t>π</a:t>
                  </a:r>
                  <a:r>
                    <a:rPr lang="en-US" sz="3600" dirty="0" smtClean="0">
                      <a:solidFill>
                        <a:schemeClr val="tx1"/>
                      </a:solidFill>
                      <a:latin typeface="Arial" panose="020B0604020202020204" pitchFamily="34" charset="0"/>
                      <a:cs typeface="Arial" panose="020B0604020202020204" pitchFamily="34" charset="0"/>
                    </a:rPr>
                    <a:t>r	</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Area of sector = </a:t>
                  </a:r>
                  <a14:m>
                    <m:oMath xmlns:m="http://schemas.openxmlformats.org/officeDocument/2006/math">
                      <m:f>
                        <m:fPr>
                          <m:ctrlPr>
                            <a:rPr lang="en-US" sz="3600" i="1">
                              <a:solidFill>
                                <a:schemeClr val="tx1"/>
                              </a:solidFill>
                              <a:latin typeface="Cambria Math" panose="02040503050406030204" pitchFamily="18" charset="0"/>
                              <a:cs typeface="Arial" panose="020B0604020202020204" pitchFamily="34" charset="0"/>
                            </a:rPr>
                          </m:ctrlPr>
                        </m:fPr>
                        <m:num>
                          <m:r>
                            <a:rPr lang="en-US" sz="3600" i="1">
                              <a:solidFill>
                                <a:schemeClr val="tx1"/>
                              </a:solidFill>
                              <a:latin typeface="Cambria Math" panose="02040503050406030204" pitchFamily="18" charset="0"/>
                              <a:cs typeface="Arial" panose="020B0604020202020204" pitchFamily="34" charset="0"/>
                            </a:rPr>
                            <m:t>𝑥</m:t>
                          </m:r>
                        </m:num>
                        <m:den>
                          <m:r>
                            <a:rPr lang="en-US" sz="3600" i="1">
                              <a:solidFill>
                                <a:schemeClr val="tx1"/>
                              </a:solidFill>
                              <a:latin typeface="Cambria Math" panose="02040503050406030204" pitchFamily="18" charset="0"/>
                              <a:cs typeface="Arial" panose="020B0604020202020204" pitchFamily="34" charset="0"/>
                            </a:rPr>
                            <m:t>360</m:t>
                          </m:r>
                        </m:den>
                      </m:f>
                    </m:oMath>
                  </a14:m>
                  <a:r>
                    <a:rPr lang="en-US" sz="3600" dirty="0">
                      <a:solidFill>
                        <a:schemeClr val="tx1"/>
                      </a:solidFill>
                      <a:latin typeface="Arial" panose="020B0604020202020204" pitchFamily="34" charset="0"/>
                      <a:cs typeface="Arial" panose="020B0604020202020204" pitchFamily="34" charset="0"/>
                    </a:rPr>
                    <a:t> x </a:t>
                  </a:r>
                  <a:r>
                    <a:rPr lang="el-GR" sz="3600" dirty="0" smtClean="0">
                      <a:solidFill>
                        <a:schemeClr val="tx1"/>
                      </a:solidFill>
                      <a:latin typeface="Times New Roman" panose="02020603050405020304" pitchFamily="18" charset="0"/>
                      <a:cs typeface="Times New Roman" panose="02020603050405020304" pitchFamily="18" charset="0"/>
                    </a:rPr>
                    <a:t>π</a:t>
                  </a:r>
                  <a:r>
                    <a:rPr lang="en-US" sz="3600" dirty="0" smtClean="0">
                      <a:solidFill>
                        <a:schemeClr val="tx1"/>
                      </a:solidFill>
                      <a:latin typeface="Arial" panose="020B0604020202020204" pitchFamily="34" charset="0"/>
                      <a:cs typeface="Arial" panose="020B0604020202020204" pitchFamily="34" charset="0"/>
                    </a:rPr>
                    <a:t>r</a:t>
                  </a:r>
                  <a:r>
                    <a:rPr lang="en-US" sz="3600" baseline="30000" dirty="0" smtClean="0">
                      <a:solidFill>
                        <a:schemeClr val="tx1"/>
                      </a:solidFill>
                      <a:latin typeface="Arial" panose="020B0604020202020204" pitchFamily="34" charset="0"/>
                      <a:cs typeface="Arial" panose="020B0604020202020204" pitchFamily="34" charset="0"/>
                    </a:rPr>
                    <a:t>2</a:t>
                  </a:r>
                  <a:r>
                    <a:rPr lang="en-US" sz="3600" dirty="0" smtClean="0">
                      <a:solidFill>
                        <a:schemeClr val="tx1"/>
                      </a:solidFill>
                      <a:latin typeface="Arial" panose="020B0604020202020204" pitchFamily="34" charset="0"/>
                      <a:cs typeface="Arial" panose="020B0604020202020204" pitchFamily="34" charset="0"/>
                    </a:rPr>
                    <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
                  </a:r>
                  <a:br>
                    <a:rPr lang="en-US" sz="3600" dirty="0" smtClean="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endParaRPr lang="en-US" sz="3600" dirty="0" smtClean="0">
                    <a:solidFill>
                      <a:schemeClr val="tx1"/>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flipH="1">
                  <a:off x="137437" y="6673055"/>
                  <a:ext cx="8558114" cy="5069208"/>
                </a:xfrm>
                <a:prstGeom prst="rect">
                  <a:avLst/>
                </a:prstGeom>
                <a:blipFill rotWithShape="0">
                  <a:blip r:embed="rId4"/>
                  <a:stretch>
                    <a:fillRect l="-201"/>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4" name="Pentagon 13"/>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a:t>
              </a:r>
              <a:endParaRPr lang="en-US"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26553" y="2282951"/>
            <a:ext cx="3549903" cy="1856579"/>
          </a:xfrm>
          <a:prstGeom prst="rect">
            <a:avLst/>
          </a:prstGeom>
        </p:spPr>
      </p:pic>
      <p:sp>
        <p:nvSpPr>
          <p:cNvPr id="16" name="Rectangle 15"/>
          <p:cNvSpPr/>
          <p:nvPr/>
        </p:nvSpPr>
        <p:spPr>
          <a:xfrm flipH="1">
            <a:off x="372070" y="5229200"/>
            <a:ext cx="8376394" cy="1200329"/>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3600" b="1" dirty="0" smtClean="0">
                <a:solidFill>
                  <a:srgbClr val="C00000"/>
                </a:solidFill>
                <a:latin typeface="Arial" panose="020B0604020202020204" pitchFamily="34" charset="0"/>
                <a:cs typeface="Arial" panose="020B0604020202020204" pitchFamily="34" charset="0"/>
              </a:rPr>
              <a:t>Communication hint </a:t>
            </a:r>
            <a:r>
              <a:rPr lang="en-US" sz="3600" dirty="0" smtClean="0">
                <a:solidFill>
                  <a:schemeClr val="tx1"/>
                </a:solidFill>
                <a:latin typeface="Arial" panose="020B0604020202020204" pitchFamily="34" charset="0"/>
                <a:cs typeface="Arial" panose="020B0604020202020204" pitchFamily="34" charset="0"/>
              </a:rPr>
              <a:t>– An </a:t>
            </a:r>
            <a:r>
              <a:rPr lang="en-US" sz="3600" b="1" dirty="0" smtClean="0">
                <a:solidFill>
                  <a:schemeClr val="tx1"/>
                </a:solidFill>
                <a:latin typeface="Arial" panose="020B0604020202020204" pitchFamily="34" charset="0"/>
                <a:cs typeface="Arial" panose="020B0604020202020204" pitchFamily="34" charset="0"/>
              </a:rPr>
              <a:t>arc</a:t>
            </a:r>
            <a:r>
              <a:rPr lang="en-US" sz="3600" dirty="0" smtClean="0">
                <a:solidFill>
                  <a:schemeClr val="tx1"/>
                </a:solidFill>
                <a:latin typeface="Arial" panose="020B0604020202020204" pitchFamily="34" charset="0"/>
                <a:cs typeface="Arial" panose="020B0604020202020204" pitchFamily="34" charset="0"/>
              </a:rPr>
              <a:t> is part of a circle</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03342"/>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flipH="1">
                <a:off x="238559" y="1412776"/>
                <a:ext cx="8581913" cy="5166158"/>
              </a:xfrm>
              <a:prstGeom prst="rect">
                <a:avLst/>
              </a:prstGeom>
              <a:solidFill>
                <a:srgbClr val="FEF1E1"/>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91440" rtlCol="0" anchor="t" anchorCtr="0">
                <a:spAutoFit/>
              </a:bodyPr>
              <a:lstStyle/>
              <a:p>
                <a:r>
                  <a:rPr lang="en-US" sz="2200" dirty="0" smtClean="0">
                    <a:solidFill>
                      <a:schemeClr val="tx1"/>
                    </a:solidFill>
                    <a:latin typeface="Arial" panose="020B0604020202020204" pitchFamily="34" charset="0"/>
                    <a:cs typeface="Arial" panose="020B0604020202020204" pitchFamily="34" charset="0"/>
                  </a:rPr>
                  <a:t>Work out:</a:t>
                </a:r>
              </a:p>
              <a:p>
                <a:pPr marL="514350" indent="-514350">
                  <a:buClr>
                    <a:srgbClr val="C00000"/>
                  </a:buClr>
                  <a:buFont typeface="+mj-lt"/>
                  <a:buAutoNum type="alphaLcPeriod"/>
                </a:pPr>
                <a:r>
                  <a:rPr lang="en-US" sz="2200" dirty="0" smtClean="0">
                    <a:solidFill>
                      <a:schemeClr val="tx1"/>
                    </a:solidFill>
                    <a:latin typeface="Arial" panose="020B0604020202020204" pitchFamily="34" charset="0"/>
                    <a:cs typeface="Arial" panose="020B0604020202020204" pitchFamily="34" charset="0"/>
                  </a:rPr>
                  <a:t>The arc length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solidFill>
                      <a:schemeClr val="tx1"/>
                    </a:solidFill>
                    <a:latin typeface="Arial" panose="020B0604020202020204" pitchFamily="34" charset="0"/>
                    <a:cs typeface="Arial" panose="020B0604020202020204" pitchFamily="34" charset="0"/>
                  </a:rPr>
                  <a:t> The perimeter</a:t>
                </a:r>
              </a:p>
              <a:p>
                <a:pPr marL="514350" indent="-514350">
                  <a:buClr>
                    <a:srgbClr val="C00000"/>
                  </a:buClr>
                  <a:buFont typeface="+mj-lt"/>
                  <a:buAutoNum type="alphaLcPeriod" startAt="3"/>
                </a:pPr>
                <a:r>
                  <a:rPr lang="en-US" sz="2200" dirty="0" smtClean="0">
                    <a:solidFill>
                      <a:schemeClr val="tx1"/>
                    </a:solidFill>
                    <a:latin typeface="Arial" panose="020B0604020202020204" pitchFamily="34" charset="0"/>
                    <a:cs typeface="Arial" panose="020B0604020202020204" pitchFamily="34" charset="0"/>
                  </a:rPr>
                  <a:t>The area of this sector</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Give your answers to 3 </a:t>
                </a:r>
                <a:r>
                  <a:rPr lang="en-US" sz="2200" dirty="0" err="1" smtClean="0">
                    <a:solidFill>
                      <a:schemeClr val="tx1"/>
                    </a:solidFill>
                    <a:latin typeface="Arial" panose="020B0604020202020204" pitchFamily="34" charset="0"/>
                    <a:cs typeface="Arial" panose="020B0604020202020204" pitchFamily="34" charset="0"/>
                  </a:rPr>
                  <a:t>s.f.</a:t>
                </a:r>
                <a:endParaRPr lang="en-US" sz="2200" dirty="0">
                  <a:solidFill>
                    <a:schemeClr val="tx1"/>
                  </a:solidFill>
                  <a:latin typeface="Arial" panose="020B0604020202020204" pitchFamily="34" charset="0"/>
                  <a:cs typeface="Arial" panose="020B0604020202020204" pitchFamily="34" charset="0"/>
                </a:endParaRPr>
              </a:p>
              <a:p>
                <a:pPr>
                  <a:buClr>
                    <a:srgbClr val="C00000"/>
                  </a:buClr>
                </a:pPr>
                <a:endParaRPr lang="en-US" sz="500" dirty="0" smtClean="0">
                  <a:solidFill>
                    <a:schemeClr val="tx1"/>
                  </a:solidFill>
                  <a:latin typeface="Arial" panose="020B0604020202020204" pitchFamily="34" charset="0"/>
                  <a:cs typeface="Arial" panose="020B0604020202020204" pitchFamily="34" charset="0"/>
                </a:endParaRPr>
              </a:p>
              <a:p>
                <a:pPr marL="514350" indent="-514350">
                  <a:buClr>
                    <a:srgbClr val="C00000"/>
                  </a:buClr>
                  <a:buFont typeface="+mj-lt"/>
                  <a:buAutoNum type="alphaLcPeriod"/>
                  <a:tabLst>
                    <a:tab pos="2228850" algn="l"/>
                  </a:tabLst>
                </a:pPr>
                <a:r>
                  <a:rPr lang="en-US" sz="2200" dirty="0" smtClean="0">
                    <a:solidFill>
                      <a:srgbClr val="7030A0"/>
                    </a:solidFill>
                    <a:latin typeface="Comic Sans MS" panose="030F0702030302020204" pitchFamily="66" charset="0"/>
                    <a:cs typeface="Arial" panose="020B0604020202020204" pitchFamily="34" charset="0"/>
                  </a:rPr>
                  <a:t>Arc length = </a:t>
                </a:r>
                <a14:m>
                  <m:oMath xmlns:m="http://schemas.openxmlformats.org/officeDocument/2006/math">
                    <m:f>
                      <m:fPr>
                        <m:ctrlPr>
                          <a:rPr lang="en-US" sz="2200" i="1">
                            <a:solidFill>
                              <a:srgbClr val="7030A0"/>
                            </a:solidFill>
                            <a:latin typeface="Cambria Math" panose="02040503050406030204" pitchFamily="18" charset="0"/>
                            <a:cs typeface="Arial" panose="020B0604020202020204" pitchFamily="34" charset="0"/>
                          </a:rPr>
                        </m:ctrlPr>
                      </m:fPr>
                      <m:num>
                        <m:r>
                          <a:rPr lang="en-US" sz="2200" i="1">
                            <a:solidFill>
                              <a:srgbClr val="7030A0"/>
                            </a:solidFill>
                            <a:latin typeface="Cambria Math" panose="02040503050406030204" pitchFamily="18" charset="0"/>
                            <a:cs typeface="Arial" panose="020B0604020202020204" pitchFamily="34" charset="0"/>
                          </a:rPr>
                          <m:t>𝑥</m:t>
                        </m:r>
                      </m:num>
                      <m:den>
                        <m:r>
                          <a:rPr lang="en-US" sz="2200" i="1">
                            <a:solidFill>
                              <a:srgbClr val="7030A0"/>
                            </a:solidFill>
                            <a:latin typeface="Cambria Math" panose="02040503050406030204" pitchFamily="18" charset="0"/>
                            <a:cs typeface="Arial" panose="020B0604020202020204" pitchFamily="34" charset="0"/>
                          </a:rPr>
                          <m:t>360</m:t>
                        </m:r>
                      </m:den>
                    </m:f>
                  </m:oMath>
                </a14:m>
                <a:r>
                  <a:rPr lang="en-US" sz="2200" dirty="0">
                    <a:solidFill>
                      <a:srgbClr val="7030A0"/>
                    </a:solidFill>
                    <a:latin typeface="Comic Sans MS" panose="030F0702030302020204" pitchFamily="66" charset="0"/>
                    <a:cs typeface="Arial" panose="020B0604020202020204" pitchFamily="34" charset="0"/>
                  </a:rPr>
                  <a:t> x 2</a:t>
                </a:r>
                <a:r>
                  <a:rPr lang="el-GR" sz="2200" dirty="0">
                    <a:solidFill>
                      <a:srgbClr val="7030A0"/>
                    </a:solidFill>
                    <a:latin typeface="Comic Sans MS" panose="030F0702030302020204" pitchFamily="66" charset="0"/>
                    <a:cs typeface="Times New Roman" panose="02020603050405020304" pitchFamily="18" charset="0"/>
                  </a:rPr>
                  <a:t>π</a:t>
                </a:r>
                <a:r>
                  <a:rPr lang="en-US" sz="2200" i="1" dirty="0" smtClean="0">
                    <a:solidFill>
                      <a:srgbClr val="7030A0"/>
                    </a:solidFill>
                    <a:latin typeface="Comic Sans MS" panose="030F0702030302020204" pitchFamily="66" charset="0"/>
                    <a:cs typeface="Arial" panose="020B0604020202020204" pitchFamily="34" charset="0"/>
                  </a:rPr>
                  <a:t>r</a:t>
                </a:r>
                <a:r>
                  <a:rPr lang="en-US" sz="2200" dirty="0" smtClean="0">
                    <a:solidFill>
                      <a:srgbClr val="7030A0"/>
                    </a:solidFill>
                    <a:latin typeface="Comic Sans MS" panose="030F0702030302020204" pitchFamily="66" charset="0"/>
                    <a:cs typeface="Arial" panose="020B0604020202020204" pitchFamily="34" charset="0"/>
                  </a:rPr>
                  <a:t/>
                </a:r>
                <a:br>
                  <a:rPr lang="en-US" sz="2200" dirty="0" smtClean="0">
                    <a:solidFill>
                      <a:srgbClr val="7030A0"/>
                    </a:solidFill>
                    <a:latin typeface="Comic Sans MS" panose="030F0702030302020204" pitchFamily="66" charset="0"/>
                    <a:cs typeface="Arial" panose="020B0604020202020204" pitchFamily="34" charset="0"/>
                  </a:rPr>
                </a:br>
                <a:r>
                  <a:rPr lang="en-US" sz="2200" dirty="0" smtClean="0">
                    <a:solidFill>
                      <a:srgbClr val="7030A0"/>
                    </a:solidFill>
                    <a:latin typeface="Comic Sans MS" panose="030F0702030302020204" pitchFamily="66" charset="0"/>
                    <a:cs typeface="Arial" panose="020B0604020202020204" pitchFamily="34" charset="0"/>
                  </a:rPr>
                  <a:t>	= </a:t>
                </a:r>
                <a14:m>
                  <m:oMath xmlns:m="http://schemas.openxmlformats.org/officeDocument/2006/math">
                    <m:f>
                      <m:fPr>
                        <m:ctrlPr>
                          <a:rPr lang="en-US" sz="2200" i="1">
                            <a:solidFill>
                              <a:srgbClr val="7030A0"/>
                            </a:solidFill>
                            <a:latin typeface="Cambria Math" panose="02040503050406030204" pitchFamily="18" charset="0"/>
                            <a:cs typeface="Arial" panose="020B0604020202020204" pitchFamily="34" charset="0"/>
                          </a:rPr>
                        </m:ctrlPr>
                      </m:fPr>
                      <m:num>
                        <m:r>
                          <a:rPr lang="en-US" sz="2200" b="0" i="1" smtClean="0">
                            <a:solidFill>
                              <a:srgbClr val="7030A0"/>
                            </a:solidFill>
                            <a:latin typeface="Cambria Math" panose="02040503050406030204" pitchFamily="18" charset="0"/>
                            <a:cs typeface="Arial" panose="020B0604020202020204" pitchFamily="34" charset="0"/>
                          </a:rPr>
                          <m:t>40</m:t>
                        </m:r>
                      </m:num>
                      <m:den>
                        <m:r>
                          <a:rPr lang="en-US" sz="2200" i="1">
                            <a:solidFill>
                              <a:srgbClr val="7030A0"/>
                            </a:solidFill>
                            <a:latin typeface="Cambria Math" panose="02040503050406030204" pitchFamily="18" charset="0"/>
                            <a:cs typeface="Arial" panose="020B0604020202020204" pitchFamily="34" charset="0"/>
                          </a:rPr>
                          <m:t>360</m:t>
                        </m:r>
                      </m:den>
                    </m:f>
                  </m:oMath>
                </a14:m>
                <a:r>
                  <a:rPr lang="en-US" sz="2200" dirty="0">
                    <a:solidFill>
                      <a:srgbClr val="7030A0"/>
                    </a:solidFill>
                    <a:latin typeface="Comic Sans MS" panose="030F0702030302020204" pitchFamily="66" charset="0"/>
                    <a:cs typeface="Arial" panose="020B0604020202020204" pitchFamily="34" charset="0"/>
                  </a:rPr>
                  <a:t> x </a:t>
                </a:r>
                <a:r>
                  <a:rPr lang="en-US" sz="2200" dirty="0" smtClean="0">
                    <a:solidFill>
                      <a:srgbClr val="7030A0"/>
                    </a:solidFill>
                    <a:latin typeface="Comic Sans MS" panose="030F0702030302020204" pitchFamily="66" charset="0"/>
                    <a:cs typeface="Arial" panose="020B0604020202020204" pitchFamily="34" charset="0"/>
                  </a:rPr>
                  <a:t>2 x </a:t>
                </a:r>
                <a:r>
                  <a:rPr lang="el-GR" sz="2200" dirty="0" smtClean="0">
                    <a:solidFill>
                      <a:srgbClr val="7030A0"/>
                    </a:solidFill>
                    <a:latin typeface="Comic Sans MS" panose="030F0702030302020204" pitchFamily="66" charset="0"/>
                    <a:cs typeface="Times New Roman" panose="02020603050405020304" pitchFamily="18" charset="0"/>
                  </a:rPr>
                  <a:t>π</a:t>
                </a:r>
                <a:r>
                  <a:rPr lang="en-US" sz="2200" dirty="0" smtClean="0">
                    <a:solidFill>
                      <a:srgbClr val="7030A0"/>
                    </a:solidFill>
                    <a:latin typeface="Comic Sans MS" panose="030F0702030302020204" pitchFamily="66" charset="0"/>
                    <a:cs typeface="Times New Roman" panose="02020603050405020304" pitchFamily="18" charset="0"/>
                  </a:rPr>
                  <a:t> x </a:t>
                </a:r>
                <a:r>
                  <a:rPr lang="en-US" sz="2200" dirty="0" smtClean="0">
                    <a:solidFill>
                      <a:srgbClr val="7030A0"/>
                    </a:solidFill>
                    <a:latin typeface="Comic Sans MS" panose="030F0702030302020204" pitchFamily="66" charset="0"/>
                    <a:cs typeface="Arial" panose="020B0604020202020204" pitchFamily="34" charset="0"/>
                  </a:rPr>
                  <a:t>10</a:t>
                </a:r>
                <a:br>
                  <a:rPr lang="en-US" sz="2200" dirty="0" smtClean="0">
                    <a:solidFill>
                      <a:srgbClr val="7030A0"/>
                    </a:solidFill>
                    <a:latin typeface="Comic Sans MS" panose="030F0702030302020204" pitchFamily="66" charset="0"/>
                    <a:cs typeface="Arial" panose="020B0604020202020204" pitchFamily="34" charset="0"/>
                  </a:rPr>
                </a:br>
                <a:r>
                  <a:rPr lang="en-US" sz="2200" dirty="0" smtClean="0">
                    <a:solidFill>
                      <a:srgbClr val="7030A0"/>
                    </a:solidFill>
                    <a:latin typeface="Comic Sans MS" panose="030F0702030302020204" pitchFamily="66" charset="0"/>
                    <a:cs typeface="Arial" panose="020B0604020202020204" pitchFamily="34" charset="0"/>
                  </a:rPr>
                  <a:t>	= 6.98cm (3 </a:t>
                </a:r>
                <a:r>
                  <a:rPr lang="en-US" sz="2200" dirty="0" err="1" smtClean="0">
                    <a:solidFill>
                      <a:srgbClr val="7030A0"/>
                    </a:solidFill>
                    <a:latin typeface="Comic Sans MS" panose="030F0702030302020204" pitchFamily="66" charset="0"/>
                    <a:cs typeface="Arial" panose="020B0604020202020204" pitchFamily="34" charset="0"/>
                  </a:rPr>
                  <a:t>s.f.</a:t>
                </a:r>
                <a:r>
                  <a:rPr lang="en-US" sz="2200" dirty="0" smtClean="0">
                    <a:solidFill>
                      <a:srgbClr val="7030A0"/>
                    </a:solidFill>
                    <a:latin typeface="Comic Sans MS" panose="030F0702030302020204" pitchFamily="66" charset="0"/>
                    <a:cs typeface="Arial" panose="020B0604020202020204" pitchFamily="34" charset="0"/>
                  </a:rPr>
                  <a:t>)</a:t>
                </a:r>
              </a:p>
              <a:p>
                <a:pPr marL="514350" indent="-514350">
                  <a:buClr>
                    <a:srgbClr val="C00000"/>
                  </a:buClr>
                  <a:buFont typeface="+mj-lt"/>
                  <a:buAutoNum type="alphaLcPeriod"/>
                  <a:tabLst>
                    <a:tab pos="2228850" algn="l"/>
                  </a:tabLst>
                </a:pPr>
                <a:r>
                  <a:rPr lang="en-US" sz="2200" dirty="0" smtClean="0">
                    <a:solidFill>
                      <a:srgbClr val="7030A0"/>
                    </a:solidFill>
                    <a:latin typeface="Comic Sans MS" panose="030F0702030302020204" pitchFamily="66" charset="0"/>
                    <a:cs typeface="Arial" panose="020B0604020202020204" pitchFamily="34" charset="0"/>
                  </a:rPr>
                  <a:t>Perimeter	= 6.98 + 10 + 10</a:t>
                </a:r>
                <a:br>
                  <a:rPr lang="en-US" sz="2200" dirty="0" smtClean="0">
                    <a:solidFill>
                      <a:srgbClr val="7030A0"/>
                    </a:solidFill>
                    <a:latin typeface="Comic Sans MS" panose="030F0702030302020204" pitchFamily="66" charset="0"/>
                    <a:cs typeface="Arial" panose="020B0604020202020204" pitchFamily="34" charset="0"/>
                  </a:rPr>
                </a:br>
                <a:r>
                  <a:rPr lang="en-US" sz="2200" dirty="0" smtClean="0">
                    <a:solidFill>
                      <a:srgbClr val="7030A0"/>
                    </a:solidFill>
                    <a:latin typeface="Comic Sans MS" panose="030F0702030302020204" pitchFamily="66" charset="0"/>
                    <a:cs typeface="Arial" panose="020B0604020202020204" pitchFamily="34" charset="0"/>
                  </a:rPr>
                  <a:t>	= 27.0cm (3 </a:t>
                </a:r>
                <a:r>
                  <a:rPr lang="en-US" sz="2200" dirty="0" err="1" smtClean="0">
                    <a:solidFill>
                      <a:srgbClr val="7030A0"/>
                    </a:solidFill>
                    <a:latin typeface="Comic Sans MS" panose="030F0702030302020204" pitchFamily="66" charset="0"/>
                    <a:cs typeface="Arial" panose="020B0604020202020204" pitchFamily="34" charset="0"/>
                  </a:rPr>
                  <a:t>s.f.</a:t>
                </a:r>
                <a:r>
                  <a:rPr lang="en-US" sz="2200" dirty="0" smtClean="0">
                    <a:solidFill>
                      <a:srgbClr val="7030A0"/>
                    </a:solidFill>
                    <a:latin typeface="Comic Sans MS" panose="030F0702030302020204" pitchFamily="66" charset="0"/>
                    <a:cs typeface="Arial" panose="020B0604020202020204" pitchFamily="34" charset="0"/>
                  </a:rPr>
                  <a:t>)</a:t>
                </a:r>
              </a:p>
              <a:p>
                <a:pPr marL="514350" indent="-514350">
                  <a:lnSpc>
                    <a:spcPts val="3800"/>
                  </a:lnSpc>
                  <a:spcAft>
                    <a:spcPts val="1200"/>
                  </a:spcAft>
                  <a:buClr>
                    <a:srgbClr val="C00000"/>
                  </a:buClr>
                  <a:buFont typeface="+mj-lt"/>
                  <a:buAutoNum type="alphaLcPeriod"/>
                  <a:tabLst>
                    <a:tab pos="1200150" algn="l"/>
                  </a:tabLst>
                </a:pPr>
                <a:r>
                  <a:rPr lang="en-US" sz="2200" dirty="0" smtClean="0">
                    <a:solidFill>
                      <a:srgbClr val="7030A0"/>
                    </a:solidFill>
                    <a:latin typeface="Comic Sans MS" panose="030F0702030302020204" pitchFamily="66" charset="0"/>
                    <a:cs typeface="Arial" panose="020B0604020202020204" pitchFamily="34" charset="0"/>
                  </a:rPr>
                  <a:t>Area 	= </a:t>
                </a:r>
                <a14:m>
                  <m:oMath xmlns:m="http://schemas.openxmlformats.org/officeDocument/2006/math">
                    <m:f>
                      <m:fPr>
                        <m:ctrlPr>
                          <a:rPr lang="en-US" sz="2200" i="1">
                            <a:solidFill>
                              <a:srgbClr val="7030A0"/>
                            </a:solidFill>
                            <a:latin typeface="Cambria Math" panose="02040503050406030204" pitchFamily="18" charset="0"/>
                            <a:cs typeface="Arial" panose="020B0604020202020204" pitchFamily="34" charset="0"/>
                          </a:rPr>
                        </m:ctrlPr>
                      </m:fPr>
                      <m:num>
                        <m:r>
                          <a:rPr lang="en-US" sz="2200" i="1">
                            <a:solidFill>
                              <a:srgbClr val="7030A0"/>
                            </a:solidFill>
                            <a:latin typeface="Cambria Math" panose="02040503050406030204" pitchFamily="18" charset="0"/>
                            <a:cs typeface="Arial" panose="020B0604020202020204" pitchFamily="34" charset="0"/>
                          </a:rPr>
                          <m:t>𝑥</m:t>
                        </m:r>
                      </m:num>
                      <m:den>
                        <m:r>
                          <a:rPr lang="en-US" sz="2200" i="1">
                            <a:solidFill>
                              <a:srgbClr val="7030A0"/>
                            </a:solidFill>
                            <a:latin typeface="Cambria Math" panose="02040503050406030204" pitchFamily="18" charset="0"/>
                            <a:cs typeface="Arial" panose="020B0604020202020204" pitchFamily="34" charset="0"/>
                          </a:rPr>
                          <m:t>360</m:t>
                        </m:r>
                      </m:den>
                    </m:f>
                  </m:oMath>
                </a14:m>
                <a:r>
                  <a:rPr lang="en-US" sz="2200" dirty="0">
                    <a:solidFill>
                      <a:srgbClr val="7030A0"/>
                    </a:solidFill>
                    <a:latin typeface="Comic Sans MS" panose="030F0702030302020204" pitchFamily="66" charset="0"/>
                    <a:cs typeface="Arial" panose="020B0604020202020204" pitchFamily="34" charset="0"/>
                  </a:rPr>
                  <a:t> x </a:t>
                </a:r>
                <a:r>
                  <a:rPr lang="el-GR" sz="2200" dirty="0" smtClean="0">
                    <a:solidFill>
                      <a:srgbClr val="7030A0"/>
                    </a:solidFill>
                    <a:latin typeface="Comic Sans MS" panose="030F0702030302020204" pitchFamily="66" charset="0"/>
                    <a:cs typeface="Times New Roman" panose="02020603050405020304" pitchFamily="18" charset="0"/>
                  </a:rPr>
                  <a:t>π</a:t>
                </a:r>
                <a:r>
                  <a:rPr lang="en-US" sz="2200" i="1" dirty="0" smtClean="0">
                    <a:solidFill>
                      <a:srgbClr val="7030A0"/>
                    </a:solidFill>
                    <a:latin typeface="Comic Sans MS" panose="030F0702030302020204" pitchFamily="66" charset="0"/>
                    <a:cs typeface="Arial" panose="020B0604020202020204" pitchFamily="34" charset="0"/>
                  </a:rPr>
                  <a:t>r</a:t>
                </a:r>
                <a:r>
                  <a:rPr lang="en-US" sz="2200" baseline="30000" dirty="0" smtClean="0">
                    <a:solidFill>
                      <a:srgbClr val="7030A0"/>
                    </a:solidFill>
                    <a:latin typeface="Comic Sans MS" panose="030F0702030302020204" pitchFamily="66" charset="0"/>
                    <a:cs typeface="Arial" panose="020B0604020202020204" pitchFamily="34" charset="0"/>
                  </a:rPr>
                  <a:t>2</a:t>
                </a:r>
                <a:r>
                  <a:rPr lang="en-US" sz="2200" dirty="0">
                    <a:solidFill>
                      <a:srgbClr val="7030A0"/>
                    </a:solidFill>
                    <a:latin typeface="Comic Sans MS" panose="030F0702030302020204" pitchFamily="66" charset="0"/>
                    <a:cs typeface="Arial" panose="020B0604020202020204" pitchFamily="34" charset="0"/>
                  </a:rPr>
                  <a:t/>
                </a:r>
                <a:br>
                  <a:rPr lang="en-US" sz="2200" dirty="0">
                    <a:solidFill>
                      <a:srgbClr val="7030A0"/>
                    </a:solidFill>
                    <a:latin typeface="Comic Sans MS" panose="030F0702030302020204" pitchFamily="66" charset="0"/>
                    <a:cs typeface="Arial" panose="020B0604020202020204" pitchFamily="34" charset="0"/>
                  </a:rPr>
                </a:br>
                <a:r>
                  <a:rPr lang="en-US" sz="2200" dirty="0" smtClean="0">
                    <a:solidFill>
                      <a:srgbClr val="7030A0"/>
                    </a:solidFill>
                    <a:latin typeface="Comic Sans MS" panose="030F0702030302020204" pitchFamily="66" charset="0"/>
                    <a:cs typeface="Arial" panose="020B0604020202020204" pitchFamily="34" charset="0"/>
                  </a:rPr>
                  <a:t>	= </a:t>
                </a:r>
                <a14:m>
                  <m:oMath xmlns:m="http://schemas.openxmlformats.org/officeDocument/2006/math">
                    <m:f>
                      <m:fPr>
                        <m:ctrlPr>
                          <a:rPr lang="en-US" sz="2200" i="1">
                            <a:solidFill>
                              <a:srgbClr val="7030A0"/>
                            </a:solidFill>
                            <a:latin typeface="Cambria Math" panose="02040503050406030204" pitchFamily="18" charset="0"/>
                            <a:cs typeface="Arial" panose="020B0604020202020204" pitchFamily="34" charset="0"/>
                          </a:rPr>
                        </m:ctrlPr>
                      </m:fPr>
                      <m:num>
                        <m:r>
                          <a:rPr lang="en-US" sz="2200" b="0" i="1" smtClean="0">
                            <a:solidFill>
                              <a:srgbClr val="7030A0"/>
                            </a:solidFill>
                            <a:latin typeface="Cambria Math" panose="02040503050406030204" pitchFamily="18" charset="0"/>
                            <a:cs typeface="Arial" panose="020B0604020202020204" pitchFamily="34" charset="0"/>
                          </a:rPr>
                          <m:t>40</m:t>
                        </m:r>
                      </m:num>
                      <m:den>
                        <m:r>
                          <a:rPr lang="en-US" sz="2200" i="1">
                            <a:solidFill>
                              <a:srgbClr val="7030A0"/>
                            </a:solidFill>
                            <a:latin typeface="Cambria Math" panose="02040503050406030204" pitchFamily="18" charset="0"/>
                            <a:cs typeface="Arial" panose="020B0604020202020204" pitchFamily="34" charset="0"/>
                          </a:rPr>
                          <m:t>360</m:t>
                        </m:r>
                      </m:den>
                    </m:f>
                  </m:oMath>
                </a14:m>
                <a:r>
                  <a:rPr lang="en-US" sz="2200" dirty="0">
                    <a:solidFill>
                      <a:srgbClr val="7030A0"/>
                    </a:solidFill>
                    <a:latin typeface="Comic Sans MS" panose="030F0702030302020204" pitchFamily="66" charset="0"/>
                    <a:cs typeface="Arial" panose="020B0604020202020204" pitchFamily="34" charset="0"/>
                  </a:rPr>
                  <a:t> x </a:t>
                </a:r>
                <a:r>
                  <a:rPr lang="el-GR" sz="2200" dirty="0" smtClean="0">
                    <a:solidFill>
                      <a:srgbClr val="7030A0"/>
                    </a:solidFill>
                    <a:latin typeface="Comic Sans MS" panose="030F0702030302020204" pitchFamily="66" charset="0"/>
                    <a:cs typeface="Times New Roman" panose="02020603050405020304" pitchFamily="18" charset="0"/>
                  </a:rPr>
                  <a:t>π</a:t>
                </a:r>
                <a:r>
                  <a:rPr lang="en-US" sz="2200" dirty="0" smtClean="0">
                    <a:solidFill>
                      <a:srgbClr val="7030A0"/>
                    </a:solidFill>
                    <a:latin typeface="Comic Sans MS" panose="030F0702030302020204" pitchFamily="66" charset="0"/>
                    <a:cs typeface="Times New Roman" panose="02020603050405020304" pitchFamily="18" charset="0"/>
                  </a:rPr>
                  <a:t> x 100</a:t>
                </a:r>
                <a:r>
                  <a:rPr lang="en-US" sz="2200" dirty="0">
                    <a:solidFill>
                      <a:srgbClr val="7030A0"/>
                    </a:solidFill>
                    <a:latin typeface="Comic Sans MS" panose="030F0702030302020204" pitchFamily="66" charset="0"/>
                    <a:cs typeface="Arial" panose="020B0604020202020204" pitchFamily="34" charset="0"/>
                  </a:rPr>
                  <a:t/>
                </a:r>
                <a:br>
                  <a:rPr lang="en-US" sz="2200" dirty="0">
                    <a:solidFill>
                      <a:srgbClr val="7030A0"/>
                    </a:solidFill>
                    <a:latin typeface="Comic Sans MS" panose="030F0702030302020204" pitchFamily="66" charset="0"/>
                    <a:cs typeface="Arial" panose="020B0604020202020204" pitchFamily="34" charset="0"/>
                  </a:rPr>
                </a:br>
                <a:r>
                  <a:rPr lang="en-US" sz="2200" dirty="0" smtClean="0">
                    <a:solidFill>
                      <a:srgbClr val="7030A0"/>
                    </a:solidFill>
                    <a:latin typeface="Comic Sans MS" panose="030F0702030302020204" pitchFamily="66" charset="0"/>
                    <a:cs typeface="Arial" panose="020B0604020202020204" pitchFamily="34" charset="0"/>
                  </a:rPr>
                  <a:t>	= 34.9cm</a:t>
                </a:r>
                <a:r>
                  <a:rPr lang="en-US" sz="2200" baseline="30000" dirty="0" smtClean="0">
                    <a:solidFill>
                      <a:srgbClr val="7030A0"/>
                    </a:solidFill>
                    <a:latin typeface="Comic Sans MS" panose="030F0702030302020204" pitchFamily="66" charset="0"/>
                    <a:cs typeface="Arial" panose="020B0604020202020204" pitchFamily="34" charset="0"/>
                  </a:rPr>
                  <a:t>2</a:t>
                </a:r>
                <a:r>
                  <a:rPr lang="en-US" sz="2200" dirty="0" smtClean="0">
                    <a:solidFill>
                      <a:srgbClr val="7030A0"/>
                    </a:solidFill>
                    <a:latin typeface="Comic Sans MS" panose="030F0702030302020204" pitchFamily="66" charset="0"/>
                    <a:cs typeface="Arial" panose="020B0604020202020204" pitchFamily="34" charset="0"/>
                  </a:rPr>
                  <a:t> (3 </a:t>
                </a:r>
                <a:r>
                  <a:rPr lang="en-US" sz="2200" dirty="0" err="1" smtClean="0">
                    <a:solidFill>
                      <a:srgbClr val="7030A0"/>
                    </a:solidFill>
                    <a:latin typeface="Comic Sans MS" panose="030F0702030302020204" pitchFamily="66" charset="0"/>
                    <a:cs typeface="Arial" panose="020B0604020202020204" pitchFamily="34" charset="0"/>
                  </a:rPr>
                  <a:t>s.f.</a:t>
                </a:r>
                <a:r>
                  <a:rPr lang="en-US" sz="2200" dirty="0" smtClean="0">
                    <a:solidFill>
                      <a:srgbClr val="7030A0"/>
                    </a:solidFill>
                    <a:latin typeface="Comic Sans MS" panose="030F0702030302020204" pitchFamily="66" charset="0"/>
                    <a:cs typeface="Arial" panose="020B0604020202020204" pitchFamily="34" charset="0"/>
                  </a:rPr>
                  <a:t>)</a:t>
                </a:r>
                <a:endParaRPr lang="en-US" sz="2200" dirty="0" smtClean="0">
                  <a:solidFill>
                    <a:srgbClr val="7030A0"/>
                  </a:solidFill>
                  <a:latin typeface="Comic Sans MS" panose="030F0702030302020204" pitchFamily="66"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flipH="1">
                <a:off x="238559" y="1412776"/>
                <a:ext cx="8581913" cy="5166158"/>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1" name="Pentagon 10"/>
          <p:cNvSpPr/>
          <p:nvPr/>
        </p:nvSpPr>
        <p:spPr>
          <a:xfrm>
            <a:off x="238559" y="1196752"/>
            <a:ext cx="2943611" cy="424978"/>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4</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5436097" y="4531767"/>
            <a:ext cx="3312368" cy="769441"/>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200" dirty="0" smtClean="0">
                <a:latin typeface="Comic Sans MS" panose="030F0702030302020204" pitchFamily="66" charset="0"/>
                <a:cs typeface="Arial" panose="020B0604020202020204" pitchFamily="34" charset="0"/>
              </a:rPr>
              <a:t>Perimeter = arc length + 2 radii</a:t>
            </a:r>
            <a:endParaRPr lang="en-US" sz="2200" dirty="0">
              <a:latin typeface="Comic Sans MS" panose="030F0702030302020204" pitchFamily="66" charset="0"/>
              <a:cs typeface="Arial" panose="020B0604020202020204" pitchFamily="34" charset="0"/>
            </a:endParaRPr>
          </a:p>
        </p:txBody>
      </p:sp>
      <p:sp>
        <p:nvSpPr>
          <p:cNvPr id="15" name="Rectangle 14"/>
          <p:cNvSpPr/>
          <p:nvPr/>
        </p:nvSpPr>
        <p:spPr>
          <a:xfrm>
            <a:off x="5436096" y="5417348"/>
            <a:ext cx="3312366" cy="1107996"/>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200" dirty="0" smtClean="0">
                <a:latin typeface="Comic Sans MS" panose="030F0702030302020204" pitchFamily="66" charset="0"/>
                <a:cs typeface="Arial" panose="020B0604020202020204" pitchFamily="34" charset="0"/>
              </a:rPr>
              <a:t>Write the formula, substitute the angle x and radius</a:t>
            </a:r>
            <a:endParaRPr lang="en-US" sz="2200" dirty="0">
              <a:latin typeface="Comic Sans MS" panose="030F0702030302020204" pitchFamily="66" charset="0"/>
              <a:cs typeface="Arial" panose="020B0604020202020204" pitchFamily="34" charset="0"/>
            </a:endParaRPr>
          </a:p>
        </p:txBody>
      </p:sp>
      <p:sp>
        <p:nvSpPr>
          <p:cNvPr id="17" name="Rectangle 16"/>
          <p:cNvSpPr/>
          <p:nvPr/>
        </p:nvSpPr>
        <p:spPr>
          <a:xfrm>
            <a:off x="5436096" y="3329116"/>
            <a:ext cx="3312367" cy="1107996"/>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200" dirty="0">
                <a:latin typeface="Comic Sans MS" panose="030F0702030302020204" pitchFamily="66" charset="0"/>
                <a:cs typeface="Arial" panose="020B0604020202020204" pitchFamily="34" charset="0"/>
              </a:rPr>
              <a:t>Write the formula, substitute the angle x and radius</a:t>
            </a:r>
          </a:p>
        </p:txBody>
      </p:sp>
      <p:cxnSp>
        <p:nvCxnSpPr>
          <p:cNvPr id="18" name="Straight Arrow Connector 17"/>
          <p:cNvCxnSpPr>
            <a:stCxn id="15" idx="1"/>
          </p:cNvCxnSpPr>
          <p:nvPr/>
        </p:nvCxnSpPr>
        <p:spPr>
          <a:xfrm flipH="1" flipV="1">
            <a:off x="3491880" y="5802068"/>
            <a:ext cx="1944216" cy="169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p:cNvCxnSpPr>
          <p:nvPr/>
        </p:nvCxnSpPr>
        <p:spPr>
          <a:xfrm flipH="1" flipV="1">
            <a:off x="4860032" y="3746212"/>
            <a:ext cx="576064" cy="136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1"/>
          </p:cNvCxnSpPr>
          <p:nvPr/>
        </p:nvCxnSpPr>
        <p:spPr>
          <a:xfrm flipH="1" flipV="1">
            <a:off x="4644008" y="4466292"/>
            <a:ext cx="792089" cy="4501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36096" y="1484784"/>
            <a:ext cx="3312366" cy="1715359"/>
          </a:xfrm>
          <a:prstGeom prst="rect">
            <a:avLst/>
          </a:prstGeom>
        </p:spPr>
      </p:pic>
    </p:spTree>
    <p:extLst>
      <p:ext uri="{BB962C8B-B14F-4D97-AF65-F5344CB8AC3E}">
        <p14:creationId xmlns:p14="http://schemas.microsoft.com/office/powerpoint/2010/main" val="1628916596"/>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218</a:t>
            </a:r>
            <a:endParaRPr lang="en-GB" sz="1400" b="1" dirty="0">
              <a:latin typeface="Calibri" panose="020F0502020204030204" pitchFamily="34" charset="0"/>
            </a:endParaRPr>
          </a:p>
        </p:txBody>
      </p:sp>
      <p:grpSp>
        <p:nvGrpSpPr>
          <p:cNvPr id="13" name="Group 12"/>
          <p:cNvGrpSpPr/>
          <p:nvPr/>
        </p:nvGrpSpPr>
        <p:grpSpPr>
          <a:xfrm>
            <a:off x="305905" y="1268760"/>
            <a:ext cx="5130191" cy="5256584"/>
            <a:chOff x="3483872" y="1089031"/>
            <a:chExt cx="5264592" cy="5256584"/>
          </a:xfrm>
        </p:grpSpPr>
        <p:sp>
          <p:nvSpPr>
            <p:cNvPr id="14" name="Round Diagonal Corner Rectangle 13"/>
            <p:cNvSpPr/>
            <p:nvPr/>
          </p:nvSpPr>
          <p:spPr>
            <a:xfrm>
              <a:off x="3491880" y="1089031"/>
              <a:ext cx="5256584" cy="525658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3563889" y="3703673"/>
              <a:ext cx="5095139" cy="2569934"/>
            </a:xfrm>
            <a:prstGeom prst="rect">
              <a:avLst/>
            </a:prstGeom>
          </p:spPr>
          <p:txBody>
            <a:bodyPr wrap="square">
              <a:spAutoFit/>
            </a:bodyPr>
            <a:lstStyle/>
            <a:p>
              <a:pPr>
                <a:spcAft>
                  <a:spcPts val="0"/>
                </a:spcAft>
                <a:tabLst>
                  <a:tab pos="4972050" algn="r"/>
                </a:tabLst>
              </a:pPr>
              <a:r>
                <a:rPr lang="en-US" sz="2300" dirty="0"/>
                <a:t>OAB is a sector of a circle, centre O.</a:t>
              </a:r>
            </a:p>
            <a:p>
              <a:pPr>
                <a:spcAft>
                  <a:spcPts val="0"/>
                </a:spcAft>
                <a:tabLst>
                  <a:tab pos="4972050" algn="r"/>
                </a:tabLst>
              </a:pPr>
              <a:r>
                <a:rPr lang="en-US" sz="2300" dirty="0"/>
                <a:t>The radius of the circle is 15 cm.</a:t>
              </a:r>
            </a:p>
            <a:p>
              <a:pPr>
                <a:spcAft>
                  <a:spcPts val="0"/>
                </a:spcAft>
                <a:tabLst>
                  <a:tab pos="4972050" algn="r"/>
                </a:tabLst>
              </a:pPr>
              <a:r>
                <a:rPr lang="en-US" sz="2300" dirty="0"/>
                <a:t>The angle of the sector is 30°.</a:t>
              </a:r>
            </a:p>
            <a:p>
              <a:pPr>
                <a:spcAft>
                  <a:spcPts val="0"/>
                </a:spcAft>
                <a:tabLst>
                  <a:tab pos="4972050" algn="r"/>
                </a:tabLst>
              </a:pPr>
              <a:r>
                <a:rPr lang="en-US" sz="2300" dirty="0"/>
                <a:t>Calculate the area of sector OAB.</a:t>
              </a:r>
            </a:p>
            <a:p>
              <a:pPr>
                <a:spcAft>
                  <a:spcPts val="0"/>
                </a:spcAft>
                <a:tabLst>
                  <a:tab pos="4972050" algn="r"/>
                </a:tabLst>
              </a:pPr>
              <a:r>
                <a:rPr lang="en-US" sz="2300" dirty="0"/>
                <a:t>Give your answer correct to 3 significant figures. </a:t>
              </a:r>
              <a:r>
                <a:rPr lang="en-US" sz="2300" dirty="0" smtClean="0"/>
                <a:t>	</a:t>
              </a:r>
              <a:r>
                <a:rPr lang="en-US" sz="2300" b="1" dirty="0" smtClean="0"/>
                <a:t>(</a:t>
              </a:r>
              <a:r>
                <a:rPr lang="en-US" sz="2300" b="1" dirty="0"/>
                <a:t>2 marks)</a:t>
              </a:r>
            </a:p>
            <a:p>
              <a:pPr algn="r">
                <a:spcAft>
                  <a:spcPts val="0"/>
                </a:spcAft>
                <a:tabLst>
                  <a:tab pos="4972050" algn="r"/>
                </a:tabLst>
              </a:pPr>
              <a:r>
                <a:rPr lang="en-US" sz="2300" i="1" dirty="0"/>
                <a:t>March 2013, Q19, 1MA0/2H</a:t>
              </a:r>
              <a:endParaRPr lang="en-US" sz="2300" b="1" i="1" dirty="0"/>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9994" y="1903036"/>
            <a:ext cx="4349058" cy="1932910"/>
          </a:xfrm>
          <a:prstGeom prst="rect">
            <a:avLst/>
          </a:prstGeom>
        </p:spPr>
      </p:pic>
      <p:sp>
        <p:nvSpPr>
          <p:cNvPr id="23" name="Rectangle 22"/>
          <p:cNvSpPr/>
          <p:nvPr/>
        </p:nvSpPr>
        <p:spPr>
          <a:xfrm flipH="1">
            <a:off x="5577368" y="3970799"/>
            <a:ext cx="3243104" cy="2554545"/>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Write the formula you are using and show how you will substitute the given numbers into it. </a:t>
            </a:r>
            <a:r>
              <a:rPr lang="en-US" sz="2000" dirty="0" smtClean="0">
                <a:solidFill>
                  <a:schemeClr val="tx1"/>
                </a:solidFill>
                <a:latin typeface="Arial" panose="020B0604020202020204" pitchFamily="34" charset="0"/>
                <a:cs typeface="Arial" panose="020B0604020202020204" pitchFamily="34" charset="0"/>
              </a:rPr>
              <a:t>Make </a:t>
            </a:r>
            <a:r>
              <a:rPr lang="en-US" sz="2000" dirty="0">
                <a:solidFill>
                  <a:schemeClr val="tx1"/>
                </a:solidFill>
                <a:latin typeface="Arial" panose="020B0604020202020204" pitchFamily="34" charset="0"/>
                <a:cs typeface="Arial" panose="020B0604020202020204" pitchFamily="34" charset="0"/>
              </a:rPr>
              <a:t>sure you write down your unrounded answer on your calculator before rounding.</a:t>
            </a:r>
          </a:p>
        </p:txBody>
      </p:sp>
      <p:pic>
        <p:nvPicPr>
          <p:cNvPr id="24" name="Picture 2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52953427"/>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219</a:t>
            </a:r>
            <a:endParaRPr lang="en-GB" sz="1400" b="1" dirty="0">
              <a:latin typeface="Calibri" panose="020F0502020204030204" pitchFamily="34" charset="0"/>
            </a:endParaRPr>
          </a:p>
        </p:txBody>
      </p:sp>
      <p:sp>
        <p:nvSpPr>
          <p:cNvPr id="3" name="Rectangle 2"/>
          <p:cNvSpPr/>
          <p:nvPr/>
        </p:nvSpPr>
        <p:spPr>
          <a:xfrm>
            <a:off x="271683" y="1246054"/>
            <a:ext cx="5236421" cy="5401479"/>
          </a:xfrm>
          <a:prstGeom prst="rect">
            <a:avLst/>
          </a:prstGeom>
        </p:spPr>
        <p:txBody>
          <a:bodyPr wrap="square">
            <a:spAutoFit/>
          </a:bodyPr>
          <a:lstStyle/>
          <a:p>
            <a:pPr marL="514350" lvl="2" indent="-514350">
              <a:buClr>
                <a:srgbClr val="C00000"/>
              </a:buClr>
              <a:buFont typeface="+mj-lt"/>
              <a:buAutoNum type="arabicPeriod" startAt="10"/>
              <a:tabLst>
                <a:tab pos="2852738" algn="l"/>
              </a:tabLst>
            </a:pPr>
            <a:r>
              <a:rPr lang="en-US" sz="2300" dirty="0"/>
              <a:t>Work out the arc length and perimeter of the sector in </a:t>
            </a:r>
            <a:r>
              <a:rPr lang="en-US" sz="2300" b="1" dirty="0" smtClean="0"/>
              <a:t>Q9</a:t>
            </a:r>
            <a:r>
              <a:rPr lang="en-US" sz="2300" dirty="0" smtClean="0"/>
              <a:t>.</a:t>
            </a:r>
            <a:br>
              <a:rPr lang="en-US" sz="2300" dirty="0" smtClean="0"/>
            </a:br>
            <a:r>
              <a:rPr lang="en-US" sz="2300" dirty="0" smtClean="0"/>
              <a:t>Give </a:t>
            </a:r>
            <a:r>
              <a:rPr lang="en-US" sz="2300" dirty="0"/>
              <a:t>your answers to 3 </a:t>
            </a:r>
            <a:r>
              <a:rPr lang="en-US" sz="2300" dirty="0" err="1"/>
              <a:t>s.f.</a:t>
            </a:r>
            <a:endParaRPr lang="en-US" sz="2300" dirty="0"/>
          </a:p>
          <a:p>
            <a:pPr marL="514350" lvl="2" indent="-514350">
              <a:buClr>
                <a:srgbClr val="C00000"/>
              </a:buClr>
              <a:buFont typeface="+mj-lt"/>
              <a:buAutoNum type="arabicPeriod" startAt="10"/>
              <a:tabLst>
                <a:tab pos="2852738" algn="l"/>
              </a:tabLst>
            </a:pPr>
            <a:r>
              <a:rPr lang="en-US" sz="2300" b="1" dirty="0" smtClean="0">
                <a:solidFill>
                  <a:srgbClr val="C00000"/>
                </a:solidFill>
              </a:rPr>
              <a:t>Problem-solving </a:t>
            </a:r>
          </a:p>
          <a:p>
            <a:pPr marL="800100" lvl="3" indent="-342900">
              <a:buClr>
                <a:srgbClr val="C00000"/>
              </a:buClr>
              <a:buFont typeface="+mj-lt"/>
              <a:buAutoNum type="alphaLcPeriod"/>
              <a:tabLst>
                <a:tab pos="2852738" algn="l"/>
              </a:tabLst>
            </a:pPr>
            <a:r>
              <a:rPr lang="en-US" sz="2300" dirty="0" smtClean="0"/>
              <a:t>Work </a:t>
            </a:r>
            <a:r>
              <a:rPr lang="en-US" sz="2300" dirty="0"/>
              <a:t>out the arc length and area of this </a:t>
            </a:r>
            <a:r>
              <a:rPr lang="en-US" sz="2300" dirty="0" smtClean="0"/>
              <a:t>sector.</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endParaRPr lang="en-US" sz="2300" dirty="0" smtClean="0"/>
          </a:p>
          <a:p>
            <a:pPr marL="800100" lvl="3" indent="-342900">
              <a:buClr>
                <a:srgbClr val="C00000"/>
              </a:buClr>
              <a:buFont typeface="+mj-lt"/>
              <a:buAutoNum type="alphaLcPeriod"/>
              <a:tabLst>
                <a:tab pos="2852738" algn="l"/>
              </a:tabLst>
            </a:pPr>
            <a:r>
              <a:rPr lang="en-US" sz="2300" dirty="0" smtClean="0"/>
              <a:t>The </a:t>
            </a:r>
            <a:r>
              <a:rPr lang="en-US" sz="2300" dirty="0"/>
              <a:t>radius of the </a:t>
            </a:r>
            <a:r>
              <a:rPr lang="en-US" sz="2300" dirty="0" smtClean="0"/>
              <a:t>circle </a:t>
            </a:r>
            <a:r>
              <a:rPr lang="en-US" sz="2300" dirty="0"/>
              <a:t>was measured to the nearest </a:t>
            </a:r>
            <a:r>
              <a:rPr lang="en-US" sz="2300" dirty="0" smtClean="0"/>
              <a:t>cm.</a:t>
            </a:r>
            <a:br>
              <a:rPr lang="en-US" sz="2300" dirty="0" smtClean="0"/>
            </a:br>
            <a:r>
              <a:rPr lang="en-US" sz="2300" dirty="0" smtClean="0"/>
              <a:t>Work </a:t>
            </a:r>
            <a:r>
              <a:rPr lang="en-US" sz="2300" dirty="0"/>
              <a:t>out the upper and lower bounds for the area of the sector.</a:t>
            </a: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2420888"/>
            <a:ext cx="548640" cy="54864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835696" y="3456356"/>
            <a:ext cx="2019933" cy="1312957"/>
          </a:xfrm>
          <a:prstGeom prst="rect">
            <a:avLst/>
          </a:prstGeom>
        </p:spPr>
      </p:pic>
    </p:spTree>
    <p:extLst>
      <p:ext uri="{BB962C8B-B14F-4D97-AF65-F5344CB8AC3E}">
        <p14:creationId xmlns:p14="http://schemas.microsoft.com/office/powerpoint/2010/main" val="385237157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203</a:t>
            </a:r>
            <a:endParaRPr lang="en-GB" sz="1400" b="1" dirty="0">
              <a:latin typeface="Calibri" panose="020F0502020204030204" pitchFamily="34" charset="0"/>
            </a:endParaRPr>
          </a:p>
        </p:txBody>
      </p:sp>
      <p:sp>
        <p:nvSpPr>
          <p:cNvPr id="3" name="Rectangle 2"/>
          <p:cNvSpPr/>
          <p:nvPr/>
        </p:nvSpPr>
        <p:spPr>
          <a:xfrm>
            <a:off x="251520" y="1196752"/>
            <a:ext cx="5256584" cy="5401479"/>
          </a:xfrm>
          <a:prstGeom prst="rect">
            <a:avLst/>
          </a:prstGeom>
        </p:spPr>
        <p:txBody>
          <a:bodyPr wrap="square">
            <a:spAutoFit/>
          </a:bodyPr>
          <a:lstStyle/>
          <a:p>
            <a:pPr>
              <a:buClr>
                <a:srgbClr val="C00000"/>
              </a:buClr>
              <a:tabLst>
                <a:tab pos="1079500" algn="l"/>
                <a:tab pos="2852738" algn="l"/>
              </a:tabLst>
            </a:pPr>
            <a:r>
              <a:rPr lang="en-US" sz="2300" b="1" dirty="0" smtClean="0">
                <a:solidFill>
                  <a:srgbClr val="FF0000"/>
                </a:solidFill>
              </a:rPr>
              <a:t>Fluency with Measures</a:t>
            </a:r>
            <a:endParaRPr lang="en-US" sz="2300" b="1" dirty="0">
              <a:solidFill>
                <a:srgbClr val="FF0000"/>
              </a:solidFill>
            </a:endParaRPr>
          </a:p>
          <a:p>
            <a:pPr marL="512763" indent="-512763">
              <a:buClr>
                <a:srgbClr val="C00000"/>
              </a:buClr>
              <a:buFont typeface="+mj-lt"/>
              <a:buAutoNum type="arabicPeriod" startAt="4"/>
              <a:tabLst>
                <a:tab pos="1079500" algn="l"/>
                <a:tab pos="2852738" algn="l"/>
              </a:tabLst>
            </a:pPr>
            <a:r>
              <a:rPr lang="en-US" sz="2300" dirty="0"/>
              <a:t>Match each object to the amount of </a:t>
            </a:r>
            <a:r>
              <a:rPr lang="en-US" sz="2300" dirty="0" smtClean="0"/>
              <a:t>liquid it </a:t>
            </a:r>
            <a:r>
              <a:rPr lang="en-US" sz="2300" dirty="0"/>
              <a:t>can hold</a:t>
            </a:r>
            <a:r>
              <a:rPr lang="en-US" sz="2300" dirty="0" smtClean="0"/>
              <a:t>.</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endParaRPr lang="en-US" sz="2300" dirty="0" smtClean="0"/>
          </a:p>
          <a:p>
            <a:pPr marL="512763" indent="-512763">
              <a:buClr>
                <a:srgbClr val="C00000"/>
              </a:buClr>
              <a:buFont typeface="+mj-lt"/>
              <a:buAutoNum type="arabicPeriod" startAt="4"/>
              <a:tabLst>
                <a:tab pos="1079500" algn="l"/>
                <a:tab pos="2852738" algn="l"/>
              </a:tabLst>
            </a:pPr>
            <a:r>
              <a:rPr lang="en-US" sz="2300" dirty="0"/>
              <a:t>Copy and complete.</a:t>
            </a:r>
          </a:p>
          <a:p>
            <a:pPr marL="1085850" lvl="1" indent="-573088">
              <a:buClr>
                <a:srgbClr val="C00000"/>
              </a:buClr>
              <a:buFont typeface="+mj-lt"/>
              <a:buAutoNum type="alphaLcPeriod"/>
              <a:tabLst>
                <a:tab pos="1079500" algn="l"/>
                <a:tab pos="2852738" algn="l"/>
              </a:tabLst>
            </a:pPr>
            <a:r>
              <a:rPr lang="en-US" sz="2300" dirty="0" smtClean="0"/>
              <a:t>5.2m = </a:t>
            </a:r>
            <a:r>
              <a:rPr lang="en-US" sz="2300" dirty="0" smtClean="0">
                <a:sym typeface="Wingdings" panose="05000000000000000000" pitchFamily="2" charset="2"/>
              </a:rPr>
              <a:t></a:t>
            </a:r>
            <a:r>
              <a:rPr lang="en-US" sz="2300" dirty="0" smtClean="0"/>
              <a:t>cm 	</a:t>
            </a:r>
            <a:r>
              <a:rPr lang="en-US" sz="2300" dirty="0" smtClean="0">
                <a:solidFill>
                  <a:srgbClr val="C00000"/>
                </a:solidFill>
              </a:rPr>
              <a:t>b.</a:t>
            </a:r>
            <a:r>
              <a:rPr lang="en-US" sz="2300" dirty="0" smtClean="0"/>
              <a:t> 24cm =</a:t>
            </a:r>
            <a:r>
              <a:rPr lang="en-US" sz="2300" dirty="0">
                <a:sym typeface="Wingdings" panose="05000000000000000000" pitchFamily="2" charset="2"/>
              </a:rPr>
              <a:t> </a:t>
            </a:r>
            <a:r>
              <a:rPr lang="en-US" sz="2300" dirty="0" smtClean="0">
                <a:sym typeface="Wingdings" panose="05000000000000000000" pitchFamily="2" charset="2"/>
              </a:rPr>
              <a:t></a:t>
            </a:r>
            <a:r>
              <a:rPr lang="en-US" sz="2300" dirty="0" smtClean="0"/>
              <a:t>mm</a:t>
            </a:r>
          </a:p>
          <a:p>
            <a:pPr marL="1085850" lvl="1" indent="-573088">
              <a:buClr>
                <a:srgbClr val="C00000"/>
              </a:buClr>
              <a:buFont typeface="+mj-lt"/>
              <a:buAutoNum type="alphaLcPeriod" startAt="3"/>
              <a:tabLst>
                <a:tab pos="1079500" algn="l"/>
                <a:tab pos="2852738" algn="l"/>
              </a:tabLst>
            </a:pPr>
            <a:r>
              <a:rPr lang="en-US" sz="2300" dirty="0" smtClean="0"/>
              <a:t>1m </a:t>
            </a:r>
            <a:r>
              <a:rPr lang="en-US" sz="2300" dirty="0"/>
              <a:t>= </a:t>
            </a:r>
            <a:r>
              <a:rPr lang="en-US" sz="2300" dirty="0" smtClean="0">
                <a:sym typeface="Wingdings" panose="05000000000000000000" pitchFamily="2" charset="2"/>
              </a:rPr>
              <a:t></a:t>
            </a:r>
            <a:r>
              <a:rPr lang="en-US" sz="2300" dirty="0" smtClean="0"/>
              <a:t>mm 	</a:t>
            </a:r>
            <a:r>
              <a:rPr lang="en-US" sz="2300" dirty="0" smtClean="0">
                <a:solidFill>
                  <a:srgbClr val="C00000"/>
                </a:solidFill>
              </a:rPr>
              <a:t>d.</a:t>
            </a:r>
            <a:r>
              <a:rPr lang="en-US" sz="2300" dirty="0" smtClean="0"/>
              <a:t> </a:t>
            </a:r>
            <a:r>
              <a:rPr lang="en-US" sz="2300" dirty="0"/>
              <a:t>3.41km </a:t>
            </a:r>
            <a:r>
              <a:rPr lang="en-US" sz="2300" dirty="0" smtClean="0"/>
              <a:t>=</a:t>
            </a:r>
            <a:r>
              <a:rPr lang="en-US" sz="2000" dirty="0">
                <a:sym typeface="Wingdings" panose="05000000000000000000" pitchFamily="2" charset="2"/>
              </a:rPr>
              <a:t> </a:t>
            </a:r>
            <a:r>
              <a:rPr lang="en-US" sz="2000" dirty="0" smtClean="0">
                <a:sym typeface="Wingdings" panose="05000000000000000000" pitchFamily="2" charset="2"/>
              </a:rPr>
              <a:t></a:t>
            </a:r>
            <a:r>
              <a:rPr lang="en-US" sz="2300" dirty="0" smtClean="0"/>
              <a:t>m</a:t>
            </a:r>
            <a:endParaRPr lang="en-US" sz="2300" dirty="0"/>
          </a:p>
          <a:p>
            <a:pPr marL="1085850" lvl="1" indent="-573088">
              <a:buClr>
                <a:srgbClr val="C00000"/>
              </a:buClr>
              <a:buFont typeface="+mj-lt"/>
              <a:buAutoNum type="alphaLcPeriod" startAt="5"/>
              <a:tabLst>
                <a:tab pos="1079500" algn="l"/>
                <a:tab pos="2852738" algn="l"/>
              </a:tabLst>
            </a:pPr>
            <a:r>
              <a:rPr lang="en-US" sz="2300" dirty="0" smtClean="0"/>
              <a:t>0.327 </a:t>
            </a:r>
            <a:r>
              <a:rPr lang="en-US" sz="2300" dirty="0"/>
              <a:t>litres = </a:t>
            </a:r>
            <a:r>
              <a:rPr lang="en-US" sz="2000" dirty="0">
                <a:sym typeface="Wingdings" panose="05000000000000000000" pitchFamily="2" charset="2"/>
              </a:rPr>
              <a:t> </a:t>
            </a:r>
            <a:r>
              <a:rPr lang="en-US" sz="2300" dirty="0" smtClean="0"/>
              <a:t>ml </a:t>
            </a:r>
          </a:p>
          <a:p>
            <a:pPr marL="1085850" lvl="1" indent="-573088">
              <a:buClr>
                <a:srgbClr val="C00000"/>
              </a:buClr>
              <a:buFont typeface="+mj-lt"/>
              <a:buAutoNum type="alphaLcPeriod" startAt="5"/>
              <a:tabLst>
                <a:tab pos="1079500" algn="l"/>
                <a:tab pos="2852738" algn="l"/>
              </a:tabLst>
            </a:pPr>
            <a:r>
              <a:rPr lang="en-US" sz="2300" dirty="0" smtClean="0"/>
              <a:t>2400ml </a:t>
            </a:r>
            <a:r>
              <a:rPr lang="en-US" sz="2300" dirty="0"/>
              <a:t>= </a:t>
            </a:r>
            <a:r>
              <a:rPr lang="en-US" sz="2000" dirty="0">
                <a:sym typeface="Wingdings" panose="05000000000000000000" pitchFamily="2" charset="2"/>
              </a:rPr>
              <a:t></a:t>
            </a:r>
            <a:r>
              <a:rPr lang="en-US" sz="2300" dirty="0" smtClean="0"/>
              <a:t> </a:t>
            </a:r>
            <a:r>
              <a:rPr lang="en-US" sz="2300" dirty="0"/>
              <a:t>litres</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3271" y="2374893"/>
            <a:ext cx="4502825" cy="1500943"/>
          </a:xfrm>
          <a:prstGeom prst="rect">
            <a:avLst/>
          </a:prstGeom>
        </p:spPr>
      </p:pic>
      <p:sp>
        <p:nvSpPr>
          <p:cNvPr id="4" name="Rounded Rectangle 3"/>
          <p:cNvSpPr/>
          <p:nvPr/>
        </p:nvSpPr>
        <p:spPr>
          <a:xfrm>
            <a:off x="872719" y="4091860"/>
            <a:ext cx="1060955" cy="576064"/>
          </a:xfrm>
          <a:prstGeom prst="roundRect">
            <a:avLst/>
          </a:prstGeom>
          <a:solidFill>
            <a:srgbClr val="FBABA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330ml</a:t>
            </a:r>
            <a:endParaRPr lang="en-US" sz="2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4427984" y="4091860"/>
            <a:ext cx="1060955" cy="576064"/>
          </a:xfrm>
          <a:prstGeom prst="roundRect">
            <a:avLst/>
          </a:prstGeom>
          <a:solidFill>
            <a:srgbClr val="FBABA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1l</a:t>
            </a:r>
            <a:endParaRPr lang="en-US" sz="2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2057807" y="4091860"/>
            <a:ext cx="1060955" cy="576064"/>
          </a:xfrm>
          <a:prstGeom prst="roundRect">
            <a:avLst/>
          </a:prstGeom>
          <a:solidFill>
            <a:srgbClr val="FBABA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5ml</a:t>
            </a:r>
            <a:endParaRPr lang="en-US" sz="2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242895" y="4091860"/>
            <a:ext cx="1060955" cy="576064"/>
          </a:xfrm>
          <a:prstGeom prst="roundRect">
            <a:avLst/>
          </a:prstGeom>
          <a:solidFill>
            <a:srgbClr val="FBABA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5 litres</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262326"/>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71683" y="1246054"/>
                <a:ext cx="5236421" cy="5285742"/>
              </a:xfrm>
              <a:prstGeom prst="rect">
                <a:avLst/>
              </a:prstGeom>
            </p:spPr>
            <p:txBody>
              <a:bodyPr wrap="square">
                <a:spAutoFit/>
              </a:bodyPr>
              <a:lstStyle/>
              <a:p>
                <a:pPr marL="514350" lvl="2" indent="-514350">
                  <a:buClr>
                    <a:srgbClr val="C00000"/>
                  </a:buClr>
                  <a:buFont typeface="+mj-lt"/>
                  <a:buAutoNum type="arabicPeriod" startAt="12"/>
                  <a:tabLst>
                    <a:tab pos="2852738" algn="l"/>
                  </a:tabLst>
                </a:pPr>
                <a:r>
                  <a:rPr lang="en-US" sz="2530" dirty="0"/>
                  <a:t>The area of this </a:t>
                </a:r>
                <a:r>
                  <a:rPr lang="en-US" sz="2530" dirty="0" smtClean="0"/>
                  <a:t/>
                </a:r>
                <a:br>
                  <a:rPr lang="en-US" sz="2530" dirty="0" smtClean="0"/>
                </a:br>
                <a:r>
                  <a:rPr lang="en-US" sz="2530" dirty="0" smtClean="0"/>
                  <a:t>sector </a:t>
                </a:r>
                <a:r>
                  <a:rPr lang="en-US" sz="2530" dirty="0"/>
                  <a:t>is 10 cm</a:t>
                </a:r>
                <a:r>
                  <a:rPr lang="en-US" sz="2530" baseline="30000" dirty="0"/>
                  <a:t>2</a:t>
                </a:r>
                <a:r>
                  <a:rPr lang="en-US" sz="2530" dirty="0"/>
                  <a:t>.</a:t>
                </a:r>
                <a:br>
                  <a:rPr lang="en-US" sz="2530" dirty="0"/>
                </a:br>
                <a:r>
                  <a:rPr lang="en-US" sz="2530" dirty="0" smtClean="0"/>
                  <a:t/>
                </a:r>
                <a:br>
                  <a:rPr lang="en-US" sz="2530" dirty="0" smtClean="0"/>
                </a:br>
                <a:endParaRPr lang="en-US" sz="1600" dirty="0" smtClean="0"/>
              </a:p>
              <a:p>
                <a:pPr marL="857250" lvl="3" indent="-400050">
                  <a:buClr>
                    <a:srgbClr val="C00000"/>
                  </a:buClr>
                  <a:buFont typeface="+mj-lt"/>
                  <a:buAutoNum type="alphaLcPeriod"/>
                  <a:tabLst>
                    <a:tab pos="2852738" algn="l"/>
                  </a:tabLst>
                </a:pPr>
                <a:r>
                  <a:rPr lang="en-US" sz="2530" dirty="0" smtClean="0"/>
                  <a:t>Substitute </a:t>
                </a:r>
                <a:r>
                  <a:rPr lang="en-US" sz="2530" i="1" dirty="0"/>
                  <a:t>r</a:t>
                </a:r>
                <a:r>
                  <a:rPr lang="en-US" sz="2530" dirty="0"/>
                  <a:t> = 3 and area = 10 into the </a:t>
                </a:r>
                <a:r>
                  <a:rPr lang="en-US" sz="2530" dirty="0" smtClean="0"/>
                  <a:t>formula</a:t>
                </a:r>
                <a:br>
                  <a:rPr lang="en-US" sz="2530" dirty="0" smtClean="0"/>
                </a:br>
                <a:r>
                  <a:rPr lang="en-US" sz="2530" dirty="0" smtClean="0"/>
                  <a:t>Area </a:t>
                </a:r>
                <a:r>
                  <a:rPr lang="en-US" sz="2530" dirty="0"/>
                  <a:t>= </a:t>
                </a:r>
                <a14:m>
                  <m:oMath xmlns:m="http://schemas.openxmlformats.org/officeDocument/2006/math">
                    <m:f>
                      <m:fPr>
                        <m:ctrlPr>
                          <a:rPr lang="en-US" sz="2530" i="1">
                            <a:latin typeface="Cambria Math" panose="02040503050406030204" pitchFamily="18" charset="0"/>
                            <a:cs typeface="Arial" panose="020B0604020202020204" pitchFamily="34" charset="0"/>
                          </a:rPr>
                        </m:ctrlPr>
                      </m:fPr>
                      <m:num>
                        <m:r>
                          <a:rPr lang="en-US" sz="2530" i="1">
                            <a:latin typeface="Cambria Math" panose="02040503050406030204" pitchFamily="18" charset="0"/>
                            <a:cs typeface="Arial" panose="020B0604020202020204" pitchFamily="34" charset="0"/>
                          </a:rPr>
                          <m:t>𝑥</m:t>
                        </m:r>
                      </m:num>
                      <m:den>
                        <m:r>
                          <a:rPr lang="en-US" sz="2530" i="1">
                            <a:latin typeface="Cambria Math" panose="02040503050406030204" pitchFamily="18" charset="0"/>
                            <a:cs typeface="Arial" panose="020B0604020202020204" pitchFamily="34" charset="0"/>
                          </a:rPr>
                          <m:t>360</m:t>
                        </m:r>
                      </m:den>
                    </m:f>
                  </m:oMath>
                </a14:m>
                <a:r>
                  <a:rPr lang="en-US" sz="2530" dirty="0">
                    <a:latin typeface="Arial" panose="020B0604020202020204" pitchFamily="34" charset="0"/>
                    <a:cs typeface="Arial" panose="020B0604020202020204" pitchFamily="34" charset="0"/>
                  </a:rPr>
                  <a:t> x </a:t>
                </a:r>
                <a:r>
                  <a:rPr lang="el-GR" sz="2530" dirty="0">
                    <a:latin typeface="Times New Roman" panose="02020603050405020304" pitchFamily="18" charset="0"/>
                    <a:cs typeface="Times New Roman" panose="02020603050405020304" pitchFamily="18" charset="0"/>
                  </a:rPr>
                  <a:t>π</a:t>
                </a:r>
                <a:r>
                  <a:rPr lang="en-US" sz="2530" i="1" dirty="0">
                    <a:latin typeface="Arial" panose="020B0604020202020204" pitchFamily="34" charset="0"/>
                    <a:cs typeface="Arial" panose="020B0604020202020204" pitchFamily="34" charset="0"/>
                  </a:rPr>
                  <a:t>r</a:t>
                </a:r>
                <a:r>
                  <a:rPr lang="en-US" sz="2530" baseline="30000" dirty="0">
                    <a:latin typeface="Arial" panose="020B0604020202020204" pitchFamily="34" charset="0"/>
                    <a:cs typeface="Arial" panose="020B0604020202020204" pitchFamily="34" charset="0"/>
                  </a:rPr>
                  <a:t>2</a:t>
                </a:r>
                <a:endParaRPr lang="en-US" sz="2530" dirty="0"/>
              </a:p>
              <a:p>
                <a:pPr marL="857250" lvl="3" indent="-400050">
                  <a:buClr>
                    <a:srgbClr val="C00000"/>
                  </a:buClr>
                  <a:buFont typeface="+mj-lt"/>
                  <a:buAutoNum type="alphaLcPeriod"/>
                  <a:tabLst>
                    <a:tab pos="2852738" algn="l"/>
                  </a:tabLst>
                </a:pPr>
                <a:r>
                  <a:rPr lang="en-US" sz="2530" dirty="0" smtClean="0"/>
                  <a:t>Solve </a:t>
                </a:r>
                <a:r>
                  <a:rPr lang="en-US" sz="2530" dirty="0"/>
                  <a:t>your equation from part </a:t>
                </a:r>
                <a:r>
                  <a:rPr lang="en-US" sz="2530" b="1" dirty="0"/>
                  <a:t>a</a:t>
                </a:r>
                <a:r>
                  <a:rPr lang="en-US" sz="2530" dirty="0"/>
                  <a:t> to find the angle of the sector, to the nearest degree. </a:t>
                </a:r>
                <a:endParaRPr lang="en-US" sz="2530" dirty="0" smtClean="0"/>
              </a:p>
              <a:p>
                <a:pPr marL="514350" lvl="2" indent="-514350">
                  <a:buClr>
                    <a:srgbClr val="C00000"/>
                  </a:buClr>
                  <a:buFont typeface="+mj-lt"/>
                  <a:buAutoNum type="arabicPeriod" startAt="12"/>
                  <a:tabLst>
                    <a:tab pos="2852738" algn="l"/>
                  </a:tabLst>
                </a:pPr>
                <a:r>
                  <a:rPr lang="en-US" sz="2530" b="1" dirty="0" smtClean="0">
                    <a:solidFill>
                      <a:srgbClr val="C00000"/>
                    </a:solidFill>
                  </a:rPr>
                  <a:t>Problem-solving </a:t>
                </a:r>
                <a:br>
                  <a:rPr lang="en-US" sz="2530" b="1" dirty="0" smtClean="0">
                    <a:solidFill>
                      <a:srgbClr val="C00000"/>
                    </a:solidFill>
                  </a:rPr>
                </a:br>
                <a:r>
                  <a:rPr lang="en-US" sz="2530" dirty="0" smtClean="0"/>
                  <a:t>Find </a:t>
                </a:r>
                <a:r>
                  <a:rPr lang="en-US" sz="2530" dirty="0"/>
                  <a:t>the angle of </a:t>
                </a:r>
                <a:r>
                  <a:rPr lang="en-US" sz="2530" dirty="0" smtClean="0"/>
                  <a:t/>
                </a:r>
                <a:br>
                  <a:rPr lang="en-US" sz="2530" dirty="0" smtClean="0"/>
                </a:br>
                <a:r>
                  <a:rPr lang="en-US" sz="2530" dirty="0" smtClean="0"/>
                  <a:t>this </a:t>
                </a:r>
                <a:r>
                  <a:rPr lang="en-US" sz="2530" dirty="0"/>
                  <a:t>sector.</a:t>
                </a:r>
              </a:p>
            </p:txBody>
          </p:sp>
        </mc:Choice>
        <mc:Fallback xmlns="">
          <p:sp>
            <p:nvSpPr>
              <p:cNvPr id="3" name="Rectangle 2"/>
              <p:cNvSpPr>
                <a:spLocks noRot="1" noChangeAspect="1" noMove="1" noResize="1" noEditPoints="1" noAdjustHandles="1" noChangeArrowheads="1" noChangeShapeType="1" noTextEdit="1"/>
              </p:cNvSpPr>
              <p:nvPr/>
            </p:nvSpPr>
            <p:spPr>
              <a:xfrm>
                <a:off x="271683" y="1246054"/>
                <a:ext cx="5236421" cy="5285742"/>
              </a:xfrm>
              <a:prstGeom prst="rect">
                <a:avLst/>
              </a:prstGeom>
              <a:blipFill rotWithShape="0">
                <a:blip r:embed="rId4"/>
                <a:stretch>
                  <a:fillRect l="-1746" t="-1153" r="-3492"/>
                </a:stretch>
              </a:blipFill>
            </p:spPr>
            <p:txBody>
              <a:bodyPr/>
              <a:lstStyle/>
              <a:p>
                <a:r>
                  <a:rPr lang="en-US">
                    <a:noFill/>
                  </a:rPr>
                  <a:t> </a:t>
                </a:r>
              </a:p>
            </p:txBody>
          </p:sp>
        </mc:Fallback>
      </mc:AlternateContent>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81693" y="1292407"/>
            <a:ext cx="1977084" cy="141651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546677" y="5181853"/>
            <a:ext cx="1961427" cy="1407414"/>
          </a:xfrm>
          <a:prstGeom prst="rect">
            <a:avLst/>
          </a:prstGeom>
        </p:spPr>
      </p:pic>
    </p:spTree>
    <p:extLst>
      <p:ext uri="{BB962C8B-B14F-4D97-AF65-F5344CB8AC3E}">
        <p14:creationId xmlns:p14="http://schemas.microsoft.com/office/powerpoint/2010/main" val="3368885850"/>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7.5 – Sectors of Circles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219</a:t>
            </a:r>
            <a:endParaRPr lang="en-GB" sz="1400" b="1" dirty="0">
              <a:latin typeface="Calibri" panose="020F0502020204030204" pitchFamily="34" charset="0"/>
            </a:endParaRPr>
          </a:p>
        </p:txBody>
      </p:sp>
      <p:sp>
        <p:nvSpPr>
          <p:cNvPr id="3" name="Rectangle 2"/>
          <p:cNvSpPr/>
          <p:nvPr/>
        </p:nvSpPr>
        <p:spPr>
          <a:xfrm>
            <a:off x="271683" y="1246054"/>
            <a:ext cx="5765879" cy="5386090"/>
          </a:xfrm>
          <a:prstGeom prst="rect">
            <a:avLst/>
          </a:prstGeom>
        </p:spPr>
        <p:txBody>
          <a:bodyPr wrap="square">
            <a:spAutoFit/>
          </a:bodyPr>
          <a:lstStyle/>
          <a:p>
            <a:pPr marL="628650" lvl="2" indent="-628650">
              <a:buClr>
                <a:srgbClr val="C00000"/>
              </a:buClr>
              <a:buFont typeface="+mj-lt"/>
              <a:buAutoNum type="arabicPeriod" startAt="14"/>
              <a:tabLst>
                <a:tab pos="2852738" algn="l"/>
              </a:tabLst>
            </a:pPr>
            <a:r>
              <a:rPr lang="en-US" sz="2800" b="1" dirty="0">
                <a:solidFill>
                  <a:srgbClr val="C00000"/>
                </a:solidFill>
              </a:rPr>
              <a:t>Problem-solving</a:t>
            </a:r>
            <a:r>
              <a:rPr lang="en-US" sz="2800" dirty="0"/>
              <a:t> This sector has area 16 m</a:t>
            </a:r>
            <a:r>
              <a:rPr lang="en-US" sz="2800" baseline="30000" dirty="0"/>
              <a:t>2</a:t>
            </a:r>
            <a:r>
              <a:rPr lang="en-US" sz="2800" dirty="0"/>
              <a:t>. Find the </a:t>
            </a:r>
            <a:r>
              <a:rPr lang="en-US" sz="2800" dirty="0" smtClean="0"/>
              <a:t>radius.</a:t>
            </a:r>
            <a:br>
              <a:rPr lang="en-US" sz="2800" dirty="0" smtClean="0"/>
            </a:br>
            <a:r>
              <a:rPr lang="en-US" sz="2800" dirty="0" smtClean="0"/>
              <a:t>Give </a:t>
            </a:r>
            <a:r>
              <a:rPr lang="en-US" sz="2800" dirty="0"/>
              <a:t>your answer to a suitable degree of accuracy</a:t>
            </a:r>
            <a:r>
              <a:rPr lang="en-US" sz="2800" dirty="0" smtClean="0"/>
              <a:t>.</a:t>
            </a:r>
          </a:p>
          <a:p>
            <a:pPr marL="628650" lvl="2" indent="-628650">
              <a:buClr>
                <a:srgbClr val="C00000"/>
              </a:buClr>
              <a:buFont typeface="+mj-lt"/>
              <a:buAutoNum type="arabicPeriod" startAt="14"/>
              <a:tabLst>
                <a:tab pos="2852738" algn="l"/>
              </a:tabLst>
            </a:pPr>
            <a:r>
              <a:rPr lang="en-US" sz="2800" b="1" dirty="0">
                <a:solidFill>
                  <a:srgbClr val="C00000"/>
                </a:solidFill>
              </a:rPr>
              <a:t>Problem-solving </a:t>
            </a:r>
            <a:r>
              <a:rPr lang="en-US" sz="2800" dirty="0"/>
              <a:t>Angle </a:t>
            </a:r>
            <a:r>
              <a:rPr lang="en-US" sz="2800" dirty="0" smtClean="0"/>
              <a:t>AOB </a:t>
            </a:r>
            <a:r>
              <a:rPr lang="en-US" sz="2800" dirty="0"/>
              <a:t>is 45°. The sector </a:t>
            </a:r>
            <a:r>
              <a:rPr lang="en-US" sz="2800" dirty="0" smtClean="0"/>
              <a:t>AOB </a:t>
            </a:r>
            <a:r>
              <a:rPr lang="en-US" sz="2800" dirty="0"/>
              <a:t>has area </a:t>
            </a:r>
            <a:r>
              <a:rPr lang="en-US" sz="2800" dirty="0" smtClean="0"/>
              <a:t>5</a:t>
            </a:r>
            <a:r>
              <a:rPr lang="el-GR" sz="2800" dirty="0" smtClean="0">
                <a:latin typeface="Times New Roman" panose="02020603050405020304" pitchFamily="18" charset="0"/>
                <a:cs typeface="Times New Roman" panose="02020603050405020304" pitchFamily="18" charset="0"/>
              </a:rPr>
              <a:t>π </a:t>
            </a:r>
            <a:r>
              <a:rPr lang="en-US" sz="2800" dirty="0" smtClean="0"/>
              <a:t>cm</a:t>
            </a:r>
            <a:r>
              <a:rPr lang="en-US" sz="2800" baseline="30000" dirty="0" smtClean="0"/>
              <a:t>2</a:t>
            </a:r>
            <a:r>
              <a:rPr lang="en-US" sz="2800" dirty="0" smtClean="0"/>
              <a:t>.</a:t>
            </a:r>
            <a:br>
              <a:rPr lang="en-US" sz="2800" dirty="0" smtClean="0"/>
            </a:br>
            <a:r>
              <a:rPr lang="en-US" sz="2800" dirty="0" smtClean="0"/>
              <a:t>Find </a:t>
            </a:r>
            <a:r>
              <a:rPr lang="en-US" sz="2800" dirty="0"/>
              <a:t>the length of the arc </a:t>
            </a:r>
            <a:r>
              <a:rPr lang="en-US" sz="2800" dirty="0" smtClean="0"/>
              <a:t>AB.</a:t>
            </a:r>
          </a:p>
          <a:p>
            <a:pPr marL="628650" lvl="2" indent="-628650">
              <a:buClr>
                <a:srgbClr val="C00000"/>
              </a:buClr>
              <a:buFont typeface="+mj-lt"/>
              <a:buAutoNum type="arabicPeriod" startAt="14"/>
              <a:tabLst>
                <a:tab pos="2852738" algn="l"/>
              </a:tabLst>
            </a:pPr>
            <a:r>
              <a:rPr lang="en-US" sz="2800" b="1" dirty="0">
                <a:solidFill>
                  <a:srgbClr val="C00000"/>
                </a:solidFill>
              </a:rPr>
              <a:t>Problem-solving</a:t>
            </a:r>
            <a:r>
              <a:rPr lang="en-US" sz="2800" dirty="0"/>
              <a:t> Calculate the area of the shaded region. Give your answer in terms of </a:t>
            </a:r>
            <a:r>
              <a:rPr lang="el-GR" sz="2800" dirty="0" smtClean="0">
                <a:latin typeface="Times New Roman" panose="02020603050405020304" pitchFamily="18" charset="0"/>
                <a:cs typeface="Times New Roman" panose="02020603050405020304" pitchFamily="18" charset="0"/>
              </a:rPr>
              <a:t>π</a:t>
            </a:r>
            <a:r>
              <a:rPr lang="en-US" sz="2800" dirty="0" smtClean="0">
                <a:latin typeface="Times New Roman" panose="02020603050405020304" pitchFamily="18" charset="0"/>
                <a:cs typeface="Times New Roman" panose="02020603050405020304" pitchFamily="18" charset="0"/>
              </a:rPr>
              <a:t>.</a:t>
            </a:r>
            <a:endParaRPr lang="en-US" sz="28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3840" y="1152168"/>
            <a:ext cx="548640" cy="54864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6416" y="3284984"/>
            <a:ext cx="548640" cy="54864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71006" y="1837590"/>
            <a:ext cx="2450661" cy="1274343"/>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72200" y="3212976"/>
            <a:ext cx="1699941" cy="1699941"/>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79340" y="5025205"/>
            <a:ext cx="1793060" cy="1572147"/>
          </a:xfrm>
          <a:prstGeom prst="rect">
            <a:avLst/>
          </a:prstGeom>
        </p:spPr>
      </p:pic>
    </p:spTree>
    <p:extLst>
      <p:ext uri="{BB962C8B-B14F-4D97-AF65-F5344CB8AC3E}">
        <p14:creationId xmlns:p14="http://schemas.microsoft.com/office/powerpoint/2010/main" val="1782676624"/>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220</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30198126"/>
              </p:ext>
            </p:extLst>
          </p:nvPr>
        </p:nvGraphicFramePr>
        <p:xfrm>
          <a:off x="251518" y="1268760"/>
          <a:ext cx="8568952" cy="4859786"/>
        </p:xfrm>
        <a:graphic>
          <a:graphicData uri="http://schemas.openxmlformats.org/drawingml/2006/table">
            <a:tbl>
              <a:tblPr firstRow="1" bandRow="1">
                <a:effectLst/>
                <a:tableStyleId>{5940675A-B579-460E-94D1-54222C63F5DA}</a:tableStyleId>
              </a:tblPr>
              <a:tblGrid>
                <a:gridCol w="2142238"/>
                <a:gridCol w="2538284"/>
                <a:gridCol w="3888430"/>
              </a:tblGrid>
              <a:tr h="633159">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815113">
                <a:tc gridSpan="2">
                  <a:txBody>
                    <a:bodyPr/>
                    <a:lstStyle/>
                    <a:p>
                      <a:pPr marL="342900" indent="-342900">
                        <a:buFont typeface="Arial" panose="020B0604020202020204" pitchFamily="34" charset="0"/>
                        <a:buChar char="•"/>
                      </a:pPr>
                      <a:r>
                        <a:rPr lang="en-US" sz="2500" dirty="0" smtClean="0">
                          <a:latin typeface="Arial" panose="020B0604020202020204" pitchFamily="34" charset="0"/>
                          <a:cs typeface="Arial" panose="020B0604020202020204" pitchFamily="34" charset="0"/>
                        </a:rPr>
                        <a:t>Calculate volume and surface area of a cylinder and a sphere.</a:t>
                      </a:r>
                    </a:p>
                    <a:p>
                      <a:pPr marL="342900" indent="-342900">
                        <a:buFont typeface="Arial" panose="020B0604020202020204" pitchFamily="34" charset="0"/>
                        <a:buChar char="•"/>
                      </a:pPr>
                      <a:r>
                        <a:rPr lang="en-US" sz="2500" dirty="0" smtClean="0">
                          <a:latin typeface="Arial" panose="020B0604020202020204" pitchFamily="34" charset="0"/>
                          <a:cs typeface="Arial" panose="020B0604020202020204" pitchFamily="34" charset="0"/>
                        </a:rPr>
                        <a:t>Solve problems involving volumes and surface areas.</a:t>
                      </a:r>
                      <a:endParaRPr lang="en-US" sz="25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500" dirty="0" smtClean="0">
                          <a:latin typeface="Arial" panose="020B0604020202020204" pitchFamily="34" charset="0"/>
                          <a:cs typeface="Arial" panose="020B0604020202020204" pitchFamily="34" charset="0"/>
                        </a:rPr>
                        <a:t>The volume of drink in a can, or the volume of water in a pipe, can be modelled as a cylinder.</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23307">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137872">
                <a:tc gridSpan="3">
                  <a:txBody>
                    <a:bodyPr/>
                    <a:lstStyle/>
                    <a:p>
                      <a:r>
                        <a:rPr kumimoji="0" lang="en-US" sz="2600" kern="1200" dirty="0" smtClean="0">
                          <a:solidFill>
                            <a:schemeClr val="tx1"/>
                          </a:solidFill>
                          <a:latin typeface="Arial" panose="020B0604020202020204" pitchFamily="34" charset="0"/>
                          <a:ea typeface="+mn-ea"/>
                          <a:cs typeface="Arial" panose="020B0604020202020204" pitchFamily="34" charset="0"/>
                        </a:rPr>
                        <a:t>What is the area and circumference of </a:t>
                      </a:r>
                      <a:br>
                        <a:rPr kumimoji="0" lang="en-US" sz="2600" kern="1200" dirty="0" smtClean="0">
                          <a:solidFill>
                            <a:schemeClr val="tx1"/>
                          </a:solidFill>
                          <a:latin typeface="Arial" panose="020B0604020202020204" pitchFamily="34" charset="0"/>
                          <a:ea typeface="+mn-ea"/>
                          <a:cs typeface="Arial" panose="020B0604020202020204" pitchFamily="34" charset="0"/>
                        </a:rPr>
                      </a:br>
                      <a:r>
                        <a:rPr kumimoji="0" lang="en-US" sz="2600" kern="1200" dirty="0" smtClean="0">
                          <a:solidFill>
                            <a:schemeClr val="tx1"/>
                          </a:solidFill>
                          <a:latin typeface="Arial" panose="020B0604020202020204" pitchFamily="34" charset="0"/>
                          <a:ea typeface="+mn-ea"/>
                          <a:cs typeface="Arial" panose="020B0604020202020204" pitchFamily="34" charset="0"/>
                        </a:rPr>
                        <a:t>this circle in terms of </a:t>
                      </a:r>
                      <a:r>
                        <a:rPr lang="el-GR" sz="2800" dirty="0" smtClean="0">
                          <a:latin typeface="Times New Roman" panose="02020603050405020304" pitchFamily="18" charset="0"/>
                          <a:cs typeface="Times New Roman" panose="02020603050405020304" pitchFamily="18" charset="0"/>
                        </a:rPr>
                        <a:t>π</a:t>
                      </a:r>
                      <a:r>
                        <a:rPr kumimoji="0" lang="en-US" sz="2600" kern="1200" dirty="0" smtClean="0">
                          <a:solidFill>
                            <a:schemeClr val="tx1"/>
                          </a:solidFill>
                          <a:latin typeface="Arial" panose="020B0604020202020204" pitchFamily="34" charset="0"/>
                          <a:ea typeface="+mn-ea"/>
                          <a:cs typeface="Arial" panose="020B0604020202020204" pitchFamily="34" charset="0"/>
                        </a:rPr>
                        <a:t>?</a:t>
                      </a:r>
                      <a:br>
                        <a:rPr kumimoji="0" lang="en-US" sz="2600" kern="1200" dirty="0" smtClean="0">
                          <a:solidFill>
                            <a:schemeClr val="tx1"/>
                          </a:solidFill>
                          <a:latin typeface="Arial" panose="020B0604020202020204" pitchFamily="34" charset="0"/>
                          <a:ea typeface="+mn-ea"/>
                          <a:cs typeface="Arial" panose="020B0604020202020204" pitchFamily="34" charset="0"/>
                        </a:rPr>
                      </a:br>
                      <a:r>
                        <a:rPr kumimoji="0" lang="en-US" sz="2600" kern="1200" dirty="0" smtClean="0">
                          <a:solidFill>
                            <a:schemeClr val="tx1"/>
                          </a:solidFill>
                          <a:latin typeface="Arial" panose="020B0604020202020204" pitchFamily="34" charset="0"/>
                          <a:ea typeface="+mn-ea"/>
                          <a:cs typeface="Arial" panose="020B0604020202020204" pitchFamily="34" charset="0"/>
                        </a:rPr>
                        <a:t/>
                      </a:r>
                      <a:br>
                        <a:rPr kumimoji="0" lang="en-US" sz="2600" kern="1200" dirty="0" smtClean="0">
                          <a:solidFill>
                            <a:schemeClr val="tx1"/>
                          </a:solidFill>
                          <a:latin typeface="Arial" panose="020B0604020202020204" pitchFamily="34" charset="0"/>
                          <a:ea typeface="+mn-ea"/>
                          <a:cs typeface="Arial" panose="020B0604020202020204" pitchFamily="34" charset="0"/>
                        </a:rPr>
                      </a:br>
                      <a:endParaRPr kumimoji="0" lang="en-US" sz="2600" kern="1200" dirty="0" smtClean="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65304"/>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7.6</a:t>
            </a:r>
            <a:endParaRPr lang="en-US" sz="25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05285" y="4488291"/>
            <a:ext cx="1679083" cy="1605005"/>
          </a:xfrm>
          <a:prstGeom prst="rect">
            <a:avLst/>
          </a:prstGeom>
        </p:spPr>
      </p:pic>
    </p:spTree>
    <p:extLst>
      <p:ext uri="{BB962C8B-B14F-4D97-AF65-F5344CB8AC3E}">
        <p14:creationId xmlns:p14="http://schemas.microsoft.com/office/powerpoint/2010/main" val="1803970085"/>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71683" y="1246054"/>
                <a:ext cx="5214717" cy="5252464"/>
              </a:xfrm>
              <a:prstGeom prst="rect">
                <a:avLst/>
              </a:prstGeom>
            </p:spPr>
            <p:txBody>
              <a:bodyPr wrap="square">
                <a:spAutoFit/>
              </a:bodyPr>
              <a:lstStyle/>
              <a:p>
                <a:pPr marL="457200" lvl="2" indent="-457200">
                  <a:buClr>
                    <a:srgbClr val="C00000"/>
                  </a:buClr>
                  <a:buFont typeface="+mj-lt"/>
                  <a:buAutoNum type="arabicPeriod"/>
                  <a:tabLst>
                    <a:tab pos="2852738" algn="l"/>
                  </a:tabLst>
                </a:pPr>
                <a:r>
                  <a:rPr lang="en-US" sz="2700" dirty="0" smtClean="0"/>
                  <a:t>Sketch the net of a cylinder.</a:t>
                </a:r>
              </a:p>
              <a:p>
                <a:pPr marL="457200" lvl="2" indent="-457200">
                  <a:buClr>
                    <a:srgbClr val="C00000"/>
                  </a:buClr>
                  <a:buFont typeface="+mj-lt"/>
                  <a:buAutoNum type="arabicPeriod"/>
                  <a:tabLst>
                    <a:tab pos="2852738" algn="l"/>
                  </a:tabLst>
                </a:pPr>
                <a:r>
                  <a:rPr lang="en-US" sz="2700" dirty="0" smtClean="0"/>
                  <a:t>Find </a:t>
                </a:r>
                <a:r>
                  <a:rPr lang="en-US" sz="2700" dirty="0"/>
                  <a:t>the value of </a:t>
                </a:r>
                <a:r>
                  <a:rPr lang="en-US" sz="2700" i="1" dirty="0"/>
                  <a:t>r</a:t>
                </a:r>
                <a:r>
                  <a:rPr lang="en-US" sz="2700" dirty="0"/>
                  <a:t>. Give answers to 1 decimal place where appropriate.</a:t>
                </a:r>
              </a:p>
              <a:p>
                <a:pPr marL="914400" lvl="3" indent="-457200">
                  <a:buClr>
                    <a:srgbClr val="C00000"/>
                  </a:buClr>
                  <a:buFont typeface="+mj-lt"/>
                  <a:buAutoNum type="alphaLcPeriod"/>
                  <a:tabLst>
                    <a:tab pos="2628900" algn="l"/>
                  </a:tabLst>
                </a:pPr>
                <a:r>
                  <a:rPr lang="en-US" sz="2700" dirty="0" smtClean="0"/>
                  <a:t>72 </a:t>
                </a:r>
                <a:r>
                  <a:rPr lang="en-US" sz="2700" dirty="0"/>
                  <a:t>= 2</a:t>
                </a:r>
                <a:r>
                  <a:rPr lang="en-US" sz="2700" i="1" dirty="0"/>
                  <a:t>r</a:t>
                </a:r>
                <a:r>
                  <a:rPr lang="en-US" sz="2700" baseline="30000" dirty="0"/>
                  <a:t>2</a:t>
                </a:r>
                <a:r>
                  <a:rPr lang="en-US" sz="2700" dirty="0"/>
                  <a:t> </a:t>
                </a:r>
                <a:r>
                  <a:rPr lang="en-US" sz="2700" dirty="0" smtClean="0"/>
                  <a:t>	</a:t>
                </a:r>
                <a:r>
                  <a:rPr lang="en-US" sz="2700" dirty="0" smtClean="0">
                    <a:solidFill>
                      <a:srgbClr val="C00000"/>
                    </a:solidFill>
                  </a:rPr>
                  <a:t>b.</a:t>
                </a:r>
                <a:r>
                  <a:rPr lang="en-US" sz="2700" dirty="0" smtClean="0"/>
                  <a:t> </a:t>
                </a:r>
                <a:r>
                  <a:rPr lang="en-US" sz="2700" dirty="0"/>
                  <a:t>54 =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2</m:t>
                        </m:r>
                      </m:num>
                      <m:den>
                        <m:r>
                          <a:rPr lang="en-US" sz="2700" b="0" i="1" smtClean="0">
                            <a:latin typeface="Cambria Math" panose="02040503050406030204" pitchFamily="18" charset="0"/>
                            <a:cs typeface="Arial" panose="020B0604020202020204" pitchFamily="34" charset="0"/>
                          </a:rPr>
                          <m:t>3</m:t>
                        </m:r>
                      </m:den>
                    </m:f>
                  </m:oMath>
                </a14:m>
                <a:r>
                  <a:rPr lang="en-US" sz="2700" dirty="0" smtClean="0"/>
                  <a:t>r</a:t>
                </a:r>
                <a:r>
                  <a:rPr lang="en-US" sz="2700" baseline="30000" dirty="0" smtClean="0"/>
                  <a:t>3</a:t>
                </a:r>
                <a:r>
                  <a:rPr lang="en-US" sz="2700" dirty="0" smtClean="0"/>
                  <a:t> </a:t>
                </a:r>
              </a:p>
              <a:p>
                <a:pPr marL="914400" lvl="3" indent="-457200">
                  <a:buClr>
                    <a:srgbClr val="C00000"/>
                  </a:buClr>
                  <a:buFont typeface="+mj-lt"/>
                  <a:buAutoNum type="alphaLcPeriod"/>
                  <a:tabLst>
                    <a:tab pos="2628900" algn="l"/>
                  </a:tabLst>
                </a:pPr>
                <a:r>
                  <a:rPr lang="en-US" sz="2700" dirty="0" smtClean="0"/>
                  <a:t>32 </a:t>
                </a:r>
                <a:r>
                  <a:rPr lang="en-US" sz="2700" dirty="0"/>
                  <a:t>= </a:t>
                </a:r>
                <a:r>
                  <a:rPr lang="en-US" sz="2700" dirty="0" smtClean="0"/>
                  <a:t>4</a:t>
                </a:r>
                <a:r>
                  <a:rPr lang="el-GR" sz="2700" dirty="0">
                    <a:latin typeface="Times New Roman" panose="02020603050405020304" pitchFamily="18" charset="0"/>
                    <a:cs typeface="Times New Roman" panose="02020603050405020304" pitchFamily="18" charset="0"/>
                  </a:rPr>
                  <a:t>π</a:t>
                </a:r>
                <a:r>
                  <a:rPr lang="en-US" sz="2700" i="1" dirty="0" smtClean="0"/>
                  <a:t>r</a:t>
                </a:r>
                <a:r>
                  <a:rPr lang="en-US" sz="2700" baseline="30000" dirty="0" smtClean="0"/>
                  <a:t>2</a:t>
                </a:r>
                <a:r>
                  <a:rPr lang="en-US" sz="2700" dirty="0" smtClean="0"/>
                  <a:t> 	</a:t>
                </a:r>
                <a:r>
                  <a:rPr lang="en-US" sz="2700" dirty="0" smtClean="0">
                    <a:solidFill>
                      <a:srgbClr val="C00000"/>
                    </a:solidFill>
                  </a:rPr>
                  <a:t>d.</a:t>
                </a:r>
                <a:r>
                  <a:rPr lang="en-US" sz="2700" dirty="0" smtClean="0"/>
                  <a:t> 30</a:t>
                </a:r>
                <a:r>
                  <a:rPr lang="el-GR" sz="2700" dirty="0">
                    <a:latin typeface="Times New Roman" panose="02020603050405020304" pitchFamily="18" charset="0"/>
                    <a:cs typeface="Times New Roman" panose="02020603050405020304" pitchFamily="18" charset="0"/>
                  </a:rPr>
                  <a:t>π</a:t>
                </a:r>
                <a:r>
                  <a:rPr lang="en-US" sz="2700" dirty="0" smtClean="0"/>
                  <a:t> </a:t>
                </a:r>
                <a:r>
                  <a:rPr lang="en-US" sz="2700" dirty="0"/>
                  <a:t>= </a:t>
                </a:r>
                <a:r>
                  <a:rPr lang="en-US" sz="2700" dirty="0" smtClean="0"/>
                  <a:t>3</a:t>
                </a:r>
                <a:r>
                  <a:rPr lang="el-GR" sz="2700" dirty="0">
                    <a:latin typeface="Times New Roman" panose="02020603050405020304" pitchFamily="18" charset="0"/>
                    <a:cs typeface="Times New Roman" panose="02020603050405020304" pitchFamily="18" charset="0"/>
                  </a:rPr>
                  <a:t>π</a:t>
                </a:r>
                <a:r>
                  <a:rPr lang="en-US" sz="2700" i="1" dirty="0" smtClean="0"/>
                  <a:t>r</a:t>
                </a:r>
                <a:r>
                  <a:rPr lang="en-US" sz="2700" baseline="30000" dirty="0" smtClean="0"/>
                  <a:t>3</a:t>
                </a:r>
                <a:endParaRPr lang="en-US" sz="2700" baseline="30000" dirty="0"/>
              </a:p>
              <a:p>
                <a:pPr marL="457200" lvl="2" indent="-457200">
                  <a:buClr>
                    <a:srgbClr val="C00000"/>
                  </a:buClr>
                  <a:buFont typeface="+mj-lt"/>
                  <a:buAutoNum type="arabicPeriod"/>
                  <a:tabLst>
                    <a:tab pos="2852738" algn="l"/>
                  </a:tabLst>
                </a:pPr>
                <a:r>
                  <a:rPr lang="en-US" sz="2700" b="1" dirty="0" smtClean="0">
                    <a:solidFill>
                      <a:srgbClr val="C00000"/>
                    </a:solidFill>
                  </a:rPr>
                  <a:t>Reasoning</a:t>
                </a:r>
                <a:r>
                  <a:rPr lang="en-US" sz="2700" dirty="0" smtClean="0">
                    <a:solidFill>
                      <a:srgbClr val="C00000"/>
                    </a:solidFill>
                  </a:rPr>
                  <a:t> </a:t>
                </a:r>
                <a:r>
                  <a:rPr lang="en-US" sz="2700" dirty="0"/>
                  <a:t>A cylinder is a prism.</a:t>
                </a:r>
              </a:p>
              <a:p>
                <a:pPr marL="857250" lvl="3" indent="-400050">
                  <a:buClr>
                    <a:srgbClr val="C00000"/>
                  </a:buClr>
                  <a:buFont typeface="+mj-lt"/>
                  <a:buAutoNum type="alphaLcPeriod"/>
                  <a:tabLst>
                    <a:tab pos="2852738" algn="l"/>
                  </a:tabLst>
                </a:pPr>
                <a:r>
                  <a:rPr lang="en-US" sz="2700" dirty="0" smtClean="0"/>
                  <a:t>Write </a:t>
                </a:r>
                <a:r>
                  <a:rPr lang="en-US" sz="2700" dirty="0"/>
                  <a:t>an expression for the area of its c</a:t>
                </a:r>
                <a:r>
                  <a:rPr lang="en-US" sz="2700" dirty="0" smtClean="0"/>
                  <a:t>ross-section</a:t>
                </a:r>
                <a:r>
                  <a:rPr lang="en-US" sz="2700" dirty="0"/>
                  <a:t>. </a:t>
                </a:r>
                <a:endParaRPr lang="en-US" sz="2700" dirty="0" smtClean="0"/>
              </a:p>
              <a:p>
                <a:pPr marL="857250" lvl="3" indent="-400050">
                  <a:buClr>
                    <a:srgbClr val="C00000"/>
                  </a:buClr>
                  <a:buFont typeface="+mj-lt"/>
                  <a:buAutoNum type="alphaLcPeriod"/>
                  <a:tabLst>
                    <a:tab pos="2852738" algn="l"/>
                  </a:tabLst>
                </a:pPr>
                <a:r>
                  <a:rPr lang="en-US" sz="2700" dirty="0" smtClean="0"/>
                  <a:t>Write </a:t>
                </a:r>
                <a:r>
                  <a:rPr lang="en-US" sz="2700" dirty="0"/>
                  <a:t>a formula for its volume.</a:t>
                </a:r>
              </a:p>
            </p:txBody>
          </p:sp>
        </mc:Choice>
        <mc:Fallback xmlns="">
          <p:sp>
            <p:nvSpPr>
              <p:cNvPr id="3" name="Rectangle 2"/>
              <p:cNvSpPr>
                <a:spLocks noRot="1" noChangeAspect="1" noMove="1" noResize="1" noEditPoints="1" noAdjustHandles="1" noChangeArrowheads="1" noChangeShapeType="1" noTextEdit="1"/>
              </p:cNvSpPr>
              <p:nvPr/>
            </p:nvSpPr>
            <p:spPr>
              <a:xfrm>
                <a:off x="271683" y="1246054"/>
                <a:ext cx="5214717" cy="5252464"/>
              </a:xfrm>
              <a:prstGeom prst="rect">
                <a:avLst/>
              </a:prstGeom>
              <a:blipFill rotWithShape="0">
                <a:blip r:embed="rId4"/>
                <a:stretch>
                  <a:fillRect l="-1988" t="-928" r="-2456" b="-2088"/>
                </a:stretch>
              </a:blipFill>
            </p:spPr>
            <p:txBody>
              <a:bodyPr/>
              <a:lstStyle/>
              <a:p>
                <a:r>
                  <a:rPr lang="en-US">
                    <a:noFill/>
                  </a:rPr>
                  <a:t> </a:t>
                </a:r>
              </a:p>
            </p:txBody>
          </p:sp>
        </mc:Fallback>
      </mc:AlternateContent>
      <p:sp>
        <p:nvSpPr>
          <p:cNvPr id="10" name="Flowchart: Delay 9"/>
          <p:cNvSpPr/>
          <p:nvPr/>
        </p:nvSpPr>
        <p:spPr>
          <a:xfrm flipH="1">
            <a:off x="5220071" y="1196752"/>
            <a:ext cx="360040" cy="288032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3933056"/>
            <a:ext cx="548640" cy="548640"/>
          </a:xfrm>
          <a:prstGeom prst="rect">
            <a:avLst/>
          </a:prstGeom>
        </p:spPr>
      </p:pic>
      <p:sp>
        <p:nvSpPr>
          <p:cNvPr id="15" name="Rectangle 14"/>
          <p:cNvSpPr/>
          <p:nvPr/>
        </p:nvSpPr>
        <p:spPr>
          <a:xfrm flipH="1">
            <a:off x="2528009" y="6063679"/>
            <a:ext cx="2980095"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i="1" dirty="0" smtClean="0">
                <a:solidFill>
                  <a:schemeClr val="tx1"/>
                </a:solidFill>
                <a:latin typeface="Arial" panose="020B0604020202020204" pitchFamily="34" charset="0"/>
                <a:cs typeface="Arial" panose="020B0604020202020204" pitchFamily="34" charset="0"/>
              </a:rPr>
              <a:t>V</a:t>
            </a:r>
            <a:r>
              <a:rPr lang="en-US" sz="2400" dirty="0" smtClean="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 x </a:t>
            </a:r>
            <a:r>
              <a:rPr lang="en-US" sz="2400" i="1" dirty="0" smtClean="0">
                <a:solidFill>
                  <a:schemeClr val="tx1"/>
                </a:solidFill>
                <a:latin typeface="Arial" panose="020B0604020202020204" pitchFamily="34" charset="0"/>
                <a:cs typeface="Arial" panose="020B0604020202020204" pitchFamily="34" charset="0"/>
                <a:sym typeface="Wingdings" panose="05000000000000000000" pitchFamily="2" charset="2"/>
              </a:rPr>
              <a:t>h</a:t>
            </a:r>
            <a:endParaRPr lang="en-US" sz="2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989977"/>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220</a:t>
            </a:r>
            <a:endParaRPr lang="en-GB" sz="1400" b="1" dirty="0">
              <a:latin typeface="Calibri" panose="020F0502020204030204" pitchFamily="34" charset="0"/>
            </a:endParaRPr>
          </a:p>
        </p:txBody>
      </p:sp>
      <p:sp>
        <p:nvSpPr>
          <p:cNvPr id="3" name="Rectangle 2"/>
          <p:cNvSpPr/>
          <p:nvPr/>
        </p:nvSpPr>
        <p:spPr>
          <a:xfrm>
            <a:off x="271683" y="3556173"/>
            <a:ext cx="5214717" cy="1384995"/>
          </a:xfrm>
          <a:prstGeom prst="rect">
            <a:avLst/>
          </a:prstGeom>
        </p:spPr>
        <p:txBody>
          <a:bodyPr wrap="square">
            <a:spAutoFit/>
          </a:bodyPr>
          <a:lstStyle/>
          <a:p>
            <a:pPr marL="514350" lvl="2" indent="-514350">
              <a:buClr>
                <a:srgbClr val="C00000"/>
              </a:buClr>
              <a:buFont typeface="+mj-lt"/>
              <a:buAutoNum type="arabicPeriod" startAt="4"/>
              <a:tabLst>
                <a:tab pos="2852738" algn="l"/>
              </a:tabLst>
            </a:pPr>
            <a:r>
              <a:rPr lang="en-US" sz="2800" dirty="0" smtClean="0"/>
              <a:t>Work out the volume of each cylinder. Give your answer to 1 </a:t>
            </a:r>
            <a:r>
              <a:rPr lang="en-US" sz="2800" dirty="0" err="1" smtClean="0"/>
              <a:t>d.p.</a:t>
            </a:r>
            <a:endParaRPr lang="en-US" sz="2800"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3573016"/>
            <a:ext cx="548640" cy="548640"/>
          </a:xfrm>
          <a:prstGeom prst="rect">
            <a:avLst/>
          </a:prstGeom>
        </p:spPr>
      </p:pic>
      <p:grpSp>
        <p:nvGrpSpPr>
          <p:cNvPr id="8" name="Group 7"/>
          <p:cNvGrpSpPr/>
          <p:nvPr/>
        </p:nvGrpSpPr>
        <p:grpSpPr>
          <a:xfrm>
            <a:off x="275085" y="1281828"/>
            <a:ext cx="5213924" cy="2102460"/>
            <a:chOff x="150164" y="6494199"/>
            <a:chExt cx="5213924" cy="2102460"/>
          </a:xfrm>
        </p:grpSpPr>
        <p:sp>
          <p:nvSpPr>
            <p:cNvPr id="9" name="Rectangle 8"/>
            <p:cNvSpPr/>
            <p:nvPr/>
          </p:nvSpPr>
          <p:spPr>
            <a:xfrm flipH="1">
              <a:off x="150164" y="6673055"/>
              <a:ext cx="5213924" cy="1923604"/>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The volume of a cylinder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of radius r and height h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is </a:t>
              </a:r>
              <a:r>
                <a:rPr lang="en-US" sz="2400" i="1" dirty="0" smtClean="0">
                  <a:solidFill>
                    <a:schemeClr val="tx1"/>
                  </a:solidFill>
                  <a:latin typeface="Arial" panose="020B0604020202020204" pitchFamily="34" charset="0"/>
                  <a:cs typeface="Arial" panose="020B0604020202020204" pitchFamily="34" charset="0"/>
                </a:rPr>
                <a:t>V</a:t>
              </a:r>
              <a:r>
                <a:rPr lang="en-US" sz="2400" dirty="0" smtClean="0">
                  <a:solidFill>
                    <a:schemeClr val="tx1"/>
                  </a:solidFill>
                  <a:latin typeface="Arial" panose="020B0604020202020204" pitchFamily="34" charset="0"/>
                  <a:cs typeface="Arial" panose="020B0604020202020204" pitchFamily="34" charset="0"/>
                </a:rPr>
                <a:t> = </a:t>
              </a:r>
              <a:r>
                <a:rPr lang="el-GR" sz="3200" dirty="0" smtClean="0">
                  <a:solidFill>
                    <a:schemeClr val="tx1"/>
                  </a:solidFill>
                  <a:latin typeface="Times New Roman" panose="02020603050405020304" pitchFamily="18" charset="0"/>
                  <a:cs typeface="Times New Roman" panose="02020603050405020304" pitchFamily="18" charset="0"/>
                </a:rPr>
                <a:t>π</a:t>
              </a:r>
              <a:r>
                <a:rPr lang="en-US" sz="2400" i="1" dirty="0" smtClean="0">
                  <a:solidFill>
                    <a:schemeClr val="tx1"/>
                  </a:solidFill>
                  <a:latin typeface="Arial" panose="020B0604020202020204" pitchFamily="34" charset="0"/>
                  <a:cs typeface="Arial" panose="020B0604020202020204" pitchFamily="34" charset="0"/>
                </a:rPr>
                <a:t>r</a:t>
              </a:r>
              <a:r>
                <a:rPr lang="en-US" sz="2400" baseline="30000" dirty="0" smtClean="0">
                  <a:solidFill>
                    <a:schemeClr val="tx1"/>
                  </a:solidFill>
                  <a:latin typeface="Arial" panose="020B0604020202020204" pitchFamily="34" charset="0"/>
                  <a:cs typeface="Arial" panose="020B0604020202020204" pitchFamily="34" charset="0"/>
                </a:rPr>
                <a:t>2</a:t>
              </a:r>
              <a:r>
                <a:rPr lang="en-US" sz="2400" i="1" dirty="0" smtClean="0">
                  <a:solidFill>
                    <a:schemeClr val="tx1"/>
                  </a:solidFill>
                  <a:latin typeface="Arial" panose="020B0604020202020204" pitchFamily="34" charset="0"/>
                  <a:cs typeface="Arial" panose="020B0604020202020204" pitchFamily="34" charset="0"/>
                </a:rPr>
                <a:t>h</a:t>
              </a:r>
              <a:br>
                <a:rPr lang="en-US" sz="2400" i="1" dirty="0" smtClean="0">
                  <a:solidFill>
                    <a:schemeClr val="tx1"/>
                  </a:solidFill>
                  <a:latin typeface="Arial" panose="020B0604020202020204" pitchFamily="34" charset="0"/>
                  <a:cs typeface="Arial" panose="020B0604020202020204" pitchFamily="34" charset="0"/>
                </a:rPr>
              </a:br>
              <a:endParaRPr lang="en-US" sz="2400" i="1" dirty="0">
                <a:solidFill>
                  <a:schemeClr val="tx1"/>
                </a:solidFill>
                <a:latin typeface="Arial" panose="020B0604020202020204" pitchFamily="34" charset="0"/>
                <a:cs typeface="Arial" panose="020B0604020202020204" pitchFamily="34" charset="0"/>
              </a:endParaRP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16</a:t>
              </a:r>
              <a:endParaRPr lang="en-US"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1519" y="5229200"/>
            <a:ext cx="1440161" cy="1296144"/>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95620" y="1535146"/>
            <a:ext cx="1640476" cy="1749838"/>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763688" y="5229200"/>
            <a:ext cx="1656184" cy="1296144"/>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491880" y="5229200"/>
            <a:ext cx="1994520" cy="1028546"/>
          </a:xfrm>
          <a:prstGeom prst="rect">
            <a:avLst/>
          </a:prstGeom>
        </p:spPr>
      </p:pic>
    </p:spTree>
    <p:extLst>
      <p:ext uri="{BB962C8B-B14F-4D97-AF65-F5344CB8AC3E}">
        <p14:creationId xmlns:p14="http://schemas.microsoft.com/office/powerpoint/2010/main" val="2612447839"/>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220</a:t>
            </a:r>
            <a:endParaRPr lang="en-GB" sz="1400" b="1" dirty="0">
              <a:latin typeface="Calibri" panose="020F0502020204030204" pitchFamily="34" charset="0"/>
            </a:endParaRPr>
          </a:p>
        </p:txBody>
      </p:sp>
      <p:sp>
        <p:nvSpPr>
          <p:cNvPr id="3" name="Rectangle 2"/>
          <p:cNvSpPr/>
          <p:nvPr/>
        </p:nvSpPr>
        <p:spPr>
          <a:xfrm>
            <a:off x="271683" y="1251917"/>
            <a:ext cx="5214717" cy="4524315"/>
          </a:xfrm>
          <a:prstGeom prst="rect">
            <a:avLst/>
          </a:prstGeom>
        </p:spPr>
        <p:txBody>
          <a:bodyPr wrap="square">
            <a:spAutoFit/>
          </a:bodyPr>
          <a:lstStyle/>
          <a:p>
            <a:pPr marL="457200" lvl="2" indent="-457200">
              <a:buClr>
                <a:srgbClr val="C00000"/>
              </a:buClr>
              <a:buFont typeface="+mj-lt"/>
              <a:buAutoNum type="arabicPeriod" startAt="5"/>
              <a:tabLst>
                <a:tab pos="2852738" algn="l"/>
              </a:tabLst>
            </a:pPr>
            <a:r>
              <a:rPr lang="en-US" sz="2400" b="1" dirty="0">
                <a:solidFill>
                  <a:srgbClr val="C00000"/>
                </a:solidFill>
              </a:rPr>
              <a:t>Modelling / STEM </a:t>
            </a:r>
            <a:r>
              <a:rPr lang="en-US" sz="2400" dirty="0"/>
              <a:t>A scientist takes a circular section of ice, with diameter 1 m. The mean thickness of the ice is </a:t>
            </a:r>
            <a:r>
              <a:rPr lang="en-US" sz="2400" dirty="0" smtClean="0"/>
              <a:t>34cm.</a:t>
            </a:r>
            <a:br>
              <a:rPr lang="en-US" sz="2400" dirty="0" smtClean="0"/>
            </a:br>
            <a:r>
              <a:rPr lang="en-US" sz="2400" dirty="0" smtClean="0"/>
              <a:t>Estimate </a:t>
            </a:r>
            <a:r>
              <a:rPr lang="en-US" sz="2400" dirty="0"/>
              <a:t>the volume of ice in the sample. Give your answer in m</a:t>
            </a:r>
            <a:r>
              <a:rPr lang="en-US" sz="2400" baseline="30000" dirty="0"/>
              <a:t>3</a:t>
            </a:r>
            <a:r>
              <a:rPr lang="en-US" sz="2400" dirty="0" smtClean="0"/>
              <a:t>.</a:t>
            </a:r>
            <a:br>
              <a:rPr lang="en-US" sz="2400" dirty="0" smtClean="0"/>
            </a:br>
            <a:r>
              <a:rPr lang="en-US" sz="2400" dirty="0" smtClean="0"/>
              <a:t/>
            </a:r>
            <a:br>
              <a:rPr lang="en-US" sz="2400" dirty="0" smtClean="0"/>
            </a:br>
            <a:endParaRPr lang="en-US" dirty="0"/>
          </a:p>
          <a:p>
            <a:pPr marL="457200" lvl="2" indent="-457200">
              <a:buClr>
                <a:srgbClr val="C00000"/>
              </a:buClr>
              <a:buFont typeface="+mj-lt"/>
              <a:buAutoNum type="arabicPeriod" startAt="5"/>
              <a:tabLst>
                <a:tab pos="2852738" algn="l"/>
              </a:tabLst>
            </a:pPr>
            <a:r>
              <a:rPr lang="en-US" sz="2400" dirty="0" smtClean="0"/>
              <a:t>A </a:t>
            </a:r>
            <a:r>
              <a:rPr lang="en-US" sz="2400" dirty="0"/>
              <a:t>cylinder has radius </a:t>
            </a:r>
            <a:r>
              <a:rPr lang="en-US" sz="2400" dirty="0" smtClean="0"/>
              <a:t/>
            </a:r>
            <a:br>
              <a:rPr lang="en-US" sz="2400" dirty="0" smtClean="0"/>
            </a:br>
            <a:r>
              <a:rPr lang="en-US" sz="2400" dirty="0" smtClean="0"/>
              <a:t>3.5cm </a:t>
            </a:r>
            <a:r>
              <a:rPr lang="en-US" sz="2400" dirty="0"/>
              <a:t>and volume </a:t>
            </a:r>
            <a:r>
              <a:rPr lang="en-US" sz="2400" dirty="0" smtClean="0"/>
              <a:t/>
            </a:r>
            <a:br>
              <a:rPr lang="en-US" sz="2400" dirty="0" smtClean="0"/>
            </a:br>
            <a:r>
              <a:rPr lang="en-US" sz="2400" dirty="0" smtClean="0"/>
              <a:t>125cm</a:t>
            </a:r>
            <a:r>
              <a:rPr lang="en-US" sz="2400" baseline="30000" dirty="0" smtClean="0"/>
              <a:t>3</a:t>
            </a:r>
            <a:r>
              <a:rPr lang="en-US" sz="2400" dirty="0"/>
              <a:t>. Work out its </a:t>
            </a:r>
            <a:r>
              <a:rPr lang="en-US" sz="2400" dirty="0" smtClean="0"/>
              <a:t/>
            </a:r>
            <a:br>
              <a:rPr lang="en-US" sz="2400" dirty="0" smtClean="0"/>
            </a:br>
            <a:r>
              <a:rPr lang="en-US" sz="2400" dirty="0" smtClean="0"/>
              <a:t>height</a:t>
            </a:r>
            <a:r>
              <a:rPr lang="en-US" sz="2400" dirty="0"/>
              <a:t>.</a:t>
            </a: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408" y="1251917"/>
            <a:ext cx="548640" cy="54864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23928" y="4085318"/>
            <a:ext cx="1547155" cy="1649188"/>
          </a:xfrm>
          <a:prstGeom prst="rect">
            <a:avLst/>
          </a:prstGeom>
        </p:spPr>
      </p:pic>
      <p:sp>
        <p:nvSpPr>
          <p:cNvPr id="15" name="Rectangle 14"/>
          <p:cNvSpPr/>
          <p:nvPr/>
        </p:nvSpPr>
        <p:spPr>
          <a:xfrm flipH="1">
            <a:off x="271683" y="3543399"/>
            <a:ext cx="5204539" cy="461665"/>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Q5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Draw a diagram</a:t>
            </a:r>
            <a:endParaRPr lang="en-US" sz="24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flipH="1">
            <a:off x="251520" y="5805264"/>
            <a:ext cx="5204539" cy="707886"/>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Q6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Substitute the </a:t>
            </a:r>
            <a:r>
              <a:rPr lang="en-US" sz="2000" dirty="0">
                <a:solidFill>
                  <a:schemeClr val="tx1"/>
                </a:solidFill>
                <a:latin typeface="Arial" panose="020B0604020202020204" pitchFamily="34" charset="0"/>
                <a:cs typeface="Arial" panose="020B0604020202020204" pitchFamily="34" charset="0"/>
              </a:rPr>
              <a:t>values into the </a:t>
            </a:r>
            <a:r>
              <a:rPr lang="en-US" sz="2000" dirty="0" smtClean="0">
                <a:solidFill>
                  <a:schemeClr val="tx1"/>
                </a:solidFill>
                <a:latin typeface="Arial" panose="020B0604020202020204" pitchFamily="34" charset="0"/>
                <a:cs typeface="Arial" panose="020B0604020202020204" pitchFamily="34" charset="0"/>
              </a:rPr>
              <a:t>volume formula </a:t>
            </a:r>
            <a:r>
              <a:rPr lang="en-US" sz="2000" dirty="0">
                <a:solidFill>
                  <a:schemeClr val="tx1"/>
                </a:solidFill>
                <a:latin typeface="Arial" panose="020B0604020202020204" pitchFamily="34" charset="0"/>
                <a:cs typeface="Arial" panose="020B0604020202020204" pitchFamily="34" charset="0"/>
              </a:rPr>
              <a:t>and solve to find h.</a:t>
            </a:r>
          </a:p>
        </p:txBody>
      </p:sp>
      <p:pic>
        <p:nvPicPr>
          <p:cNvPr id="18" name="Picture 1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3960480"/>
            <a:ext cx="548640" cy="548640"/>
          </a:xfrm>
          <a:prstGeom prst="rect">
            <a:avLst/>
          </a:prstGeom>
        </p:spPr>
      </p:pic>
    </p:spTree>
    <p:extLst>
      <p:ext uri="{BB962C8B-B14F-4D97-AF65-F5344CB8AC3E}">
        <p14:creationId xmlns:p14="http://schemas.microsoft.com/office/powerpoint/2010/main" val="3590881907"/>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221</a:t>
            </a:r>
            <a:endParaRPr lang="en-GB" sz="1400" b="1" dirty="0">
              <a:latin typeface="Calibri" panose="020F0502020204030204" pitchFamily="34" charset="0"/>
            </a:endParaRPr>
          </a:p>
        </p:txBody>
      </p:sp>
      <p:sp>
        <p:nvSpPr>
          <p:cNvPr id="10" name="Rectangle 9"/>
          <p:cNvSpPr/>
          <p:nvPr/>
        </p:nvSpPr>
        <p:spPr>
          <a:xfrm flipH="1">
            <a:off x="238559" y="1412776"/>
            <a:ext cx="8581913" cy="5201424"/>
          </a:xfrm>
          <a:prstGeom prst="rect">
            <a:avLst/>
          </a:prstGeom>
          <a:solidFill>
            <a:srgbClr val="FEF1E1"/>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91440" rtlCol="0" anchor="t" anchorCtr="0">
            <a:spAutoFit/>
          </a:bodyPr>
          <a:lstStyle/>
          <a:p>
            <a:r>
              <a:rPr lang="en-US" sz="2300" dirty="0" smtClean="0">
                <a:solidFill>
                  <a:schemeClr val="tx1"/>
                </a:solidFill>
                <a:latin typeface="Arial" panose="020B0604020202020204" pitchFamily="34" charset="0"/>
                <a:cs typeface="Arial" panose="020B0604020202020204" pitchFamily="34" charset="0"/>
              </a:rPr>
              <a:t>Calculate the total surface area of this </a:t>
            </a:r>
            <a:br>
              <a:rPr lang="en-US" sz="2300" dirty="0" smtClean="0">
                <a:solidFill>
                  <a:schemeClr val="tx1"/>
                </a:solidFill>
                <a:latin typeface="Arial" panose="020B0604020202020204" pitchFamily="34" charset="0"/>
                <a:cs typeface="Arial" panose="020B0604020202020204" pitchFamily="34" charset="0"/>
              </a:rPr>
            </a:br>
            <a:r>
              <a:rPr lang="en-US" sz="2300" dirty="0" smtClean="0">
                <a:solidFill>
                  <a:schemeClr val="tx1"/>
                </a:solidFill>
                <a:latin typeface="Arial" panose="020B0604020202020204" pitchFamily="34" charset="0"/>
                <a:cs typeface="Arial" panose="020B0604020202020204" pitchFamily="34" charset="0"/>
              </a:rPr>
              <a:t>cylinder. Give your answers to 1 </a:t>
            </a:r>
            <a:r>
              <a:rPr lang="en-US" sz="2300" dirty="0" err="1" smtClean="0">
                <a:solidFill>
                  <a:schemeClr val="tx1"/>
                </a:solidFill>
                <a:latin typeface="Arial" panose="020B0604020202020204" pitchFamily="34" charset="0"/>
                <a:cs typeface="Arial" panose="020B0604020202020204" pitchFamily="34" charset="0"/>
              </a:rPr>
              <a:t>d.p.</a:t>
            </a:r>
            <a:r>
              <a:rPr lang="en-US" sz="2300" dirty="0" smtClean="0">
                <a:solidFill>
                  <a:schemeClr val="tx1"/>
                </a:solidFill>
                <a:latin typeface="Arial" panose="020B0604020202020204" pitchFamily="34" charset="0"/>
                <a:cs typeface="Arial" panose="020B0604020202020204" pitchFamily="34" charset="0"/>
              </a:rPr>
              <a:t>.</a:t>
            </a:r>
            <a:endParaRPr lang="en-US" sz="2300" dirty="0">
              <a:solidFill>
                <a:schemeClr val="tx1"/>
              </a:solidFill>
              <a:latin typeface="Arial" panose="020B0604020202020204" pitchFamily="34" charset="0"/>
              <a:cs typeface="Arial" panose="020B0604020202020204" pitchFamily="34" charset="0"/>
            </a:endParaRPr>
          </a:p>
          <a:p>
            <a:pPr>
              <a:buClr>
                <a:srgbClr val="C00000"/>
              </a:buClr>
            </a:pPr>
            <a:endParaRPr lang="en-US" sz="2300" dirty="0" smtClean="0">
              <a:solidFill>
                <a:schemeClr val="tx1"/>
              </a:solidFill>
              <a:latin typeface="Arial" panose="020B0604020202020204" pitchFamily="34" charset="0"/>
              <a:cs typeface="Arial" panose="020B0604020202020204" pitchFamily="34" charset="0"/>
            </a:endParaRPr>
          </a:p>
          <a:p>
            <a:pPr marL="514350" indent="-514350">
              <a:buClr>
                <a:srgbClr val="C00000"/>
              </a:buClr>
              <a:buFont typeface="+mj-lt"/>
              <a:buAutoNum type="alphaLcPeriod"/>
              <a:tabLst>
                <a:tab pos="2228850" algn="l"/>
              </a:tabLst>
            </a:pPr>
            <a:endParaRPr lang="en-US" sz="2300" dirty="0" smtClean="0">
              <a:solidFill>
                <a:srgbClr val="7030A0"/>
              </a:solidFill>
              <a:latin typeface="Comic Sans MS" panose="030F0702030302020204" pitchFamily="66" charset="0"/>
              <a:cs typeface="Arial" panose="020B0604020202020204" pitchFamily="34" charset="0"/>
            </a:endParaRPr>
          </a:p>
          <a:p>
            <a:pPr>
              <a:buClr>
                <a:srgbClr val="C00000"/>
              </a:buClr>
              <a:tabLst>
                <a:tab pos="2228850" algn="l"/>
              </a:tabLst>
            </a:pPr>
            <a:r>
              <a:rPr lang="en-US" sz="2300" dirty="0" smtClean="0">
                <a:solidFill>
                  <a:srgbClr val="7030A0"/>
                </a:solidFill>
                <a:latin typeface="Comic Sans MS" panose="030F0702030302020204" pitchFamily="66" charset="0"/>
                <a:cs typeface="Arial" panose="020B0604020202020204" pitchFamily="34" charset="0"/>
              </a:rPr>
              <a:t/>
            </a:r>
            <a:br>
              <a:rPr lang="en-US" sz="2300" dirty="0" smtClean="0">
                <a:solidFill>
                  <a:srgbClr val="7030A0"/>
                </a:solidFill>
                <a:latin typeface="Comic Sans MS" panose="030F0702030302020204" pitchFamily="66" charset="0"/>
                <a:cs typeface="Arial" panose="020B0604020202020204" pitchFamily="34" charset="0"/>
              </a:rPr>
            </a:br>
            <a:r>
              <a:rPr lang="en-US" sz="2300" dirty="0" smtClean="0">
                <a:solidFill>
                  <a:srgbClr val="7030A0"/>
                </a:solidFill>
                <a:latin typeface="Comic Sans MS" panose="030F0702030302020204" pitchFamily="66" charset="0"/>
                <a:cs typeface="Arial" panose="020B0604020202020204" pitchFamily="34" charset="0"/>
              </a:rPr>
              <a:t/>
            </a:r>
            <a:br>
              <a:rPr lang="en-US" sz="2300" dirty="0" smtClean="0">
                <a:solidFill>
                  <a:srgbClr val="7030A0"/>
                </a:solidFill>
                <a:latin typeface="Comic Sans MS" panose="030F0702030302020204" pitchFamily="66" charset="0"/>
                <a:cs typeface="Arial" panose="020B0604020202020204" pitchFamily="34" charset="0"/>
              </a:rPr>
            </a:br>
            <a:endParaRPr lang="en-US" sz="2300" dirty="0" smtClean="0">
              <a:solidFill>
                <a:srgbClr val="7030A0"/>
              </a:solidFill>
              <a:latin typeface="Comic Sans MS" panose="030F0702030302020204" pitchFamily="66" charset="0"/>
              <a:cs typeface="Arial" panose="020B0604020202020204" pitchFamily="34" charset="0"/>
            </a:endParaRPr>
          </a:p>
          <a:p>
            <a:pPr>
              <a:buClr>
                <a:srgbClr val="C00000"/>
              </a:buClr>
              <a:tabLst>
                <a:tab pos="2228850" algn="l"/>
              </a:tabLst>
            </a:pPr>
            <a:endParaRPr lang="en-US" dirty="0">
              <a:solidFill>
                <a:srgbClr val="7030A0"/>
              </a:solidFill>
              <a:latin typeface="Comic Sans MS" panose="030F0702030302020204" pitchFamily="66" charset="0"/>
              <a:cs typeface="Arial" panose="020B0604020202020204" pitchFamily="34" charset="0"/>
            </a:endParaRPr>
          </a:p>
          <a:p>
            <a:pPr>
              <a:buClr>
                <a:srgbClr val="C00000"/>
              </a:buClr>
              <a:tabLst>
                <a:tab pos="2628900" algn="l"/>
              </a:tabLst>
            </a:pPr>
            <a:r>
              <a:rPr lang="en-US" sz="2300" dirty="0" smtClean="0">
                <a:solidFill>
                  <a:srgbClr val="7030A0"/>
                </a:solidFill>
                <a:latin typeface="Comic Sans MS" panose="030F0702030302020204" pitchFamily="66" charset="0"/>
                <a:cs typeface="Arial" panose="020B0604020202020204" pitchFamily="34" charset="0"/>
              </a:rPr>
              <a:t>Area of each circle	= </a:t>
            </a:r>
            <a:r>
              <a:rPr lang="el-GR" sz="2300" dirty="0" smtClean="0">
                <a:solidFill>
                  <a:srgbClr val="7030A0"/>
                </a:solidFill>
                <a:latin typeface="Comic Sans MS" panose="030F0702030302020204" pitchFamily="66" charset="0"/>
                <a:cs typeface="Times New Roman" panose="02020603050405020304" pitchFamily="18" charset="0"/>
              </a:rPr>
              <a:t>π</a:t>
            </a:r>
            <a:r>
              <a:rPr lang="en-US" sz="2300" dirty="0" smtClean="0">
                <a:solidFill>
                  <a:srgbClr val="7030A0"/>
                </a:solidFill>
                <a:latin typeface="Comic Sans MS" panose="030F0702030302020204" pitchFamily="66" charset="0"/>
                <a:cs typeface="Arial" panose="020B0604020202020204" pitchFamily="34" charset="0"/>
              </a:rPr>
              <a:t> x 4</a:t>
            </a:r>
            <a:r>
              <a:rPr lang="en-US" sz="2300" baseline="30000" dirty="0" smtClean="0">
                <a:solidFill>
                  <a:srgbClr val="7030A0"/>
                </a:solidFill>
                <a:latin typeface="Comic Sans MS" panose="030F0702030302020204" pitchFamily="66" charset="0"/>
                <a:cs typeface="Arial" panose="020B0604020202020204" pitchFamily="34" charset="0"/>
              </a:rPr>
              <a:t>2</a:t>
            </a:r>
            <a:r>
              <a:rPr lang="en-US" sz="2300" dirty="0" smtClean="0">
                <a:solidFill>
                  <a:srgbClr val="7030A0"/>
                </a:solidFill>
                <a:latin typeface="Comic Sans MS" panose="030F0702030302020204" pitchFamily="66" charset="0"/>
                <a:cs typeface="Arial" panose="020B0604020202020204" pitchFamily="34" charset="0"/>
              </a:rPr>
              <a:t> = 16</a:t>
            </a:r>
            <a:r>
              <a:rPr lang="el-GR" sz="2300" dirty="0" smtClean="0">
                <a:solidFill>
                  <a:srgbClr val="7030A0"/>
                </a:solidFill>
                <a:latin typeface="Comic Sans MS" panose="030F0702030302020204" pitchFamily="66" charset="0"/>
                <a:cs typeface="Times New Roman" panose="02020603050405020304" pitchFamily="18" charset="0"/>
              </a:rPr>
              <a:t>π</a:t>
            </a:r>
            <a:endParaRPr lang="en-US" sz="2300" dirty="0" smtClean="0">
              <a:solidFill>
                <a:srgbClr val="7030A0"/>
              </a:solidFill>
              <a:latin typeface="Comic Sans MS" panose="030F0702030302020204" pitchFamily="66" charset="0"/>
              <a:cs typeface="Times New Roman" panose="02020603050405020304" pitchFamily="18" charset="0"/>
            </a:endParaRPr>
          </a:p>
          <a:p>
            <a:pPr>
              <a:buClr>
                <a:srgbClr val="C00000"/>
              </a:buClr>
              <a:tabLst>
                <a:tab pos="2628900" algn="l"/>
              </a:tabLst>
            </a:pPr>
            <a:r>
              <a:rPr lang="en-US" sz="2300" dirty="0" smtClean="0">
                <a:solidFill>
                  <a:srgbClr val="7030A0"/>
                </a:solidFill>
                <a:latin typeface="Comic Sans MS" panose="030F0702030302020204" pitchFamily="66" charset="0"/>
                <a:cs typeface="Times New Roman" panose="02020603050405020304" pitchFamily="18" charset="0"/>
              </a:rPr>
              <a:t>Area of rectangle	= 2</a:t>
            </a:r>
            <a:r>
              <a:rPr lang="el-GR" sz="2300" dirty="0" smtClean="0">
                <a:solidFill>
                  <a:srgbClr val="7030A0"/>
                </a:solidFill>
                <a:latin typeface="Comic Sans MS" panose="030F0702030302020204" pitchFamily="66" charset="0"/>
                <a:cs typeface="Times New Roman" panose="02020603050405020304" pitchFamily="18" charset="0"/>
              </a:rPr>
              <a:t>π</a:t>
            </a:r>
            <a:r>
              <a:rPr lang="en-US" sz="2300" i="1" dirty="0" err="1" smtClean="0">
                <a:solidFill>
                  <a:srgbClr val="7030A0"/>
                </a:solidFill>
                <a:latin typeface="Comic Sans MS" panose="030F0702030302020204" pitchFamily="66" charset="0"/>
                <a:cs typeface="Times New Roman" panose="02020603050405020304" pitchFamily="18" charset="0"/>
              </a:rPr>
              <a:t>rh</a:t>
            </a:r>
            <a:r>
              <a:rPr lang="en-US" sz="2300" i="1" dirty="0" smtClean="0">
                <a:solidFill>
                  <a:srgbClr val="7030A0"/>
                </a:solidFill>
                <a:latin typeface="Comic Sans MS" panose="030F0702030302020204" pitchFamily="66" charset="0"/>
                <a:cs typeface="Times New Roman" panose="02020603050405020304" pitchFamily="18" charset="0"/>
              </a:rPr>
              <a:t/>
            </a:r>
            <a:br>
              <a:rPr lang="en-US" sz="2300" i="1" dirty="0" smtClean="0">
                <a:solidFill>
                  <a:srgbClr val="7030A0"/>
                </a:solidFill>
                <a:latin typeface="Comic Sans MS" panose="030F0702030302020204" pitchFamily="66" charset="0"/>
                <a:cs typeface="Times New Roman" panose="02020603050405020304" pitchFamily="18" charset="0"/>
              </a:rPr>
            </a:br>
            <a:r>
              <a:rPr lang="en-US" sz="2300" i="1" dirty="0" smtClean="0">
                <a:solidFill>
                  <a:srgbClr val="7030A0"/>
                </a:solidFill>
                <a:latin typeface="Comic Sans MS" panose="030F0702030302020204" pitchFamily="66" charset="0"/>
                <a:cs typeface="Times New Roman" panose="02020603050405020304" pitchFamily="18" charset="0"/>
              </a:rPr>
              <a:t>	= 2 x </a:t>
            </a:r>
            <a:r>
              <a:rPr lang="el-GR" sz="2300" dirty="0" smtClean="0">
                <a:solidFill>
                  <a:srgbClr val="7030A0"/>
                </a:solidFill>
                <a:latin typeface="Comic Sans MS" panose="030F0702030302020204" pitchFamily="66" charset="0"/>
                <a:cs typeface="Times New Roman" panose="02020603050405020304" pitchFamily="18" charset="0"/>
              </a:rPr>
              <a:t>π</a:t>
            </a:r>
            <a:r>
              <a:rPr lang="en-US" sz="2300" dirty="0" smtClean="0">
                <a:solidFill>
                  <a:srgbClr val="7030A0"/>
                </a:solidFill>
                <a:latin typeface="Comic Sans MS" panose="030F0702030302020204" pitchFamily="66" charset="0"/>
                <a:cs typeface="Times New Roman" panose="02020603050405020304" pitchFamily="18" charset="0"/>
              </a:rPr>
              <a:t> x 4 x 8  = 64</a:t>
            </a:r>
            <a:r>
              <a:rPr lang="el-GR" sz="2300" dirty="0" smtClean="0">
                <a:solidFill>
                  <a:srgbClr val="7030A0"/>
                </a:solidFill>
                <a:latin typeface="Comic Sans MS" panose="030F0702030302020204" pitchFamily="66" charset="0"/>
                <a:cs typeface="Times New Roman" panose="02020603050405020304" pitchFamily="18" charset="0"/>
              </a:rPr>
              <a:t>π</a:t>
            </a:r>
            <a:endParaRPr lang="en-US" sz="2300" dirty="0" smtClean="0">
              <a:solidFill>
                <a:srgbClr val="7030A0"/>
              </a:solidFill>
              <a:latin typeface="Comic Sans MS" panose="030F0702030302020204" pitchFamily="66" charset="0"/>
              <a:cs typeface="Times New Roman" panose="02020603050405020304" pitchFamily="18" charset="0"/>
            </a:endParaRPr>
          </a:p>
          <a:p>
            <a:pPr>
              <a:buClr>
                <a:srgbClr val="C00000"/>
              </a:buClr>
              <a:tabLst>
                <a:tab pos="2628900" algn="l"/>
              </a:tabLst>
            </a:pPr>
            <a:r>
              <a:rPr lang="en-US" sz="2300" dirty="0" smtClean="0">
                <a:solidFill>
                  <a:srgbClr val="7030A0"/>
                </a:solidFill>
                <a:latin typeface="Comic Sans MS" panose="030F0702030302020204" pitchFamily="66" charset="0"/>
                <a:cs typeface="Times New Roman" panose="02020603050405020304" pitchFamily="18" charset="0"/>
              </a:rPr>
              <a:t>Surface area	= 2 x 16</a:t>
            </a:r>
            <a:r>
              <a:rPr lang="el-GR" sz="2300" dirty="0" smtClean="0">
                <a:solidFill>
                  <a:srgbClr val="7030A0"/>
                </a:solidFill>
                <a:latin typeface="Comic Sans MS" panose="030F0702030302020204" pitchFamily="66" charset="0"/>
                <a:cs typeface="Times New Roman" panose="02020603050405020304" pitchFamily="18" charset="0"/>
              </a:rPr>
              <a:t>π</a:t>
            </a:r>
            <a:r>
              <a:rPr lang="en-US" sz="2300" dirty="0" smtClean="0">
                <a:solidFill>
                  <a:srgbClr val="7030A0"/>
                </a:solidFill>
                <a:latin typeface="Comic Sans MS" panose="030F0702030302020204" pitchFamily="66" charset="0"/>
                <a:cs typeface="Times New Roman" panose="02020603050405020304" pitchFamily="18" charset="0"/>
              </a:rPr>
              <a:t> + 64</a:t>
            </a:r>
            <a:r>
              <a:rPr lang="el-GR" sz="2300" dirty="0" smtClean="0">
                <a:solidFill>
                  <a:srgbClr val="7030A0"/>
                </a:solidFill>
                <a:latin typeface="Comic Sans MS" panose="030F0702030302020204" pitchFamily="66" charset="0"/>
                <a:cs typeface="Times New Roman" panose="02020603050405020304" pitchFamily="18" charset="0"/>
              </a:rPr>
              <a:t>π</a:t>
            </a:r>
            <a:r>
              <a:rPr lang="en-US" sz="2300" dirty="0" smtClean="0">
                <a:solidFill>
                  <a:srgbClr val="7030A0"/>
                </a:solidFill>
                <a:latin typeface="Comic Sans MS" panose="030F0702030302020204" pitchFamily="66" charset="0"/>
                <a:cs typeface="Arial" panose="020B0604020202020204" pitchFamily="34" charset="0"/>
              </a:rPr>
              <a:t/>
            </a:r>
            <a:br>
              <a:rPr lang="en-US" sz="2300" dirty="0" smtClean="0">
                <a:solidFill>
                  <a:srgbClr val="7030A0"/>
                </a:solidFill>
                <a:latin typeface="Comic Sans MS" panose="030F0702030302020204" pitchFamily="66" charset="0"/>
                <a:cs typeface="Arial" panose="020B0604020202020204" pitchFamily="34" charset="0"/>
              </a:rPr>
            </a:br>
            <a:r>
              <a:rPr lang="en-US" sz="2300" dirty="0" smtClean="0">
                <a:solidFill>
                  <a:srgbClr val="7030A0"/>
                </a:solidFill>
                <a:latin typeface="Comic Sans MS" panose="030F0702030302020204" pitchFamily="66" charset="0"/>
                <a:cs typeface="Arial" panose="020B0604020202020204" pitchFamily="34" charset="0"/>
              </a:rPr>
              <a:t>	= 32</a:t>
            </a:r>
            <a:r>
              <a:rPr lang="el-GR" sz="2300" dirty="0" smtClean="0">
                <a:solidFill>
                  <a:srgbClr val="7030A0"/>
                </a:solidFill>
                <a:latin typeface="Comic Sans MS" panose="030F0702030302020204" pitchFamily="66" charset="0"/>
                <a:cs typeface="Times New Roman" panose="02020603050405020304" pitchFamily="18" charset="0"/>
              </a:rPr>
              <a:t>π</a:t>
            </a:r>
            <a:r>
              <a:rPr lang="en-US" sz="2300" dirty="0" smtClean="0">
                <a:solidFill>
                  <a:srgbClr val="7030A0"/>
                </a:solidFill>
                <a:latin typeface="Comic Sans MS" panose="030F0702030302020204" pitchFamily="66" charset="0"/>
                <a:cs typeface="Times New Roman" panose="02020603050405020304" pitchFamily="18" charset="0"/>
              </a:rPr>
              <a:t> + 64</a:t>
            </a:r>
            <a:r>
              <a:rPr lang="el-GR" sz="2300" dirty="0" smtClean="0">
                <a:solidFill>
                  <a:srgbClr val="7030A0"/>
                </a:solidFill>
                <a:latin typeface="Comic Sans MS" panose="030F0702030302020204" pitchFamily="66" charset="0"/>
                <a:cs typeface="Times New Roman" panose="02020603050405020304" pitchFamily="18" charset="0"/>
              </a:rPr>
              <a:t>π</a:t>
            </a:r>
            <a:r>
              <a:rPr lang="en-US" sz="2300" dirty="0" smtClean="0">
                <a:solidFill>
                  <a:srgbClr val="7030A0"/>
                </a:solidFill>
                <a:latin typeface="Comic Sans MS" panose="030F0702030302020204" pitchFamily="66" charset="0"/>
                <a:cs typeface="Times New Roman" panose="02020603050405020304" pitchFamily="18" charset="0"/>
              </a:rPr>
              <a:t>  = 96</a:t>
            </a:r>
            <a:r>
              <a:rPr lang="el-GR" sz="2300" dirty="0" smtClean="0">
                <a:solidFill>
                  <a:srgbClr val="7030A0"/>
                </a:solidFill>
                <a:latin typeface="Comic Sans MS" panose="030F0702030302020204" pitchFamily="66" charset="0"/>
                <a:cs typeface="Times New Roman" panose="02020603050405020304" pitchFamily="18" charset="0"/>
              </a:rPr>
              <a:t>π</a:t>
            </a:r>
            <a:endParaRPr lang="en-US" sz="2300" dirty="0" smtClean="0">
              <a:solidFill>
                <a:srgbClr val="7030A0"/>
              </a:solidFill>
              <a:latin typeface="Comic Sans MS" panose="030F0702030302020204" pitchFamily="66" charset="0"/>
              <a:cs typeface="Times New Roman" panose="02020603050405020304" pitchFamily="18" charset="0"/>
            </a:endParaRPr>
          </a:p>
          <a:p>
            <a:pPr>
              <a:buClr>
                <a:srgbClr val="C00000"/>
              </a:buClr>
              <a:tabLst>
                <a:tab pos="2628900" algn="l"/>
              </a:tabLst>
            </a:pPr>
            <a:r>
              <a:rPr lang="en-US" sz="2300" dirty="0">
                <a:solidFill>
                  <a:srgbClr val="7030A0"/>
                </a:solidFill>
                <a:latin typeface="Comic Sans MS" panose="030F0702030302020204" pitchFamily="66" charset="0"/>
                <a:cs typeface="Times New Roman" panose="02020603050405020304" pitchFamily="18" charset="0"/>
              </a:rPr>
              <a:t>	</a:t>
            </a:r>
            <a:r>
              <a:rPr lang="en-US" sz="2300" dirty="0" smtClean="0">
                <a:solidFill>
                  <a:srgbClr val="7030A0"/>
                </a:solidFill>
                <a:latin typeface="Comic Sans MS" panose="030F0702030302020204" pitchFamily="66" charset="0"/>
                <a:cs typeface="Times New Roman" panose="02020603050405020304" pitchFamily="18" charset="0"/>
              </a:rPr>
              <a:t>= 301.6cm</a:t>
            </a:r>
            <a:r>
              <a:rPr lang="en-US" sz="2300" baseline="30000" dirty="0" smtClean="0">
                <a:solidFill>
                  <a:srgbClr val="7030A0"/>
                </a:solidFill>
                <a:latin typeface="Comic Sans MS" panose="030F0702030302020204" pitchFamily="66" charset="0"/>
                <a:cs typeface="Times New Roman" panose="02020603050405020304" pitchFamily="18" charset="0"/>
              </a:rPr>
              <a:t>2</a:t>
            </a:r>
          </a:p>
        </p:txBody>
      </p:sp>
      <p:sp>
        <p:nvSpPr>
          <p:cNvPr id="11" name="Pentagon 10"/>
          <p:cNvSpPr/>
          <p:nvPr/>
        </p:nvSpPr>
        <p:spPr>
          <a:xfrm>
            <a:off x="238559" y="1196752"/>
            <a:ext cx="2943611" cy="424978"/>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5</a:t>
            </a:r>
            <a:endParaRPr lang="en-US" sz="2400" b="1" dirty="0">
              <a:latin typeface="Arial" panose="020B0604020202020204" pitchFamily="34" charset="0"/>
              <a:cs typeface="Arial" panose="020B0604020202020204" pitchFamily="34" charset="0"/>
            </a:endParaRPr>
          </a:p>
        </p:txBody>
      </p:sp>
      <p:sp>
        <p:nvSpPr>
          <p:cNvPr id="13" name="Rectangle 12"/>
          <p:cNvSpPr/>
          <p:nvPr/>
        </p:nvSpPr>
        <p:spPr>
          <a:xfrm>
            <a:off x="6300192" y="5395863"/>
            <a:ext cx="2448270" cy="769441"/>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2200" dirty="0" smtClean="0">
                <a:latin typeface="Comic Sans MS" panose="030F0702030302020204" pitchFamily="66" charset="0"/>
                <a:cs typeface="Arial" panose="020B0604020202020204" pitchFamily="34" charset="0"/>
              </a:rPr>
              <a:t>Two circles plus rectangle</a:t>
            </a:r>
            <a:endParaRPr lang="en-US" sz="2200" dirty="0">
              <a:latin typeface="Comic Sans MS" panose="030F0702030302020204" pitchFamily="66" charset="0"/>
              <a:cs typeface="Arial" panose="020B0604020202020204" pitchFamily="34" charset="0"/>
            </a:endParaRPr>
          </a:p>
        </p:txBody>
      </p:sp>
      <p:sp>
        <p:nvSpPr>
          <p:cNvPr id="16" name="Rectangle 15"/>
          <p:cNvSpPr/>
          <p:nvPr/>
        </p:nvSpPr>
        <p:spPr>
          <a:xfrm>
            <a:off x="5436096" y="1484784"/>
            <a:ext cx="3312367" cy="2431435"/>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1900" dirty="0" smtClean="0">
                <a:latin typeface="Comic Sans MS" panose="030F0702030302020204" pitchFamily="66" charset="0"/>
                <a:cs typeface="Arial" panose="020B0604020202020204" pitchFamily="34" charset="0"/>
              </a:rPr>
              <a:t>Sketch a new.</a:t>
            </a:r>
          </a:p>
          <a:p>
            <a:pPr>
              <a:buClr>
                <a:srgbClr val="C00000"/>
              </a:buClr>
            </a:pPr>
            <a:r>
              <a:rPr lang="en-US" sz="1900" dirty="0">
                <a:latin typeface="Comic Sans MS" panose="030F0702030302020204" pitchFamily="66" charset="0"/>
                <a:cs typeface="Arial" panose="020B0604020202020204" pitchFamily="34" charset="0"/>
              </a:rPr>
              <a:t>Each circle has area of </a:t>
            </a:r>
            <a:r>
              <a:rPr lang="el-GR" sz="1900" dirty="0">
                <a:latin typeface="Comic Sans MS" panose="030F0702030302020204" pitchFamily="66" charset="0"/>
                <a:cs typeface="Arial" panose="020B0604020202020204" pitchFamily="34" charset="0"/>
              </a:rPr>
              <a:t>π</a:t>
            </a:r>
            <a:r>
              <a:rPr lang="en-US" sz="1900" dirty="0" smtClean="0">
                <a:latin typeface="Comic Sans MS" panose="030F0702030302020204" pitchFamily="66" charset="0"/>
                <a:cs typeface="Arial" panose="020B0604020202020204" pitchFamily="34" charset="0"/>
              </a:rPr>
              <a:t>r</a:t>
            </a:r>
            <a:r>
              <a:rPr lang="en-US" sz="1900" baseline="30000" dirty="0" smtClean="0">
                <a:latin typeface="Comic Sans MS" panose="030F0702030302020204" pitchFamily="66" charset="0"/>
                <a:cs typeface="Arial" panose="020B0604020202020204" pitchFamily="34" charset="0"/>
              </a:rPr>
              <a:t>2</a:t>
            </a:r>
          </a:p>
          <a:p>
            <a:pPr>
              <a:buClr>
                <a:srgbClr val="C00000"/>
              </a:buClr>
            </a:pPr>
            <a:r>
              <a:rPr lang="en-US" sz="1900" dirty="0" smtClean="0">
                <a:latin typeface="Comic Sans MS" panose="030F0702030302020204" pitchFamily="66" charset="0"/>
                <a:cs typeface="Arial" panose="020B0604020202020204" pitchFamily="34" charset="0"/>
              </a:rPr>
              <a:t>The length if the rectangle is the circumference if the circle, 2</a:t>
            </a:r>
            <a:r>
              <a:rPr lang="el-GR" sz="1900" dirty="0" smtClean="0">
                <a:latin typeface="Comic Sans MS" panose="030F0702030302020204" pitchFamily="66" charset="0"/>
                <a:cs typeface="Arial" panose="020B0604020202020204" pitchFamily="34" charset="0"/>
              </a:rPr>
              <a:t>π</a:t>
            </a:r>
            <a:r>
              <a:rPr lang="en-US" sz="1900" i="1" dirty="0" smtClean="0">
                <a:latin typeface="Comic Sans MS" panose="030F0702030302020204" pitchFamily="66" charset="0"/>
                <a:cs typeface="Arial" panose="020B0604020202020204" pitchFamily="34" charset="0"/>
              </a:rPr>
              <a:t>r</a:t>
            </a:r>
            <a:r>
              <a:rPr lang="en-US" sz="1900" dirty="0" smtClean="0">
                <a:latin typeface="Comic Sans MS" panose="030F0702030302020204" pitchFamily="66" charset="0"/>
                <a:cs typeface="Arial" panose="020B0604020202020204" pitchFamily="34" charset="0"/>
              </a:rPr>
              <a:t>.</a:t>
            </a:r>
          </a:p>
          <a:p>
            <a:pPr>
              <a:buClr>
                <a:srgbClr val="C00000"/>
              </a:buClr>
            </a:pPr>
            <a:r>
              <a:rPr lang="en-US" sz="1900" dirty="0" smtClean="0">
                <a:latin typeface="Comic Sans MS" panose="030F0702030302020204" pitchFamily="66" charset="0"/>
                <a:cs typeface="Arial" panose="020B0604020202020204" pitchFamily="34" charset="0"/>
              </a:rPr>
              <a:t>The width of the rectangle is the height of the cylinder, </a:t>
            </a:r>
            <a:r>
              <a:rPr lang="en-US" sz="1900" i="1" dirty="0" smtClean="0">
                <a:latin typeface="Comic Sans MS" panose="030F0702030302020204" pitchFamily="66" charset="0"/>
                <a:cs typeface="Arial" panose="020B0604020202020204" pitchFamily="34" charset="0"/>
              </a:rPr>
              <a:t>h</a:t>
            </a:r>
            <a:r>
              <a:rPr lang="en-US" sz="1900" dirty="0" smtClean="0">
                <a:latin typeface="Comic Sans MS" panose="030F0702030302020204" pitchFamily="66" charset="0"/>
                <a:cs typeface="Arial" panose="020B0604020202020204" pitchFamily="34" charset="0"/>
              </a:rPr>
              <a:t>.</a:t>
            </a:r>
            <a:endParaRPr lang="en-US" sz="1900" dirty="0">
              <a:latin typeface="Comic Sans MS" panose="030F0702030302020204" pitchFamily="66" charset="0"/>
              <a:cs typeface="Arial" panose="020B0604020202020204" pitchFamily="34" charset="0"/>
            </a:endParaRPr>
          </a:p>
        </p:txBody>
      </p:sp>
      <p:cxnSp>
        <p:nvCxnSpPr>
          <p:cNvPr id="19" name="Straight Arrow Connector 18"/>
          <p:cNvCxnSpPr>
            <a:stCxn id="13" idx="1"/>
          </p:cNvCxnSpPr>
          <p:nvPr/>
        </p:nvCxnSpPr>
        <p:spPr>
          <a:xfrm flipH="1" flipV="1">
            <a:off x="5148064" y="5661248"/>
            <a:ext cx="1152128" cy="1193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1982" y="2536148"/>
            <a:ext cx="4658683" cy="1828956"/>
          </a:xfrm>
          <a:prstGeom prst="rect">
            <a:avLst/>
          </a:prstGeom>
        </p:spPr>
      </p:pic>
    </p:spTree>
    <p:extLst>
      <p:ext uri="{BB962C8B-B14F-4D97-AF65-F5344CB8AC3E}">
        <p14:creationId xmlns:p14="http://schemas.microsoft.com/office/powerpoint/2010/main" val="2493474002"/>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221</a:t>
            </a:r>
            <a:endParaRPr lang="en-GB" sz="1400" b="1" dirty="0">
              <a:latin typeface="Calibri" panose="020F0502020204030204" pitchFamily="34" charset="0"/>
            </a:endParaRPr>
          </a:p>
        </p:txBody>
      </p:sp>
      <p:sp>
        <p:nvSpPr>
          <p:cNvPr id="3" name="Rectangle 2"/>
          <p:cNvSpPr/>
          <p:nvPr/>
        </p:nvSpPr>
        <p:spPr>
          <a:xfrm>
            <a:off x="293387" y="2623552"/>
            <a:ext cx="5214717" cy="2677656"/>
          </a:xfrm>
          <a:prstGeom prst="rect">
            <a:avLst/>
          </a:prstGeom>
        </p:spPr>
        <p:txBody>
          <a:bodyPr wrap="square">
            <a:spAutoFit/>
          </a:bodyPr>
          <a:lstStyle/>
          <a:p>
            <a:pPr marL="457200" lvl="2" indent="-457200">
              <a:buClr>
                <a:srgbClr val="C00000"/>
              </a:buClr>
              <a:buFont typeface="+mj-lt"/>
              <a:buAutoNum type="arabicPeriod" startAt="7"/>
              <a:tabLst>
                <a:tab pos="2852738" algn="l"/>
              </a:tabLst>
            </a:pPr>
            <a:r>
              <a:rPr lang="en-US" sz="2400" dirty="0" smtClean="0"/>
              <a:t>Calculate </a:t>
            </a:r>
            <a:r>
              <a:rPr lang="en-US" sz="2400" dirty="0"/>
              <a:t>the total surface area of each cylinder in </a:t>
            </a:r>
            <a:r>
              <a:rPr lang="en-US" sz="2400" b="1" dirty="0" smtClean="0"/>
              <a:t>Q4.</a:t>
            </a:r>
            <a:endParaRPr lang="en-US" sz="2400" b="1" dirty="0"/>
          </a:p>
          <a:p>
            <a:pPr marL="457200" lvl="2" indent="-457200">
              <a:buClr>
                <a:srgbClr val="C00000"/>
              </a:buClr>
              <a:buFont typeface="+mj-lt"/>
              <a:buAutoNum type="arabicPeriod" startAt="7"/>
              <a:tabLst>
                <a:tab pos="2852738" algn="l"/>
              </a:tabLst>
            </a:pPr>
            <a:r>
              <a:rPr lang="en-US" sz="2400" b="1" dirty="0" smtClean="0">
                <a:solidFill>
                  <a:srgbClr val="C00000"/>
                </a:solidFill>
              </a:rPr>
              <a:t>Problem-solving </a:t>
            </a:r>
            <a:r>
              <a:rPr lang="en-US" sz="2400" dirty="0"/>
              <a:t>A cylinder has total surface area 3900mm</a:t>
            </a:r>
            <a:r>
              <a:rPr lang="en-US" sz="2400" baseline="30000" dirty="0"/>
              <a:t>2</a:t>
            </a:r>
            <a:r>
              <a:rPr lang="en-US" sz="2400" dirty="0"/>
              <a:t> and radius </a:t>
            </a:r>
            <a:r>
              <a:rPr lang="en-US" sz="2400" dirty="0" smtClean="0"/>
              <a:t>15mm.</a:t>
            </a:r>
            <a:br>
              <a:rPr lang="en-US" sz="2400" dirty="0" smtClean="0"/>
            </a:br>
            <a:r>
              <a:rPr lang="en-US" sz="2400" dirty="0" smtClean="0"/>
              <a:t>Work </a:t>
            </a:r>
            <a:r>
              <a:rPr lang="en-US" sz="2400" dirty="0"/>
              <a:t>out its height, to the nearest </a:t>
            </a:r>
            <a:r>
              <a:rPr lang="en-US" sz="2400" dirty="0" err="1"/>
              <a:t>millimetre</a:t>
            </a:r>
            <a:r>
              <a:rPr lang="en-US" sz="2400" dirty="0" smtClean="0"/>
              <a:t>.</a:t>
            </a:r>
            <a:endParaRPr lang="en-US" sz="2400" dirty="0"/>
          </a:p>
        </p:txBody>
      </p:sp>
      <p:sp>
        <p:nvSpPr>
          <p:cNvPr id="17" name="Rectangle 16"/>
          <p:cNvSpPr/>
          <p:nvPr/>
        </p:nvSpPr>
        <p:spPr>
          <a:xfrm flipH="1">
            <a:off x="251520" y="5373216"/>
            <a:ext cx="5204539" cy="120032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Q8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Substitute the values into the surface area formula and solve.</a:t>
            </a: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2492896"/>
            <a:ext cx="548640" cy="548640"/>
          </a:xfrm>
          <a:prstGeom prst="rect">
            <a:avLst/>
          </a:prstGeom>
        </p:spPr>
      </p:pic>
      <p:grpSp>
        <p:nvGrpSpPr>
          <p:cNvPr id="10" name="Group 9"/>
          <p:cNvGrpSpPr/>
          <p:nvPr/>
        </p:nvGrpSpPr>
        <p:grpSpPr>
          <a:xfrm>
            <a:off x="275085" y="1281828"/>
            <a:ext cx="5213924" cy="1240685"/>
            <a:chOff x="150164" y="6494199"/>
            <a:chExt cx="5213924" cy="1240685"/>
          </a:xfrm>
        </p:grpSpPr>
        <p:sp>
          <p:nvSpPr>
            <p:cNvPr id="11" name="Rectangle 10"/>
            <p:cNvSpPr/>
            <p:nvPr/>
          </p:nvSpPr>
          <p:spPr>
            <a:xfrm flipH="1">
              <a:off x="150164" y="6673055"/>
              <a:ext cx="5213924" cy="106182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The total surface area of a cylinder of radius </a:t>
              </a:r>
              <a:r>
                <a:rPr lang="en-US" sz="2400" i="1" dirty="0" smtClean="0">
                  <a:solidFill>
                    <a:schemeClr val="tx1"/>
                  </a:solidFill>
                  <a:latin typeface="Arial" panose="020B0604020202020204" pitchFamily="34" charset="0"/>
                  <a:cs typeface="Arial" panose="020B0604020202020204" pitchFamily="34" charset="0"/>
                </a:rPr>
                <a:t>r</a:t>
              </a:r>
              <a:r>
                <a:rPr lang="en-US" sz="2400" dirty="0" smtClean="0">
                  <a:solidFill>
                    <a:schemeClr val="tx1"/>
                  </a:solidFill>
                  <a:latin typeface="Arial" panose="020B0604020202020204" pitchFamily="34" charset="0"/>
                  <a:cs typeface="Arial" panose="020B0604020202020204" pitchFamily="34" charset="0"/>
                </a:rPr>
                <a:t> and height </a:t>
              </a:r>
              <a:r>
                <a:rPr lang="en-US" sz="2400" i="1" dirty="0" smtClean="0">
                  <a:solidFill>
                    <a:schemeClr val="tx1"/>
                  </a:solidFill>
                  <a:latin typeface="Arial" panose="020B0604020202020204" pitchFamily="34" charset="0"/>
                  <a:cs typeface="Arial" panose="020B0604020202020204" pitchFamily="34" charset="0"/>
                </a:rPr>
                <a:t>h</a:t>
              </a:r>
              <a:r>
                <a:rPr lang="en-US" sz="2400" dirty="0" smtClean="0">
                  <a:solidFill>
                    <a:schemeClr val="tx1"/>
                  </a:solidFill>
                  <a:latin typeface="Arial" panose="020B0604020202020204" pitchFamily="34" charset="0"/>
                  <a:cs typeface="Arial" panose="020B0604020202020204" pitchFamily="34" charset="0"/>
                </a:rPr>
                <a:t> is 2</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i="1" dirty="0" smtClean="0">
                  <a:solidFill>
                    <a:schemeClr val="tx1"/>
                  </a:solidFill>
                  <a:latin typeface="Times New Roman" panose="02020603050405020304" pitchFamily="18" charset="0"/>
                  <a:cs typeface="Times New Roman" panose="02020603050405020304" pitchFamily="18" charset="0"/>
                </a:rPr>
                <a:t>r</a:t>
              </a:r>
              <a:r>
                <a:rPr lang="en-US" sz="2400" baseline="30000" dirty="0" smtClean="0">
                  <a:solidFill>
                    <a:schemeClr val="tx1"/>
                  </a:solidFill>
                  <a:latin typeface="Times New Roman" panose="02020603050405020304" pitchFamily="18" charset="0"/>
                  <a:cs typeface="Times New Roman" panose="02020603050405020304" pitchFamily="18" charset="0"/>
                </a:rPr>
                <a:t>2</a:t>
              </a:r>
              <a:r>
                <a:rPr lang="en-US" sz="2400" dirty="0" smtClean="0">
                  <a:solidFill>
                    <a:schemeClr val="tx1"/>
                  </a:solidFill>
                  <a:latin typeface="Times New Roman" panose="02020603050405020304" pitchFamily="18" charset="0"/>
                  <a:cs typeface="Times New Roman" panose="02020603050405020304" pitchFamily="18" charset="0"/>
                </a:rPr>
                <a:t> + 2</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i="1" dirty="0" err="1" smtClean="0">
                  <a:solidFill>
                    <a:schemeClr val="tx1"/>
                  </a:solidFill>
                  <a:latin typeface="Times New Roman" panose="02020603050405020304" pitchFamily="18" charset="0"/>
                  <a:cs typeface="Times New Roman" panose="02020603050405020304" pitchFamily="18" charset="0"/>
                </a:rPr>
                <a:t>rh</a:t>
              </a:r>
              <a:endParaRPr lang="en-US" sz="2400" i="1" dirty="0">
                <a:solidFill>
                  <a:schemeClr val="tx1"/>
                </a:solidFill>
                <a:latin typeface="Arial" panose="020B0604020202020204" pitchFamily="34" charset="0"/>
                <a:cs typeface="Arial" panose="020B0604020202020204" pitchFamily="34" charset="0"/>
              </a:endParaRP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17</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50356723"/>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221</a:t>
            </a:r>
            <a:endParaRPr lang="en-GB" sz="1400" b="1" dirty="0">
              <a:latin typeface="Calibri" panose="020F0502020204030204" pitchFamily="34" charset="0"/>
            </a:endParaRPr>
          </a:p>
        </p:txBody>
      </p:sp>
      <p:sp>
        <p:nvSpPr>
          <p:cNvPr id="3" name="Rectangle 2"/>
          <p:cNvSpPr/>
          <p:nvPr/>
        </p:nvSpPr>
        <p:spPr>
          <a:xfrm>
            <a:off x="271683" y="1225203"/>
            <a:ext cx="5214717" cy="2923877"/>
          </a:xfrm>
          <a:prstGeom prst="rect">
            <a:avLst/>
          </a:prstGeom>
        </p:spPr>
        <p:txBody>
          <a:bodyPr wrap="square">
            <a:spAutoFit/>
          </a:bodyPr>
          <a:lstStyle/>
          <a:p>
            <a:pPr marL="400050" lvl="2" indent="-400050">
              <a:buClr>
                <a:srgbClr val="C00000"/>
              </a:buClr>
              <a:buFont typeface="+mj-lt"/>
              <a:buAutoNum type="arabicPeriod" startAt="9"/>
              <a:tabLst>
                <a:tab pos="2852738" algn="l"/>
              </a:tabLst>
            </a:pPr>
            <a:r>
              <a:rPr lang="en-US" sz="2300" b="1" dirty="0" smtClean="0">
                <a:solidFill>
                  <a:srgbClr val="C00000"/>
                </a:solidFill>
              </a:rPr>
              <a:t>Problem-solving </a:t>
            </a:r>
            <a:r>
              <a:rPr lang="en-US" sz="2300" dirty="0"/>
              <a:t>When 120 cm</a:t>
            </a:r>
            <a:r>
              <a:rPr lang="en-US" sz="2300" baseline="30000" dirty="0"/>
              <a:t>3</a:t>
            </a:r>
            <a:r>
              <a:rPr lang="en-US" sz="2300" dirty="0"/>
              <a:t> of water is poured into a cylinder, it reaches a height of </a:t>
            </a:r>
            <a:r>
              <a:rPr lang="en-US" sz="2300" dirty="0" smtClean="0"/>
              <a:t>8cm.</a:t>
            </a:r>
            <a:br>
              <a:rPr lang="en-US" sz="2300" dirty="0" smtClean="0"/>
            </a:br>
            <a:r>
              <a:rPr lang="en-US" sz="2300" dirty="0" smtClean="0"/>
              <a:t>More </a:t>
            </a:r>
            <a:r>
              <a:rPr lang="en-US" sz="2300" dirty="0"/>
              <a:t>water is poured into the cylinder, until it reaches a height of 20 </a:t>
            </a:r>
            <a:r>
              <a:rPr lang="en-US" sz="2300" dirty="0" smtClean="0"/>
              <a:t>cm.</a:t>
            </a:r>
            <a:br>
              <a:rPr lang="en-US" sz="2300" dirty="0" smtClean="0"/>
            </a:br>
            <a:r>
              <a:rPr lang="en-US" sz="2300" dirty="0" smtClean="0"/>
              <a:t>How </a:t>
            </a:r>
            <a:r>
              <a:rPr lang="en-US" sz="2300" dirty="0"/>
              <a:t>much water is in the cylinder now?</a:t>
            </a: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0" name="Group 9"/>
          <p:cNvGrpSpPr/>
          <p:nvPr/>
        </p:nvGrpSpPr>
        <p:grpSpPr>
          <a:xfrm>
            <a:off x="275085" y="4763298"/>
            <a:ext cx="5213924" cy="1762046"/>
            <a:chOff x="150164" y="6494199"/>
            <a:chExt cx="5213924" cy="1762046"/>
          </a:xfrm>
        </p:grpSpPr>
        <mc:AlternateContent xmlns:mc="http://schemas.openxmlformats.org/markup-compatibility/2006" xmlns:a14="http://schemas.microsoft.com/office/drawing/2010/main">
          <mc:Choice Requires="a14">
            <p:sp>
              <p:nvSpPr>
                <p:cNvPr id="11" name="Rectangle 10"/>
                <p:cNvSpPr/>
                <p:nvPr/>
              </p:nvSpPr>
              <p:spPr>
                <a:xfrm flipH="1">
                  <a:off x="150164" y="6673055"/>
                  <a:ext cx="5213924" cy="1583190"/>
                </a:xfrm>
                <a:prstGeom prst="rect">
                  <a:avLst/>
                </a:prstGeom>
                <a:solidFill>
                  <a:srgbClr val="F2F9F7"/>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For a sphere of radius </a:t>
                  </a:r>
                  <a:r>
                    <a:rPr lang="en-US" sz="2400" i="1" dirty="0" smtClean="0">
                      <a:solidFill>
                        <a:schemeClr val="tx1"/>
                      </a:solidFill>
                      <a:latin typeface="Arial" panose="020B0604020202020204" pitchFamily="34" charset="0"/>
                      <a:cs typeface="Arial" panose="020B0604020202020204" pitchFamily="34" charset="0"/>
                    </a:rPr>
                    <a:t>r</a:t>
                  </a:r>
                  <a:r>
                    <a:rPr lang="en-US" sz="2400" dirty="0" smtClean="0">
                      <a:solidFill>
                        <a:schemeClr val="tx1"/>
                      </a:solidFill>
                      <a:latin typeface="Arial" panose="020B0604020202020204" pitchFamily="34" charset="0"/>
                      <a:cs typeface="Arial" panose="020B0604020202020204" pitchFamily="34" charset="0"/>
                    </a:rPr>
                    <a:t> </a:t>
                  </a:r>
                </a:p>
                <a:p>
                  <a:r>
                    <a:rPr lang="en-US" sz="2400" dirty="0" smtClean="0">
                      <a:solidFill>
                        <a:schemeClr val="tx1"/>
                      </a:solidFill>
                      <a:latin typeface="Arial" panose="020B0604020202020204" pitchFamily="34" charset="0"/>
                      <a:cs typeface="Arial" panose="020B0604020202020204" pitchFamily="34" charset="0"/>
                    </a:rPr>
                    <a:t>Surface area =  4</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i="1" dirty="0" smtClean="0">
                      <a:solidFill>
                        <a:schemeClr val="tx1"/>
                      </a:solidFill>
                      <a:latin typeface="Arial" panose="020B0604020202020204" pitchFamily="34" charset="0"/>
                      <a:cs typeface="Arial" panose="020B0604020202020204" pitchFamily="34" charset="0"/>
                    </a:rPr>
                    <a:t>r</a:t>
                  </a:r>
                  <a:r>
                    <a:rPr lang="en-US" sz="2400" baseline="30000" dirty="0" smtClean="0">
                      <a:solidFill>
                        <a:schemeClr val="tx1"/>
                      </a:solidFill>
                      <a:latin typeface="Arial" panose="020B0604020202020204" pitchFamily="34" charset="0"/>
                      <a:cs typeface="Arial" panose="020B0604020202020204" pitchFamily="34" charset="0"/>
                    </a:rPr>
                    <a:t>2</a:t>
                  </a:r>
                  <a:r>
                    <a:rPr lang="en-US" sz="2400" dirty="0" smtClean="0">
                      <a:solidFill>
                        <a:schemeClr val="tx1"/>
                      </a:solidFill>
                      <a:latin typeface="Arial" panose="020B0604020202020204" pitchFamily="34" charset="0"/>
                      <a:cs typeface="Arial" panose="020B0604020202020204" pitchFamily="34" charset="0"/>
                    </a:rPr>
                    <a:t> </a:t>
                  </a:r>
                </a:p>
                <a:p>
                  <a:r>
                    <a:rPr lang="en-US" sz="2400" dirty="0" smtClean="0">
                      <a:solidFill>
                        <a:schemeClr val="tx1"/>
                      </a:solidFill>
                      <a:latin typeface="Arial" panose="020B0604020202020204" pitchFamily="34" charset="0"/>
                      <a:cs typeface="Arial" panose="020B0604020202020204" pitchFamily="34" charset="0"/>
                    </a:rPr>
                    <a:t>Volume =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rPr>
                            <m:t>4</m:t>
                          </m:r>
                        </m:num>
                        <m:den>
                          <m:r>
                            <a:rPr lang="en-US" sz="2400" b="0" i="1" smtClean="0">
                              <a:solidFill>
                                <a:schemeClr val="tx1"/>
                              </a:solidFill>
                              <a:latin typeface="Cambria Math" panose="02040503050406030204" pitchFamily="18" charset="0"/>
                              <a:cs typeface="Arial" panose="020B0604020202020204" pitchFamily="34" charset="0"/>
                            </a:rPr>
                            <m:t>3</m:t>
                          </m:r>
                        </m:den>
                      </m:f>
                    </m:oMath>
                  </a14:m>
                  <a:r>
                    <a:rPr lang="el-GR" sz="2400" dirty="0">
                      <a:solidFill>
                        <a:schemeClr val="tx1"/>
                      </a:solidFill>
                      <a:latin typeface="Times New Roman" panose="02020603050405020304" pitchFamily="18" charset="0"/>
                      <a:cs typeface="Times New Roman" panose="02020603050405020304" pitchFamily="18" charset="0"/>
                    </a:rPr>
                    <a:t>π</a:t>
                  </a:r>
                  <a:r>
                    <a:rPr lang="en-US" sz="2400" i="1" dirty="0">
                      <a:solidFill>
                        <a:schemeClr val="tx1"/>
                      </a:solidFill>
                      <a:latin typeface="Arial" panose="020B0604020202020204" pitchFamily="34" charset="0"/>
                      <a:cs typeface="Arial" panose="020B0604020202020204" pitchFamily="34" charset="0"/>
                    </a:rPr>
                    <a:t>r</a:t>
                  </a:r>
                  <a:r>
                    <a:rPr lang="en-US" sz="2400" baseline="30000" dirty="0">
                      <a:solidFill>
                        <a:schemeClr val="tx1"/>
                      </a:solidFill>
                      <a:latin typeface="Arial" panose="020B0604020202020204" pitchFamily="34" charset="0"/>
                      <a:cs typeface="Arial" panose="020B0604020202020204" pitchFamily="34" charset="0"/>
                    </a:rPr>
                    <a:t>2</a:t>
                  </a:r>
                  <a:endParaRPr lang="en-US" sz="2400" i="1" dirty="0">
                    <a:solidFill>
                      <a:schemeClr val="tx1"/>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flipH="1">
                  <a:off x="150164" y="6673055"/>
                  <a:ext cx="5213924" cy="1583190"/>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17</a:t>
              </a:r>
              <a:endParaRPr lang="en-US" b="1" dirty="0">
                <a:latin typeface="Arial" panose="020B0604020202020204" pitchFamily="34" charset="0"/>
                <a:cs typeface="Arial" panose="020B0604020202020204" pitchFamily="34" charset="0"/>
              </a:endParaRPr>
            </a:p>
          </p:txBody>
        </p:sp>
      </p:grpSp>
      <p:sp>
        <p:nvSpPr>
          <p:cNvPr id="13" name="Rectangle 12"/>
          <p:cNvSpPr/>
          <p:nvPr/>
        </p:nvSpPr>
        <p:spPr>
          <a:xfrm flipH="1">
            <a:off x="223753" y="4222248"/>
            <a:ext cx="5204539"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Q9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Work out the radius of the cylinder.</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28782" y="4995165"/>
            <a:ext cx="1507314" cy="1477167"/>
          </a:xfrm>
          <a:prstGeom prst="rect">
            <a:avLst/>
          </a:prstGeom>
        </p:spPr>
      </p:pic>
    </p:spTree>
    <p:extLst>
      <p:ext uri="{BB962C8B-B14F-4D97-AF65-F5344CB8AC3E}">
        <p14:creationId xmlns:p14="http://schemas.microsoft.com/office/powerpoint/2010/main" val="603103400"/>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221</a:t>
            </a:r>
            <a:endParaRPr lang="en-GB" sz="1400" b="1" dirty="0">
              <a:latin typeface="Calibri" panose="020F0502020204030204" pitchFamily="34" charset="0"/>
            </a:endParaRPr>
          </a:p>
        </p:txBody>
      </p:sp>
      <p:sp>
        <p:nvSpPr>
          <p:cNvPr id="3" name="Rectangle 2"/>
          <p:cNvSpPr/>
          <p:nvPr/>
        </p:nvSpPr>
        <p:spPr>
          <a:xfrm>
            <a:off x="271683" y="1225203"/>
            <a:ext cx="5214717" cy="5632311"/>
          </a:xfrm>
          <a:prstGeom prst="rect">
            <a:avLst/>
          </a:prstGeom>
        </p:spPr>
        <p:txBody>
          <a:bodyPr wrap="square">
            <a:spAutoFit/>
          </a:bodyPr>
          <a:lstStyle/>
          <a:p>
            <a:pPr marL="457200" lvl="2" indent="-457200">
              <a:buClr>
                <a:srgbClr val="C00000"/>
              </a:buClr>
              <a:buFont typeface="+mj-lt"/>
              <a:buAutoNum type="arabicPeriod" startAt="10"/>
              <a:tabLst>
                <a:tab pos="2852738" algn="l"/>
              </a:tabLst>
            </a:pPr>
            <a:r>
              <a:rPr lang="en-US" sz="2000" dirty="0"/>
              <a:t>Calculate the surface area and volume of each sphere. Give your answers in terms of </a:t>
            </a:r>
            <a:r>
              <a:rPr lang="el-GR" sz="2000" dirty="0">
                <a:latin typeface="Times New Roman" panose="02020603050405020304" pitchFamily="18" charset="0"/>
                <a:cs typeface="Times New Roman" panose="02020603050405020304" pitchFamily="18" charset="0"/>
              </a:rPr>
              <a:t>π</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200" dirty="0" smtClean="0"/>
          </a:p>
          <a:p>
            <a:pPr marL="457200" lvl="2" indent="-457200">
              <a:buClr>
                <a:srgbClr val="C00000"/>
              </a:buClr>
              <a:buFont typeface="+mj-lt"/>
              <a:buAutoNum type="arabicPeriod" startAt="10"/>
              <a:tabLst>
                <a:tab pos="2852738" algn="l"/>
              </a:tabLst>
            </a:pPr>
            <a:r>
              <a:rPr lang="en-US" sz="2000" b="1" dirty="0">
                <a:solidFill>
                  <a:srgbClr val="C00000"/>
                </a:solidFill>
              </a:rPr>
              <a:t>Real</a:t>
            </a:r>
            <a:r>
              <a:rPr lang="en-US" sz="2000" dirty="0"/>
              <a:t> In kitchen cupboards, </a:t>
            </a:r>
            <a:r>
              <a:rPr lang="en-US" sz="2000" dirty="0" smtClean="0"/>
              <a:t/>
            </a:r>
            <a:br>
              <a:rPr lang="en-US" sz="2000" dirty="0" smtClean="0"/>
            </a:br>
            <a:r>
              <a:rPr lang="en-US" sz="2000" dirty="0" smtClean="0"/>
              <a:t>plastic </a:t>
            </a:r>
            <a:r>
              <a:rPr lang="en-US" sz="2000" dirty="0"/>
              <a:t>hemispheres prevent </a:t>
            </a:r>
            <a:r>
              <a:rPr lang="en-US" sz="2000" dirty="0" smtClean="0"/>
              <a:t/>
            </a:r>
            <a:br>
              <a:rPr lang="en-US" sz="2000" dirty="0" smtClean="0"/>
            </a:br>
            <a:r>
              <a:rPr lang="en-US" sz="2000" dirty="0" smtClean="0"/>
              <a:t>the </a:t>
            </a:r>
            <a:r>
              <a:rPr lang="en-US" sz="2000" dirty="0"/>
              <a:t>doors banging when </a:t>
            </a:r>
            <a:r>
              <a:rPr lang="en-US" sz="2000" dirty="0" smtClean="0"/>
              <a:t/>
            </a:r>
            <a:br>
              <a:rPr lang="en-US" sz="2000" dirty="0" smtClean="0"/>
            </a:br>
            <a:r>
              <a:rPr lang="en-US" sz="2000" dirty="0" smtClean="0"/>
              <a:t>they </a:t>
            </a:r>
            <a:r>
              <a:rPr lang="en-US" sz="2000" dirty="0"/>
              <a:t>are </a:t>
            </a:r>
            <a:r>
              <a:rPr lang="en-US" sz="2000" dirty="0" smtClean="0"/>
              <a:t>closed.</a:t>
            </a:r>
            <a:br>
              <a:rPr lang="en-US" sz="2000" dirty="0" smtClean="0"/>
            </a:br>
            <a:r>
              <a:rPr lang="en-US" sz="2000" dirty="0" smtClean="0"/>
              <a:t>A </a:t>
            </a:r>
            <a:r>
              <a:rPr lang="en-US" sz="2000" dirty="0"/>
              <a:t>factory produces these hemispheres with diameter 1 cm with a 10% error </a:t>
            </a:r>
            <a:r>
              <a:rPr lang="en-US" sz="2000" dirty="0" smtClean="0"/>
              <a:t>interval.</a:t>
            </a:r>
            <a:br>
              <a:rPr lang="en-US" sz="2000" dirty="0" smtClean="0"/>
            </a:br>
            <a:r>
              <a:rPr lang="en-US" sz="2000" dirty="0" smtClean="0"/>
              <a:t>Work </a:t>
            </a:r>
            <a:r>
              <a:rPr lang="en-US" sz="2000" dirty="0"/>
              <a:t>out the possible volumes of plastic used for each hemisphere, to the nearest cubic </a:t>
            </a:r>
            <a:r>
              <a:rPr lang="en-US" sz="2000" dirty="0" err="1"/>
              <a:t>millimetre</a:t>
            </a:r>
            <a:r>
              <a:rPr lang="en-US" sz="2000" dirty="0"/>
              <a:t>.</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4982" y="3789040"/>
            <a:ext cx="1393122" cy="928743"/>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95736" y="1961150"/>
            <a:ext cx="1435267" cy="1667979"/>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43579" y="1961150"/>
            <a:ext cx="1732156" cy="1667979"/>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12618" y="1916832"/>
            <a:ext cx="3395486" cy="1602895"/>
          </a:xfrm>
          <a:prstGeom prst="rect">
            <a:avLst/>
          </a:prstGeom>
        </p:spPr>
      </p:pic>
      <p:sp>
        <p:nvSpPr>
          <p:cNvPr id="17" name="Rectangle 16"/>
          <p:cNvSpPr/>
          <p:nvPr/>
        </p:nvSpPr>
        <p:spPr>
          <a:xfrm flipH="1">
            <a:off x="5580112" y="5397023"/>
            <a:ext cx="3211902"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Q11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400" dirty="0" smtClean="0">
                <a:solidFill>
                  <a:schemeClr val="tx1"/>
                </a:solidFill>
                <a:latin typeface="Arial" panose="020B0604020202020204" pitchFamily="34" charset="0"/>
                <a:cs typeface="Arial" panose="020B0604020202020204" pitchFamily="34" charset="0"/>
              </a:rPr>
              <a:t>mm</a:t>
            </a:r>
            <a:r>
              <a:rPr lang="en-US" sz="2400" baseline="30000" dirty="0" smtClean="0">
                <a:solidFill>
                  <a:schemeClr val="tx1"/>
                </a:solidFill>
                <a:latin typeface="Arial" panose="020B0604020202020204" pitchFamily="34" charset="0"/>
                <a:cs typeface="Arial" panose="020B0604020202020204" pitchFamily="34" charset="0"/>
              </a:rPr>
              <a:t>3</a:t>
            </a:r>
            <a:r>
              <a:rPr lang="en-US" sz="2400" dirty="0" smtClean="0">
                <a:solidFill>
                  <a:schemeClr val="tx1"/>
                </a:solidFill>
                <a:latin typeface="Arial" panose="020B0604020202020204" pitchFamily="34" charset="0"/>
                <a:cs typeface="Arial" panose="020B0604020202020204" pitchFamily="34" charset="0"/>
              </a:rPr>
              <a:t> ≤ volume ≤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400" dirty="0" smtClean="0">
                <a:solidFill>
                  <a:schemeClr val="tx1"/>
                </a:solidFill>
                <a:latin typeface="Arial" panose="020B0604020202020204" pitchFamily="34" charset="0"/>
                <a:cs typeface="Arial" panose="020B0604020202020204" pitchFamily="34" charset="0"/>
              </a:rPr>
              <a:t>mm</a:t>
            </a:r>
            <a:r>
              <a:rPr lang="en-US" sz="2400" baseline="30000" dirty="0" smtClean="0">
                <a:solidFill>
                  <a:schemeClr val="tx1"/>
                </a:solidFill>
                <a:latin typeface="Arial" panose="020B0604020202020204" pitchFamily="34" charset="0"/>
                <a:cs typeface="Arial" panose="020B0604020202020204" pitchFamily="34" charset="0"/>
              </a:rPr>
              <a:t>3</a:t>
            </a:r>
            <a:endParaRPr lang="en-US" sz="2400" baseline="30000" dirty="0">
              <a:solidFill>
                <a:schemeClr val="tx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37153012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157822"/>
              </a:xfrm>
              <a:prstGeom prst="rect">
                <a:avLst/>
              </a:prstGeom>
            </p:spPr>
            <p:txBody>
              <a:bodyPr wrap="square">
                <a:spAutoFit/>
              </a:bodyPr>
              <a:lstStyle/>
              <a:p>
                <a:pPr>
                  <a:buClr>
                    <a:srgbClr val="C00000"/>
                  </a:buClr>
                  <a:tabLst>
                    <a:tab pos="1079500" algn="l"/>
                    <a:tab pos="2852738" algn="l"/>
                  </a:tabLst>
                </a:pPr>
                <a:r>
                  <a:rPr lang="en-US" sz="3600" b="1" dirty="0" smtClean="0">
                    <a:solidFill>
                      <a:srgbClr val="FF0000"/>
                    </a:solidFill>
                  </a:rPr>
                  <a:t>Algebraic Fluency</a:t>
                </a:r>
                <a:endParaRPr lang="en-US" sz="3600" b="1" dirty="0">
                  <a:solidFill>
                    <a:srgbClr val="FF0000"/>
                  </a:solidFill>
                </a:endParaRPr>
              </a:p>
              <a:p>
                <a:pPr marL="512763" indent="-512763">
                  <a:buClr>
                    <a:srgbClr val="C00000"/>
                  </a:buClr>
                  <a:buFont typeface="+mj-lt"/>
                  <a:buAutoNum type="arabicPeriod" startAt="6"/>
                  <a:tabLst>
                    <a:tab pos="1079500" algn="l"/>
                    <a:tab pos="2852738" algn="l"/>
                  </a:tabLst>
                </a:pPr>
                <a:r>
                  <a:rPr lang="en-US" sz="3600" dirty="0"/>
                  <a:t>When </a:t>
                </a:r>
                <a:r>
                  <a:rPr lang="en-US" sz="3600" i="1" dirty="0"/>
                  <a:t>a</a:t>
                </a:r>
                <a:r>
                  <a:rPr lang="en-US" sz="3600" dirty="0"/>
                  <a:t> = 3, </a:t>
                </a:r>
                <a:r>
                  <a:rPr lang="en-US" sz="3600" i="1" dirty="0"/>
                  <a:t>b</a:t>
                </a:r>
                <a:r>
                  <a:rPr lang="en-US" sz="3600" dirty="0"/>
                  <a:t> = 2 and </a:t>
                </a:r>
                <a:r>
                  <a:rPr lang="en-US" sz="3600" i="1" dirty="0"/>
                  <a:t>c</a:t>
                </a:r>
                <a:r>
                  <a:rPr lang="en-US" sz="3600" dirty="0"/>
                  <a:t> = 4, work out</a:t>
                </a:r>
              </a:p>
              <a:p>
                <a:pPr marL="969963" lvl="1" indent="-457200">
                  <a:buClr>
                    <a:srgbClr val="C00000"/>
                  </a:buClr>
                  <a:buFont typeface="+mj-lt"/>
                  <a:buAutoNum type="alphaLcPeriod"/>
                  <a:tabLst>
                    <a:tab pos="1079500" algn="l"/>
                    <a:tab pos="2578100" algn="l"/>
                  </a:tabLst>
                </a:pPr>
                <a:r>
                  <a:rPr lang="en-US" sz="3600" dirty="0" smtClean="0"/>
                  <a:t>2</a:t>
                </a:r>
                <a:r>
                  <a:rPr lang="en-US" sz="3600" i="1" dirty="0" smtClean="0"/>
                  <a:t>a</a:t>
                </a:r>
                <a:r>
                  <a:rPr lang="en-US" sz="3600" baseline="30000" dirty="0" smtClean="0"/>
                  <a:t>2</a:t>
                </a:r>
                <a:r>
                  <a:rPr lang="en-US" sz="3600" dirty="0" smtClean="0"/>
                  <a:t> 	</a:t>
                </a:r>
                <a:r>
                  <a:rPr lang="en-US" sz="3600" dirty="0" smtClean="0">
                    <a:solidFill>
                      <a:srgbClr val="C00000"/>
                    </a:solidFill>
                  </a:rPr>
                  <a:t>b.</a:t>
                </a:r>
                <a:r>
                  <a:rPr lang="en-US" sz="3600" dirty="0" smtClean="0"/>
                  <a:t> </a:t>
                </a:r>
                <a:r>
                  <a:rPr lang="en-US" sz="3600" dirty="0"/>
                  <a:t>4</a:t>
                </a:r>
                <a:r>
                  <a:rPr lang="en-US" sz="3600" i="1" dirty="0"/>
                  <a:t>ac</a:t>
                </a:r>
                <a:r>
                  <a:rPr lang="en-US" sz="3600" dirty="0"/>
                  <a:t> + </a:t>
                </a:r>
                <a:r>
                  <a:rPr lang="en-US" sz="3600" dirty="0" smtClean="0"/>
                  <a:t>2</a:t>
                </a:r>
                <a:r>
                  <a:rPr lang="en-US" sz="3600" i="1" dirty="0" smtClean="0"/>
                  <a:t>b</a:t>
                </a:r>
                <a:endParaRPr lang="en-US" sz="3600" i="1" dirty="0"/>
              </a:p>
              <a:p>
                <a:pPr marL="969963" lvl="1" indent="-457200">
                  <a:buClr>
                    <a:srgbClr val="C00000"/>
                  </a:buClr>
                  <a:buFont typeface="+mj-lt"/>
                  <a:buAutoNum type="alphaLcPeriod"/>
                  <a:tabLst>
                    <a:tab pos="1079500" algn="l"/>
                    <a:tab pos="2578100" algn="l"/>
                  </a:tabLst>
                </a:pPr>
                <a:r>
                  <a:rPr lang="en-US" sz="3600" i="1" dirty="0" smtClean="0"/>
                  <a:t>ab</a:t>
                </a:r>
                <a:r>
                  <a:rPr lang="en-US" sz="3600" baseline="30000" dirty="0" smtClean="0"/>
                  <a:t>2</a:t>
                </a:r>
                <a:r>
                  <a:rPr lang="en-US" sz="3600" i="1" dirty="0" smtClean="0"/>
                  <a:t>c</a:t>
                </a:r>
                <a:r>
                  <a:rPr lang="en-US" sz="3600" dirty="0" smtClean="0"/>
                  <a:t> 	</a:t>
                </a:r>
                <a:r>
                  <a:rPr lang="en-US" sz="3600" dirty="0" smtClean="0">
                    <a:solidFill>
                      <a:srgbClr val="C00000"/>
                    </a:solidFill>
                  </a:rPr>
                  <a:t>d.</a:t>
                </a:r>
                <a:r>
                  <a:rPr lang="en-US" sz="3600" dirty="0" smtClean="0"/>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3</m:t>
                        </m:r>
                      </m:den>
                    </m:f>
                  </m:oMath>
                </a14:m>
                <a:r>
                  <a:rPr lang="en-US" sz="3600" dirty="0" smtClean="0"/>
                  <a:t>ab</a:t>
                </a:r>
                <a:endParaRPr lang="en-US" sz="3600" dirty="0"/>
              </a:p>
              <a:p>
                <a:pPr marL="512763" indent="-512763">
                  <a:buClr>
                    <a:srgbClr val="C00000"/>
                  </a:buClr>
                  <a:buFont typeface="+mj-lt"/>
                  <a:buAutoNum type="arabicPeriod" startAt="6"/>
                  <a:tabLst>
                    <a:tab pos="1079500" algn="l"/>
                    <a:tab pos="2578100" algn="l"/>
                  </a:tabLst>
                </a:pPr>
                <a:r>
                  <a:rPr lang="en-US" sz="3600" dirty="0" smtClean="0"/>
                  <a:t>Make </a:t>
                </a:r>
                <a:r>
                  <a:rPr lang="en-US" sz="3600" i="1" dirty="0"/>
                  <a:t>x</a:t>
                </a:r>
                <a:r>
                  <a:rPr lang="en-US" sz="3600" dirty="0"/>
                  <a:t> the subject of</a:t>
                </a:r>
              </a:p>
              <a:p>
                <a:pPr marL="969963" lvl="1" indent="-512763">
                  <a:buClr>
                    <a:srgbClr val="C00000"/>
                  </a:buClr>
                  <a:buFont typeface="+mj-lt"/>
                  <a:buAutoNum type="alphaLcPeriod"/>
                  <a:tabLst>
                    <a:tab pos="1079500" algn="l"/>
                    <a:tab pos="2578100" algn="l"/>
                  </a:tabLst>
                </a:pPr>
                <a:r>
                  <a:rPr lang="en-US" sz="3600" i="1" dirty="0" smtClean="0"/>
                  <a:t>y </a:t>
                </a:r>
                <a:r>
                  <a:rPr lang="en-US" sz="3600" i="1" dirty="0"/>
                  <a:t>= cx </a:t>
                </a:r>
                <a:r>
                  <a:rPr lang="en-US" sz="3600" i="1" dirty="0" smtClean="0"/>
                  <a:t>	</a:t>
                </a:r>
                <a:r>
                  <a:rPr lang="en-US" sz="3600" dirty="0" smtClean="0">
                    <a:solidFill>
                      <a:srgbClr val="C00000"/>
                    </a:solidFill>
                  </a:rPr>
                  <a:t>b.</a:t>
                </a:r>
                <a:r>
                  <a:rPr lang="en-US" sz="3600" i="1" dirty="0" smtClean="0"/>
                  <a:t> </a:t>
                </a:r>
                <a:r>
                  <a:rPr lang="en-US" sz="3600" i="1" dirty="0"/>
                  <a:t>a = </a:t>
                </a:r>
                <a:r>
                  <a:rPr lang="en-US" sz="3600" i="1" dirty="0" err="1"/>
                  <a:t>bxz</a:t>
                </a:r>
                <a:endParaRPr lang="en-US" sz="3600" i="1" dirty="0"/>
              </a:p>
              <a:p>
                <a:pPr marL="969963" lvl="1" indent="-512763">
                  <a:buClr>
                    <a:srgbClr val="C00000"/>
                  </a:buClr>
                  <a:buFont typeface="+mj-lt"/>
                  <a:buAutoNum type="alphaLcPeriod" startAt="3"/>
                  <a:tabLst>
                    <a:tab pos="1079500" algn="l"/>
                    <a:tab pos="2578100" algn="l"/>
                  </a:tabLst>
                </a:pPr>
                <a:r>
                  <a:rPr lang="en-US" sz="3600" i="1" dirty="0" smtClean="0"/>
                  <a:t>m</a:t>
                </a:r>
                <a:r>
                  <a:rPr lang="en-US" sz="3600" i="1" dirty="0"/>
                  <a:t>=</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oMath>
                </a14:m>
                <a:r>
                  <a:rPr lang="en-US" sz="3600" i="1" dirty="0" smtClean="0"/>
                  <a:t>xy</a:t>
                </a:r>
                <a:endParaRPr lang="en-US" sz="3600" i="1" dirty="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157822"/>
              </a:xfrm>
              <a:prstGeom prst="rect">
                <a:avLst/>
              </a:prstGeom>
              <a:blipFill rotWithShape="0">
                <a:blip r:embed="rId4"/>
                <a:stretch>
                  <a:fillRect l="-3476" t="-1773" r="-5098" b="-591"/>
                </a:stretch>
              </a:blipFill>
            </p:spPr>
            <p:txBody>
              <a:bodyPr/>
              <a:lstStyle/>
              <a:p>
                <a:r>
                  <a:rPr lang="en-US">
                    <a:noFill/>
                  </a:rPr>
                  <a:t> </a:t>
                </a:r>
              </a:p>
            </p:txBody>
          </p:sp>
        </mc:Fallback>
      </mc:AlternateContent>
    </p:spTree>
    <p:extLst>
      <p:ext uri="{BB962C8B-B14F-4D97-AF65-F5344CB8AC3E}">
        <p14:creationId xmlns:p14="http://schemas.microsoft.com/office/powerpoint/2010/main" val="729288990"/>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221</a:t>
            </a:r>
            <a:endParaRPr lang="en-GB" sz="1400" b="1" dirty="0">
              <a:latin typeface="Calibri" panose="020F050202020403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2" name="Group 11"/>
          <p:cNvGrpSpPr/>
          <p:nvPr/>
        </p:nvGrpSpPr>
        <p:grpSpPr>
          <a:xfrm>
            <a:off x="305905" y="1268760"/>
            <a:ext cx="5130191" cy="5286200"/>
            <a:chOff x="3483872" y="1089031"/>
            <a:chExt cx="5264592" cy="5286200"/>
          </a:xfrm>
        </p:grpSpPr>
        <p:sp>
          <p:nvSpPr>
            <p:cNvPr id="13" name="Round Diagonal Corner Rectangle 12"/>
            <p:cNvSpPr/>
            <p:nvPr/>
          </p:nvSpPr>
          <p:spPr>
            <a:xfrm>
              <a:off x="3491880" y="1089031"/>
              <a:ext cx="5256584" cy="5286200"/>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12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3563889" y="1666250"/>
              <a:ext cx="5095139" cy="4708981"/>
            </a:xfrm>
            <a:prstGeom prst="rect">
              <a:avLst/>
            </a:prstGeom>
          </p:spPr>
          <p:txBody>
            <a:bodyPr wrap="square">
              <a:spAutoFit/>
            </a:bodyPr>
            <a:lstStyle/>
            <a:p>
              <a:pPr>
                <a:spcAft>
                  <a:spcPts val="0"/>
                </a:spcAft>
                <a:tabLst>
                  <a:tab pos="4972050" algn="r"/>
                </a:tabLst>
              </a:pPr>
              <a:r>
                <a:rPr lang="en-US" sz="2000" dirty="0"/>
                <a:t>The diagram shows a solid </a:t>
              </a:r>
              <a:r>
                <a:rPr lang="en-US" sz="2000" dirty="0" smtClean="0"/>
                <a:t/>
              </a:r>
              <a:br>
                <a:rPr lang="en-US" sz="2000" dirty="0" smtClean="0"/>
              </a:br>
              <a:r>
                <a:rPr lang="en-US" sz="2000" dirty="0" smtClean="0"/>
                <a:t>glass </a:t>
              </a:r>
              <a:r>
                <a:rPr lang="en-US" sz="2000" dirty="0"/>
                <a:t>paperweight, made </a:t>
              </a:r>
              <a:r>
                <a:rPr lang="en-US" sz="2000" dirty="0" smtClean="0"/>
                <a:t/>
              </a:r>
              <a:br>
                <a:rPr lang="en-US" sz="2000" dirty="0" smtClean="0"/>
              </a:br>
              <a:r>
                <a:rPr lang="en-US" sz="2000" dirty="0" smtClean="0"/>
                <a:t>from </a:t>
              </a:r>
              <a:r>
                <a:rPr lang="en-US" sz="2000" dirty="0"/>
                <a:t>a hemisphere on top </a:t>
              </a:r>
              <a:r>
                <a:rPr lang="en-US" sz="2000" dirty="0" smtClean="0"/>
                <a:t/>
              </a:r>
              <a:br>
                <a:rPr lang="en-US" sz="2000" dirty="0" smtClean="0"/>
              </a:br>
              <a:r>
                <a:rPr lang="en-US" sz="2000" dirty="0" smtClean="0"/>
                <a:t>of </a:t>
              </a:r>
              <a:r>
                <a:rPr lang="en-US" sz="2000" dirty="0"/>
                <a:t>a cylinder.</a:t>
              </a:r>
            </a:p>
            <a:p>
              <a:pPr>
                <a:spcAft>
                  <a:spcPts val="0"/>
                </a:spcAft>
                <a:tabLst>
                  <a:tab pos="4972050" algn="r"/>
                </a:tabLst>
              </a:pPr>
              <a:r>
                <a:rPr lang="en-US" sz="2000" dirty="0"/>
                <a:t>The height of the cylinder is </a:t>
              </a:r>
              <a:r>
                <a:rPr lang="en-US" sz="2000" dirty="0" smtClean="0"/>
                <a:t/>
              </a:r>
              <a:br>
                <a:rPr lang="en-US" sz="2000" dirty="0" smtClean="0"/>
              </a:br>
              <a:r>
                <a:rPr lang="en-US" sz="2000" dirty="0" smtClean="0"/>
                <a:t>20 mm. The </a:t>
              </a:r>
              <a:r>
                <a:rPr lang="en-US" sz="2000" dirty="0"/>
                <a:t>radius of the </a:t>
              </a:r>
              <a:r>
                <a:rPr lang="en-US" sz="2000" dirty="0" smtClean="0"/>
                <a:t/>
              </a:r>
              <a:br>
                <a:rPr lang="en-US" sz="2000" dirty="0" smtClean="0"/>
              </a:br>
              <a:r>
                <a:rPr lang="en-US" sz="2000" dirty="0" smtClean="0"/>
                <a:t>cylinder </a:t>
              </a:r>
              <a:r>
                <a:rPr lang="en-US" sz="2000" dirty="0"/>
                <a:t>is 4 mm.</a:t>
              </a:r>
            </a:p>
            <a:p>
              <a:pPr marL="457200" indent="-457200">
                <a:spcAft>
                  <a:spcPts val="0"/>
                </a:spcAft>
                <a:buClr>
                  <a:srgbClr val="C00000"/>
                </a:buClr>
                <a:buFont typeface="+mj-lt"/>
                <a:buAutoNum type="alphaLcPeriod"/>
                <a:tabLst>
                  <a:tab pos="4972050" algn="r"/>
                </a:tabLst>
              </a:pPr>
              <a:r>
                <a:rPr lang="en-US" sz="2000" dirty="0" smtClean="0"/>
                <a:t>Calculate </a:t>
              </a:r>
              <a:r>
                <a:rPr lang="en-US" sz="2000" dirty="0"/>
                <a:t>the total volume of the </a:t>
              </a:r>
              <a:r>
                <a:rPr lang="en-US" sz="2000" dirty="0" smtClean="0"/>
                <a:t>paperweight.</a:t>
              </a:r>
              <a:br>
                <a:rPr lang="en-US" sz="2000" dirty="0" smtClean="0"/>
              </a:br>
              <a:r>
                <a:rPr lang="en-US" sz="2000" dirty="0" smtClean="0"/>
                <a:t>Give </a:t>
              </a:r>
              <a:r>
                <a:rPr lang="en-US" sz="2000" dirty="0"/>
                <a:t>your answer correct to 3 significant figures, </a:t>
              </a:r>
              <a:r>
                <a:rPr lang="en-US" sz="2000" dirty="0" smtClean="0"/>
                <a:t>	</a:t>
              </a:r>
              <a:r>
                <a:rPr lang="en-US" sz="2000" b="1" dirty="0" smtClean="0"/>
                <a:t>(3 marks)</a:t>
              </a:r>
            </a:p>
            <a:p>
              <a:pPr marL="457200" indent="-457200">
                <a:spcAft>
                  <a:spcPts val="0"/>
                </a:spcAft>
                <a:buClr>
                  <a:srgbClr val="C00000"/>
                </a:buClr>
                <a:buFont typeface="+mj-lt"/>
                <a:buAutoNum type="alphaLcPeriod"/>
                <a:tabLst>
                  <a:tab pos="4972050" algn="r"/>
                </a:tabLst>
              </a:pPr>
              <a:r>
                <a:rPr lang="en-US" sz="2000" dirty="0" smtClean="0"/>
                <a:t>Calculate </a:t>
              </a:r>
              <a:r>
                <a:rPr lang="en-US" sz="2000" dirty="0"/>
                <a:t>the surface area of the paperweight. Give your answer correct to 3 significant </a:t>
              </a:r>
              <a:r>
                <a:rPr lang="en-US" sz="2000" dirty="0" smtClean="0"/>
                <a:t>figures.</a:t>
              </a:r>
            </a:p>
            <a:p>
              <a:pPr algn="r">
                <a:spcAft>
                  <a:spcPts val="0"/>
                </a:spcAft>
                <a:buClr>
                  <a:srgbClr val="C00000"/>
                </a:buClr>
                <a:tabLst>
                  <a:tab pos="4972050" algn="r"/>
                </a:tabLst>
              </a:pPr>
              <a:r>
                <a:rPr lang="en-US" sz="2000" b="1" dirty="0" smtClean="0"/>
                <a:t>(3 marks)</a:t>
              </a:r>
              <a:endParaRPr lang="en-US" sz="2000" b="1" dirty="0"/>
            </a:p>
          </p:txBody>
        </p:sp>
      </p:grpSp>
      <p:sp>
        <p:nvSpPr>
          <p:cNvPr id="22" name="Rectangle 21"/>
          <p:cNvSpPr/>
          <p:nvPr/>
        </p:nvSpPr>
        <p:spPr>
          <a:xfrm flipH="1">
            <a:off x="5580112" y="5273913"/>
            <a:ext cx="3181199" cy="132343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Work on each part of the solid separately. Set out your </a:t>
            </a:r>
            <a:r>
              <a:rPr lang="en-US" sz="2000" dirty="0" smtClean="0">
                <a:solidFill>
                  <a:schemeClr val="tx1"/>
                </a:solidFill>
                <a:latin typeface="Arial" panose="020B0604020202020204" pitchFamily="34" charset="0"/>
                <a:cs typeface="Arial" panose="020B0604020202020204" pitchFamily="34" charset="0"/>
              </a:rPr>
              <a:t>working clearly</a:t>
            </a:r>
            <a:endParaRPr lang="en-US" sz="20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07904" y="1881359"/>
            <a:ext cx="1601329" cy="2051697"/>
          </a:xfrm>
          <a:prstGeom prst="rect">
            <a:avLst/>
          </a:prstGeom>
        </p:spPr>
      </p:pic>
    </p:spTree>
    <p:extLst>
      <p:ext uri="{BB962C8B-B14F-4D97-AF65-F5344CB8AC3E}">
        <p14:creationId xmlns:p14="http://schemas.microsoft.com/office/powerpoint/2010/main" val="418659239"/>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222</a:t>
            </a:r>
            <a:endParaRPr lang="en-GB" sz="1400" b="1" dirty="0">
              <a:latin typeface="Calibri" panose="020F0502020204030204" pitchFamily="34" charset="0"/>
            </a:endParaRPr>
          </a:p>
        </p:txBody>
      </p:sp>
      <p:sp>
        <p:nvSpPr>
          <p:cNvPr id="3" name="Rectangle 2"/>
          <p:cNvSpPr/>
          <p:nvPr/>
        </p:nvSpPr>
        <p:spPr>
          <a:xfrm>
            <a:off x="271683" y="1225203"/>
            <a:ext cx="5214717" cy="3985706"/>
          </a:xfrm>
          <a:prstGeom prst="rect">
            <a:avLst/>
          </a:prstGeom>
        </p:spPr>
        <p:txBody>
          <a:bodyPr wrap="square">
            <a:spAutoFit/>
          </a:bodyPr>
          <a:lstStyle/>
          <a:p>
            <a:pPr marL="0" lvl="2">
              <a:buClr>
                <a:srgbClr val="C00000"/>
              </a:buClr>
              <a:tabLst>
                <a:tab pos="2852738" algn="l"/>
              </a:tabLst>
            </a:pPr>
            <a:r>
              <a:rPr lang="en-US" sz="2300" b="1" dirty="0">
                <a:solidFill>
                  <a:srgbClr val="C00000"/>
                </a:solidFill>
              </a:rPr>
              <a:t>Discussion</a:t>
            </a:r>
            <a:r>
              <a:rPr lang="en-US" sz="2300" dirty="0">
                <a:solidFill>
                  <a:srgbClr val="C00000"/>
                </a:solidFill>
              </a:rPr>
              <a:t> </a:t>
            </a:r>
            <a:r>
              <a:rPr lang="en-US" sz="2300" dirty="0"/>
              <a:t>How do you calculate the curved surface area of a hemisphere? Is this the same as the surface area of a hemisphere?</a:t>
            </a:r>
          </a:p>
          <a:p>
            <a:pPr marL="457200" lvl="2" indent="-457200">
              <a:buClr>
                <a:srgbClr val="C00000"/>
              </a:buClr>
              <a:buFont typeface="+mj-lt"/>
              <a:buAutoNum type="arabicPeriod" startAt="13"/>
              <a:tabLst>
                <a:tab pos="2852738" algn="l"/>
              </a:tabLst>
            </a:pPr>
            <a:r>
              <a:rPr lang="en-US" sz="2300" b="1" dirty="0" smtClean="0">
                <a:solidFill>
                  <a:srgbClr val="C00000"/>
                </a:solidFill>
              </a:rPr>
              <a:t>Problem-solving </a:t>
            </a:r>
            <a:r>
              <a:rPr lang="en-US" sz="2300" dirty="0"/>
              <a:t>A spherical ball bearing is made from 20 ml of molten steel. Work out its radius, to the nearest </a:t>
            </a:r>
            <a:r>
              <a:rPr lang="en-US" sz="2300" dirty="0" err="1"/>
              <a:t>millimetre</a:t>
            </a:r>
            <a:r>
              <a:rPr lang="en-US" sz="2300" dirty="0"/>
              <a:t>.</a:t>
            </a:r>
          </a:p>
          <a:p>
            <a:pPr marL="457200" lvl="2" indent="-457200">
              <a:buClr>
                <a:srgbClr val="C00000"/>
              </a:buClr>
              <a:buFont typeface="+mj-lt"/>
              <a:buAutoNum type="arabicPeriod" startAt="13"/>
              <a:tabLst>
                <a:tab pos="2852738" algn="l"/>
              </a:tabLst>
            </a:pPr>
            <a:r>
              <a:rPr lang="en-US" sz="2300" b="1" dirty="0">
                <a:solidFill>
                  <a:srgbClr val="C00000"/>
                </a:solidFill>
              </a:rPr>
              <a:t>Problem-solving </a:t>
            </a:r>
            <a:r>
              <a:rPr lang="en-US" sz="2300" dirty="0"/>
              <a:t>What is the radius of a sphere with surface area 500 m</a:t>
            </a:r>
            <a:r>
              <a:rPr lang="en-US" sz="2300" baseline="30000" dirty="0"/>
              <a:t>2</a:t>
            </a:r>
            <a:r>
              <a:rPr lang="en-US" sz="2300" dirty="0"/>
              <a:t>?</a:t>
            </a:r>
          </a:p>
        </p:txBody>
      </p:sp>
      <p:sp>
        <p:nvSpPr>
          <p:cNvPr id="17" name="Rectangle 16"/>
          <p:cNvSpPr/>
          <p:nvPr/>
        </p:nvSpPr>
        <p:spPr>
          <a:xfrm flipH="1">
            <a:off x="281216" y="5325015"/>
            <a:ext cx="5205183"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Q14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br>
              <a:rPr lang="en-US" sz="2400" dirty="0" smtClean="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sym typeface="Wingdings" panose="05000000000000000000" pitchFamily="2" charset="2"/>
              </a:rPr>
              <a:t>Give your answer to an appropriate level of accuracy.</a:t>
            </a:r>
            <a:endParaRPr lang="en-US" sz="2400" baseline="30000"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2675886"/>
            <a:ext cx="548640" cy="537090"/>
          </a:xfrm>
          <a:prstGeom prst="rect">
            <a:avLst/>
          </a:prstGeom>
        </p:spPr>
      </p:pic>
    </p:spTree>
    <p:extLst>
      <p:ext uri="{BB962C8B-B14F-4D97-AF65-F5344CB8AC3E}">
        <p14:creationId xmlns:p14="http://schemas.microsoft.com/office/powerpoint/2010/main" val="1572971313"/>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7.6 – Cylinders and Spheres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222</a:t>
            </a:r>
            <a:endParaRPr lang="en-GB" sz="1400" b="1" dirty="0">
              <a:latin typeface="Calibri" panose="020F0502020204030204" pitchFamily="34" charset="0"/>
            </a:endParaRPr>
          </a:p>
        </p:txBody>
      </p:sp>
      <p:sp>
        <p:nvSpPr>
          <p:cNvPr id="3" name="Rectangle 2"/>
          <p:cNvSpPr/>
          <p:nvPr/>
        </p:nvSpPr>
        <p:spPr>
          <a:xfrm>
            <a:off x="271683" y="1225203"/>
            <a:ext cx="5214717" cy="4081117"/>
          </a:xfrm>
          <a:prstGeom prst="rect">
            <a:avLst/>
          </a:prstGeom>
        </p:spPr>
        <p:txBody>
          <a:bodyPr wrap="square">
            <a:spAutoFit/>
          </a:bodyPr>
          <a:lstStyle/>
          <a:p>
            <a:pPr marL="457200" lvl="2" indent="-457200">
              <a:buClr>
                <a:srgbClr val="C00000"/>
              </a:buClr>
              <a:buFont typeface="+mj-lt"/>
              <a:buAutoNum type="arabicPeriod" startAt="15"/>
              <a:tabLst>
                <a:tab pos="2852738" algn="l"/>
              </a:tabLst>
            </a:pPr>
            <a:r>
              <a:rPr lang="en-US" sz="2160" b="1" dirty="0">
                <a:solidFill>
                  <a:srgbClr val="C00000"/>
                </a:solidFill>
              </a:rPr>
              <a:t>Problem-solving / STEM </a:t>
            </a:r>
            <a:r>
              <a:rPr lang="en-US" sz="2160" b="1" dirty="0" smtClean="0">
                <a:solidFill>
                  <a:srgbClr val="C00000"/>
                </a:solidFill>
              </a:rPr>
              <a:t>- </a:t>
            </a:r>
            <a:r>
              <a:rPr lang="en-US" sz="2160" dirty="0" smtClean="0"/>
              <a:t>A </a:t>
            </a:r>
            <a:r>
              <a:rPr lang="en-US" sz="2160" dirty="0"/>
              <a:t>10 m long cylinder of brass with radius 2cm is melted down to make a sphere. Work out the radius of the sphere</a:t>
            </a:r>
            <a:r>
              <a:rPr lang="en-US" sz="2160" dirty="0" smtClean="0"/>
              <a:t>.</a:t>
            </a:r>
          </a:p>
          <a:p>
            <a:pPr marL="457200" lvl="2" indent="-457200">
              <a:buClr>
                <a:srgbClr val="C00000"/>
              </a:buClr>
              <a:buFont typeface="+mj-lt"/>
              <a:buAutoNum type="arabicPeriod" startAt="15"/>
              <a:tabLst>
                <a:tab pos="2852738" algn="l"/>
              </a:tabLst>
            </a:pPr>
            <a:r>
              <a:rPr lang="en-US" sz="2160" b="1" dirty="0">
                <a:solidFill>
                  <a:srgbClr val="C00000"/>
                </a:solidFill>
              </a:rPr>
              <a:t>Reflect</a:t>
            </a:r>
            <a:r>
              <a:rPr lang="en-US" sz="2160" dirty="0">
                <a:solidFill>
                  <a:srgbClr val="C00000"/>
                </a:solidFill>
              </a:rPr>
              <a:t> </a:t>
            </a:r>
            <a:r>
              <a:rPr lang="en-US" sz="2160" dirty="0"/>
              <a:t>In this Lesson you have used four formulae, for volume and surface area of cylinders and of </a:t>
            </a:r>
            <a:r>
              <a:rPr lang="en-US" sz="2160" dirty="0" smtClean="0"/>
              <a:t>spheres.</a:t>
            </a:r>
            <a:br>
              <a:rPr lang="en-US" sz="2160" dirty="0" smtClean="0"/>
            </a:br>
            <a:r>
              <a:rPr lang="en-US" sz="2160" dirty="0" smtClean="0"/>
              <a:t>How </a:t>
            </a:r>
            <a:r>
              <a:rPr lang="en-US" sz="2160" dirty="0"/>
              <a:t>can you remember which is which? </a:t>
            </a:r>
            <a:r>
              <a:rPr lang="en-US" sz="2160" dirty="0" smtClean="0"/>
              <a:t>Do </a:t>
            </a:r>
            <a:r>
              <a:rPr lang="en-US" sz="2160" dirty="0"/>
              <a:t>you need to remember the cylinder formulae or can you work them out using what you know about prisms and circles?</a:t>
            </a:r>
          </a:p>
        </p:txBody>
      </p:sp>
      <p:sp>
        <p:nvSpPr>
          <p:cNvPr id="17" name="Rectangle 16"/>
          <p:cNvSpPr/>
          <p:nvPr/>
        </p:nvSpPr>
        <p:spPr>
          <a:xfrm flipH="1">
            <a:off x="281216" y="5445224"/>
            <a:ext cx="5205183"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60" b="1" dirty="0" smtClean="0">
                <a:solidFill>
                  <a:srgbClr val="C00000"/>
                </a:solidFill>
                <a:latin typeface="Arial" panose="020B0604020202020204" pitchFamily="34" charset="0"/>
                <a:cs typeface="Arial" panose="020B0604020202020204" pitchFamily="34" charset="0"/>
              </a:rPr>
              <a:t>Q15 </a:t>
            </a:r>
            <a:r>
              <a:rPr lang="en-US" sz="2160" b="1" dirty="0">
                <a:solidFill>
                  <a:srgbClr val="C00000"/>
                </a:solidFill>
                <a:latin typeface="Arial" panose="020B0604020202020204" pitchFamily="34" charset="0"/>
                <a:cs typeface="Arial" panose="020B0604020202020204" pitchFamily="34" charset="0"/>
              </a:rPr>
              <a:t>hint</a:t>
            </a:r>
            <a:r>
              <a:rPr lang="en-US" sz="2160" dirty="0">
                <a:solidFill>
                  <a:schemeClr val="tx1"/>
                </a:solidFill>
                <a:latin typeface="Arial" panose="020B0604020202020204" pitchFamily="34" charset="0"/>
                <a:cs typeface="Arial" panose="020B0604020202020204" pitchFamily="34" charset="0"/>
              </a:rPr>
              <a:t> </a:t>
            </a:r>
            <a:r>
              <a:rPr lang="en-US" sz="2160" dirty="0" smtClean="0">
                <a:solidFill>
                  <a:schemeClr val="tx1"/>
                </a:solidFill>
                <a:latin typeface="Arial" panose="020B0604020202020204" pitchFamily="34" charset="0"/>
                <a:cs typeface="Arial" panose="020B0604020202020204" pitchFamily="34" charset="0"/>
              </a:rPr>
              <a:t>– </a:t>
            </a:r>
            <a:r>
              <a:rPr lang="en-US" sz="2160" dirty="0" smtClean="0">
                <a:solidFill>
                  <a:schemeClr val="tx1"/>
                </a:solidFill>
                <a:latin typeface="Arial" panose="020B0604020202020204" pitchFamily="34" charset="0"/>
                <a:cs typeface="Arial" panose="020B0604020202020204" pitchFamily="34" charset="0"/>
                <a:sym typeface="Wingdings" panose="05000000000000000000" pitchFamily="2" charset="2"/>
              </a:rPr>
              <a:t>The </a:t>
            </a:r>
            <a:r>
              <a:rPr lang="en-US" sz="2160" dirty="0">
                <a:solidFill>
                  <a:schemeClr val="tx1"/>
                </a:solidFill>
                <a:latin typeface="Arial" panose="020B0604020202020204" pitchFamily="34" charset="0"/>
                <a:cs typeface="Arial" panose="020B0604020202020204" pitchFamily="34" charset="0"/>
                <a:sym typeface="Wingdings" panose="05000000000000000000" pitchFamily="2" charset="2"/>
              </a:rPr>
              <a:t>two solids have the same volume. Write an equation in terms of it and solve it.</a:t>
            </a:r>
            <a:endParaRPr lang="en-US" sz="2160" baseline="300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566159040"/>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222</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37944653"/>
              </p:ext>
            </p:extLst>
          </p:nvPr>
        </p:nvGraphicFramePr>
        <p:xfrm>
          <a:off x="251518" y="1268760"/>
          <a:ext cx="8568952" cy="4879991"/>
        </p:xfrm>
        <a:graphic>
          <a:graphicData uri="http://schemas.openxmlformats.org/drawingml/2006/table">
            <a:tbl>
              <a:tblPr firstRow="1" bandRow="1">
                <a:effectLst/>
                <a:tableStyleId>{5940675A-B579-460E-94D1-54222C63F5DA}</a:tableStyleId>
              </a:tblPr>
              <a:tblGrid>
                <a:gridCol w="2142238"/>
                <a:gridCol w="306036"/>
                <a:gridCol w="2952328"/>
                <a:gridCol w="3168350"/>
              </a:tblGrid>
              <a:tr h="633159">
                <a:tc gridSpan="2">
                  <a:txBody>
                    <a:bodyPr/>
                    <a:lstStyle/>
                    <a:p>
                      <a:r>
                        <a:rPr lang="en-US" sz="3200" b="1" dirty="0" smtClean="0">
                          <a:latin typeface="Arial" panose="020B0604020202020204" pitchFamily="34" charset="0"/>
                          <a:cs typeface="Arial" panose="020B0604020202020204" pitchFamily="34" charset="0"/>
                        </a:rPr>
                        <a:t>Objectives</a:t>
                      </a:r>
                      <a:endParaRPr lang="en-US" sz="32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hMerge="1">
                  <a:txBody>
                    <a:bodyPr/>
                    <a:lstStyle/>
                    <a:p>
                      <a:endParaRPr lang="en-US" sz="32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endParaRPr lang="en-US"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3200" b="1" dirty="0" smtClean="0">
                          <a:latin typeface="Arial" panose="020B0604020202020204" pitchFamily="34" charset="0"/>
                          <a:cs typeface="Arial" panose="020B0604020202020204" pitchFamily="34" charset="0"/>
                        </a:rPr>
                        <a:t>Did You Know?</a:t>
                      </a:r>
                      <a:endParaRPr lang="en-US" sz="32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815113">
                <a:tc gridSpan="3">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Calculate volume and surface area of pyramids and cones.</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Solve problems involving pyramids and cones.</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a:p>
                  </a:txBody>
                  <a:tcPr/>
                </a:tc>
                <a:tc>
                  <a:txBody>
                    <a:bodyPr/>
                    <a:lstStyle/>
                    <a:p>
                      <a:r>
                        <a:rPr lang="en-US" sz="3200" dirty="0" smtClean="0">
                          <a:latin typeface="Arial" panose="020B0604020202020204" pitchFamily="34" charset="0"/>
                          <a:cs typeface="Arial" panose="020B0604020202020204" pitchFamily="34" charset="0"/>
                        </a:rPr>
                        <a:t>A cone is a pyramid with a circular base.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23307">
                <a:tc>
                  <a:txBody>
                    <a:bodyPr/>
                    <a:lstStyle/>
                    <a:p>
                      <a:r>
                        <a:rPr kumimoji="0" lang="en-US" sz="32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32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4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13787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kern="1200" dirty="0" smtClean="0">
                          <a:solidFill>
                            <a:schemeClr val="tx1"/>
                          </a:solidFill>
                          <a:latin typeface="Arial" panose="020B0604020202020204" pitchFamily="34" charset="0"/>
                          <a:ea typeface="+mn-ea"/>
                          <a:cs typeface="Arial" panose="020B0604020202020204" pitchFamily="34" charset="0"/>
                        </a:rPr>
                        <a:t>What is the volume of a cube of side 5 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kern="1200" dirty="0" smtClean="0">
                          <a:solidFill>
                            <a:schemeClr val="tx1"/>
                          </a:solidFill>
                          <a:latin typeface="Arial" panose="020B0604020202020204" pitchFamily="34" charset="0"/>
                          <a:ea typeface="+mn-ea"/>
                          <a:cs typeface="Arial" panose="020B0604020202020204" pitchFamily="34" charset="0"/>
                        </a:rPr>
                        <a:t>A cube has volume 64 cm</a:t>
                      </a:r>
                      <a:r>
                        <a:rPr kumimoji="0" lang="en-US" sz="2600" kern="1200" baseline="30000" dirty="0" smtClean="0">
                          <a:solidFill>
                            <a:schemeClr val="tx1"/>
                          </a:solidFill>
                          <a:latin typeface="Arial" panose="020B0604020202020204" pitchFamily="34" charset="0"/>
                          <a:ea typeface="+mn-ea"/>
                          <a:cs typeface="Arial" panose="020B0604020202020204" pitchFamily="34" charset="0"/>
                        </a:rPr>
                        <a:t>3</a:t>
                      </a:r>
                      <a:r>
                        <a:rPr kumimoji="0" lang="en-US" sz="2600" kern="1200" dirty="0" smtClean="0">
                          <a:solidFill>
                            <a:schemeClr val="tx1"/>
                          </a:solidFill>
                          <a:latin typeface="Arial" panose="020B0604020202020204" pitchFamily="34" charset="0"/>
                          <a:ea typeface="+mn-ea"/>
                          <a:cs typeface="Arial" panose="020B0604020202020204" pitchFamily="34" charset="0"/>
                        </a:rPr>
                        <a:t>. How long is one of its sides?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65304"/>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7.6</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834365"/>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222</a:t>
            </a:r>
            <a:endParaRPr lang="en-GB" sz="1400" b="1" dirty="0">
              <a:latin typeface="Calibri" panose="020F0502020204030204" pitchFamily="34" charset="0"/>
            </a:endParaRPr>
          </a:p>
        </p:txBody>
      </p:sp>
      <p:sp>
        <p:nvSpPr>
          <p:cNvPr id="3" name="Rectangle 2"/>
          <p:cNvSpPr/>
          <p:nvPr/>
        </p:nvSpPr>
        <p:spPr>
          <a:xfrm>
            <a:off x="271683" y="1225203"/>
            <a:ext cx="4738375" cy="5262979"/>
          </a:xfrm>
          <a:prstGeom prst="rect">
            <a:avLst/>
          </a:prstGeom>
        </p:spPr>
        <p:txBody>
          <a:bodyPr wrap="square">
            <a:spAutoFit/>
          </a:bodyPr>
          <a:lstStyle/>
          <a:p>
            <a:pPr marL="457200" lvl="2" indent="-457200">
              <a:buClr>
                <a:srgbClr val="C00000"/>
              </a:buClr>
              <a:buFont typeface="+mj-lt"/>
              <a:buAutoNum type="arabicPeriod"/>
              <a:tabLst>
                <a:tab pos="2852738" algn="l"/>
              </a:tabLst>
            </a:pPr>
            <a:r>
              <a:rPr lang="en-US" sz="2800" dirty="0"/>
              <a:t>Work out the angle of each triangle.</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smtClean="0"/>
          </a:p>
          <a:p>
            <a:pPr marL="457200" lvl="2" indent="-457200">
              <a:buClr>
                <a:srgbClr val="C00000"/>
              </a:buClr>
              <a:buFont typeface="+mj-lt"/>
              <a:buAutoNum type="arabicPeriod"/>
              <a:tabLst>
                <a:tab pos="2852738" algn="l"/>
              </a:tabLst>
            </a:pPr>
            <a:r>
              <a:rPr lang="en-US" sz="2800" dirty="0" smtClean="0"/>
              <a:t>Find </a:t>
            </a:r>
            <a:r>
              <a:rPr lang="en-US" sz="2800" dirty="0"/>
              <a:t>the length of the sloping side in the triangle in </a:t>
            </a:r>
            <a:r>
              <a:rPr lang="en-US" sz="2800" b="1" dirty="0" smtClean="0"/>
              <a:t>Q1a</a:t>
            </a:r>
            <a:r>
              <a:rPr lang="en-US" sz="2800" dirty="0"/>
              <a:t>. Give your answer to 1 </a:t>
            </a:r>
            <a:r>
              <a:rPr lang="en-US" sz="2800" dirty="0" err="1"/>
              <a:t>d.p.</a:t>
            </a:r>
            <a:endParaRPr lang="en-US" sz="28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3769" y="2392103"/>
            <a:ext cx="2674888" cy="1746593"/>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87824" y="2392103"/>
            <a:ext cx="2022234" cy="1746592"/>
          </a:xfrm>
          <a:prstGeom prst="rect">
            <a:avLst/>
          </a:prstGeom>
        </p:spPr>
      </p:pic>
      <p:sp>
        <p:nvSpPr>
          <p:cNvPr id="9" name="Flowchart: Delay 8"/>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651508"/>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223</a:t>
            </a:r>
            <a:endParaRPr lang="en-GB" sz="1400" b="1" dirty="0">
              <a:latin typeface="Calibri" panose="020F0502020204030204" pitchFamily="34" charset="0"/>
            </a:endParaRPr>
          </a:p>
        </p:txBody>
      </p:sp>
      <p:sp>
        <p:nvSpPr>
          <p:cNvPr id="3" name="Rectangle 2"/>
          <p:cNvSpPr/>
          <p:nvPr/>
        </p:nvSpPr>
        <p:spPr>
          <a:xfrm>
            <a:off x="271683" y="1225203"/>
            <a:ext cx="5236421" cy="3785652"/>
          </a:xfrm>
          <a:prstGeom prst="rect">
            <a:avLst/>
          </a:prstGeom>
        </p:spPr>
        <p:txBody>
          <a:bodyPr wrap="square">
            <a:spAutoFit/>
          </a:bodyPr>
          <a:lstStyle/>
          <a:p>
            <a:pPr marL="457200" lvl="2" indent="-457200">
              <a:buClr>
                <a:srgbClr val="C00000"/>
              </a:buClr>
              <a:buFont typeface="+mj-lt"/>
              <a:buAutoNum type="arabicPeriod" startAt="3"/>
              <a:tabLst>
                <a:tab pos="914400" algn="l"/>
                <a:tab pos="2852738" algn="l"/>
              </a:tabLst>
            </a:pPr>
            <a:r>
              <a:rPr lang="en-US" sz="2400" dirty="0"/>
              <a:t>Here is a square-based </a:t>
            </a:r>
            <a:r>
              <a:rPr lang="en-US" sz="2400" dirty="0" smtClean="0"/>
              <a:t>pyramid.</a:t>
            </a:r>
            <a:br>
              <a:rPr lang="en-US" sz="2400" dirty="0" smtClean="0"/>
            </a:br>
            <a:r>
              <a:rPr lang="en-US" sz="2400" dirty="0" smtClean="0">
                <a:solidFill>
                  <a:srgbClr val="C00000"/>
                </a:solidFill>
              </a:rPr>
              <a:t>a.</a:t>
            </a:r>
            <a:r>
              <a:rPr lang="en-US" sz="2400" dirty="0" smtClean="0"/>
              <a:t> 	Sketch </a:t>
            </a:r>
            <a:r>
              <a:rPr lang="en-US" sz="2400" dirty="0"/>
              <a:t>a net of this pyramid, </a:t>
            </a:r>
            <a:endParaRPr lang="en-US" sz="2400" dirty="0" smtClean="0"/>
          </a:p>
          <a:p>
            <a:pPr marL="914400" lvl="3" indent="-457200">
              <a:buClr>
                <a:srgbClr val="C00000"/>
              </a:buClr>
              <a:buFont typeface="+mj-lt"/>
              <a:buAutoNum type="alphaLcPeriod" startAt="2"/>
              <a:tabLst>
                <a:tab pos="2852738" algn="l"/>
              </a:tabLst>
            </a:pPr>
            <a:r>
              <a:rPr lang="en-US" sz="2400" dirty="0" smtClean="0"/>
              <a:t>Work </a:t>
            </a:r>
            <a:r>
              <a:rPr lang="en-US" sz="2400" dirty="0"/>
              <a:t>out the area </a:t>
            </a:r>
            <a:r>
              <a:rPr lang="en-US" sz="2400" dirty="0" smtClean="0"/>
              <a:t/>
            </a:r>
            <a:br>
              <a:rPr lang="en-US" sz="2400" dirty="0" smtClean="0"/>
            </a:br>
            <a:r>
              <a:rPr lang="en-US" sz="2400" dirty="0" smtClean="0"/>
              <a:t>of </a:t>
            </a:r>
            <a:r>
              <a:rPr lang="en-US" sz="2400" dirty="0"/>
              <a:t>each face, </a:t>
            </a:r>
            <a:endParaRPr lang="en-US" sz="2400" dirty="0" smtClean="0"/>
          </a:p>
          <a:p>
            <a:pPr marL="914400" lvl="3" indent="-457200">
              <a:buClr>
                <a:srgbClr val="C00000"/>
              </a:buClr>
              <a:buFont typeface="+mj-lt"/>
              <a:buAutoNum type="alphaLcPeriod" startAt="2"/>
              <a:tabLst>
                <a:tab pos="2852738" algn="l"/>
              </a:tabLst>
            </a:pPr>
            <a:r>
              <a:rPr lang="en-US" sz="2400" dirty="0" smtClean="0"/>
              <a:t>Calculate </a:t>
            </a:r>
            <a:r>
              <a:rPr lang="en-US" sz="2400" dirty="0"/>
              <a:t>the </a:t>
            </a:r>
            <a:r>
              <a:rPr lang="en-US" sz="2400" dirty="0" smtClean="0"/>
              <a:t/>
            </a:r>
            <a:br>
              <a:rPr lang="en-US" sz="2400" dirty="0" smtClean="0"/>
            </a:br>
            <a:r>
              <a:rPr lang="en-US" sz="2400" dirty="0" smtClean="0"/>
              <a:t>surface </a:t>
            </a:r>
            <a:r>
              <a:rPr lang="en-US" sz="2400" dirty="0"/>
              <a:t>area </a:t>
            </a:r>
            <a:r>
              <a:rPr lang="en-US" sz="2400" dirty="0" smtClean="0"/>
              <a:t/>
            </a:r>
            <a:br>
              <a:rPr lang="en-US" sz="2400" dirty="0" smtClean="0"/>
            </a:br>
            <a:r>
              <a:rPr lang="en-US" sz="2400" dirty="0" smtClean="0"/>
              <a:t>of </a:t>
            </a:r>
            <a:r>
              <a:rPr lang="en-US" sz="2400" dirty="0"/>
              <a:t>the </a:t>
            </a:r>
            <a:r>
              <a:rPr lang="en-US" sz="2400" dirty="0" smtClean="0"/>
              <a:t>pyramid.</a:t>
            </a:r>
          </a:p>
          <a:p>
            <a:pPr marL="0" lvl="3">
              <a:buClr>
                <a:srgbClr val="C00000"/>
              </a:buClr>
              <a:tabLst>
                <a:tab pos="2852738" algn="l"/>
              </a:tabLst>
            </a:pPr>
            <a:r>
              <a:rPr lang="en-US" sz="2400" b="1" dirty="0" smtClean="0">
                <a:solidFill>
                  <a:srgbClr val="C00000"/>
                </a:solidFill>
              </a:rPr>
              <a:t>Discussion </a:t>
            </a:r>
            <a:r>
              <a:rPr lang="en-US" sz="2400" dirty="0"/>
              <a:t>Do you </a:t>
            </a:r>
            <a:r>
              <a:rPr lang="en-US" sz="2400" dirty="0" smtClean="0"/>
              <a:t/>
            </a:r>
            <a:br>
              <a:rPr lang="en-US" sz="2400" dirty="0" smtClean="0"/>
            </a:br>
            <a:r>
              <a:rPr lang="en-US" sz="2400" dirty="0" smtClean="0"/>
              <a:t>need </a:t>
            </a:r>
            <a:r>
              <a:rPr lang="en-US" sz="2400" dirty="0"/>
              <a:t>to sketch the net to work out the surface area of a pyramid?</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22308" y="2412225"/>
            <a:ext cx="2068081" cy="1749916"/>
          </a:xfrm>
          <a:prstGeom prst="rect">
            <a:avLst/>
          </a:prstGeom>
        </p:spPr>
      </p:pic>
      <p:sp>
        <p:nvSpPr>
          <p:cNvPr id="10" name="Rectangle 9"/>
          <p:cNvSpPr/>
          <p:nvPr/>
        </p:nvSpPr>
        <p:spPr>
          <a:xfrm flipH="1">
            <a:off x="251520" y="5325015"/>
            <a:ext cx="520453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On a square-based pyramid the triangular faces are </a:t>
            </a:r>
            <a:r>
              <a:rPr lang="en-US" sz="2400" dirty="0" smtClean="0">
                <a:solidFill>
                  <a:schemeClr val="tx1"/>
                </a:solidFill>
                <a:latin typeface="Arial" panose="020B0604020202020204" pitchFamily="34" charset="0"/>
                <a:cs typeface="Arial" panose="020B0604020202020204" pitchFamily="34" charset="0"/>
              </a:rPr>
              <a:t>identical.</a:t>
            </a:r>
            <a:endParaRPr lang="en-US" sz="24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479275809"/>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223</a:t>
            </a:r>
            <a:endParaRPr lang="en-GB" sz="1400" b="1" dirty="0">
              <a:latin typeface="Calibri" panose="020F0502020204030204" pitchFamily="34" charset="0"/>
            </a:endParaRPr>
          </a:p>
        </p:txBody>
      </p:sp>
      <p:sp>
        <p:nvSpPr>
          <p:cNvPr id="3" name="Rectangle 2"/>
          <p:cNvSpPr/>
          <p:nvPr/>
        </p:nvSpPr>
        <p:spPr>
          <a:xfrm>
            <a:off x="271683" y="3803556"/>
            <a:ext cx="5236421" cy="1569660"/>
          </a:xfrm>
          <a:prstGeom prst="rect">
            <a:avLst/>
          </a:prstGeom>
        </p:spPr>
        <p:txBody>
          <a:bodyPr wrap="square">
            <a:spAutoFit/>
          </a:bodyPr>
          <a:lstStyle/>
          <a:p>
            <a:pPr marL="457200" lvl="2" indent="-457200">
              <a:buClr>
                <a:srgbClr val="C00000"/>
              </a:buClr>
              <a:buFont typeface="+mj-lt"/>
              <a:buAutoNum type="arabicPeriod" startAt="4"/>
              <a:tabLst>
                <a:tab pos="914400" algn="l"/>
                <a:tab pos="2852738" algn="l"/>
              </a:tabLst>
            </a:pPr>
            <a:r>
              <a:rPr lang="en-US" sz="2400" dirty="0"/>
              <a:t>This pyramid has a square base of side 8cm, and vertical height 10 </a:t>
            </a:r>
            <a:r>
              <a:rPr lang="en-US" sz="2400" dirty="0" smtClean="0"/>
              <a:t>cm. Calculate </a:t>
            </a:r>
            <a:r>
              <a:rPr lang="en-US" sz="2400" dirty="0"/>
              <a:t>its volume to 3 </a:t>
            </a:r>
            <a:r>
              <a:rPr lang="en-US" sz="2400" dirty="0" err="1"/>
              <a:t>s.f.</a:t>
            </a:r>
            <a:endParaRPr lang="en-US" sz="24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3828014"/>
            <a:ext cx="548640" cy="537090"/>
          </a:xfrm>
          <a:prstGeom prst="rect">
            <a:avLst/>
          </a:prstGeom>
        </p:spPr>
      </p:pic>
      <p:grpSp>
        <p:nvGrpSpPr>
          <p:cNvPr id="9" name="Group 8"/>
          <p:cNvGrpSpPr/>
          <p:nvPr/>
        </p:nvGrpSpPr>
        <p:grpSpPr>
          <a:xfrm>
            <a:off x="275085" y="1268760"/>
            <a:ext cx="5213924" cy="2426202"/>
            <a:chOff x="150164" y="6494199"/>
            <a:chExt cx="5213924" cy="2426202"/>
          </a:xfrm>
        </p:grpSpPr>
        <mc:AlternateContent xmlns:mc="http://schemas.openxmlformats.org/markup-compatibility/2006" xmlns:a14="http://schemas.microsoft.com/office/drawing/2010/main">
          <mc:Choice Requires="a14">
            <p:sp>
              <p:nvSpPr>
                <p:cNvPr id="12" name="Rectangle 11"/>
                <p:cNvSpPr/>
                <p:nvPr/>
              </p:nvSpPr>
              <p:spPr>
                <a:xfrm flipH="1">
                  <a:off x="150164" y="6673055"/>
                  <a:ext cx="5213924" cy="2247346"/>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Volume of pyramid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1" smtClean="0">
                              <a:solidFill>
                                <a:schemeClr val="tx1"/>
                              </a:solidFill>
                              <a:latin typeface="Cambria Math" panose="02040503050406030204" pitchFamily="18" charset="0"/>
                              <a:cs typeface="Arial" panose="020B0604020202020204" pitchFamily="34" charset="0"/>
                            </a:rPr>
                            <m:t>1</m:t>
                          </m:r>
                        </m:num>
                        <m:den>
                          <m:r>
                            <a:rPr lang="en-US" sz="2000" b="0" i="1" smtClean="0">
                              <a:solidFill>
                                <a:schemeClr val="tx1"/>
                              </a:solidFill>
                              <a:latin typeface="Cambria Math" panose="02040503050406030204" pitchFamily="18" charset="0"/>
                              <a:cs typeface="Arial" panose="020B0604020202020204" pitchFamily="34" charset="0"/>
                            </a:rPr>
                            <m:t>3</m:t>
                          </m:r>
                        </m:den>
                      </m:f>
                    </m:oMath>
                  </a14:m>
                  <a:r>
                    <a:rPr lang="en-US" sz="2000" dirty="0">
                      <a:solidFill>
                        <a:schemeClr val="tx1"/>
                      </a:solidFill>
                      <a:latin typeface="Arial" panose="020B0604020202020204" pitchFamily="34" charset="0"/>
                      <a:cs typeface="Arial" panose="020B0604020202020204" pitchFamily="34" charset="0"/>
                    </a:rPr>
                    <a:t> area of base </a:t>
                  </a:r>
                  <a:r>
                    <a:rPr lang="en-US" sz="2000" dirty="0" smtClean="0">
                      <a:solidFill>
                        <a:schemeClr val="tx1"/>
                      </a:solidFill>
                      <a:latin typeface="Arial" panose="020B0604020202020204" pitchFamily="34" charset="0"/>
                      <a:cs typeface="Arial" panose="020B0604020202020204" pitchFamily="34" charset="0"/>
                    </a:rPr>
                    <a:t>x </a:t>
                  </a:r>
                  <a:r>
                    <a:rPr lang="en-US" sz="2000" dirty="0">
                      <a:solidFill>
                        <a:schemeClr val="tx1"/>
                      </a:solidFill>
                      <a:latin typeface="Arial" panose="020B0604020202020204" pitchFamily="34" charset="0"/>
                      <a:cs typeface="Arial" panose="020B0604020202020204" pitchFamily="34" charset="0"/>
                    </a:rPr>
                    <a:t>vertical height </a:t>
                  </a:r>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Volume </a:t>
                  </a:r>
                  <a:r>
                    <a:rPr lang="en-US" sz="2000" dirty="0">
                      <a:solidFill>
                        <a:schemeClr val="tx1"/>
                      </a:solidFill>
                      <a:latin typeface="Arial" panose="020B0604020202020204" pitchFamily="34" charset="0"/>
                      <a:cs typeface="Arial" panose="020B0604020202020204" pitchFamily="34" charset="0"/>
                    </a:rPr>
                    <a:t>of cone = </a:t>
                  </a:r>
                  <a14:m>
                    <m:oMath xmlns:m="http://schemas.openxmlformats.org/officeDocument/2006/math">
                      <m:f>
                        <m:fPr>
                          <m:ctrlPr>
                            <a:rPr lang="en-US" sz="2000" i="1">
                              <a:solidFill>
                                <a:schemeClr val="tx1"/>
                              </a:solidFill>
                              <a:latin typeface="Cambria Math" panose="02040503050406030204" pitchFamily="18" charset="0"/>
                              <a:cs typeface="Arial" panose="020B0604020202020204" pitchFamily="34" charset="0"/>
                            </a:rPr>
                          </m:ctrlPr>
                        </m:fPr>
                        <m:num>
                          <m:r>
                            <a:rPr lang="en-US" sz="2000" i="1">
                              <a:solidFill>
                                <a:schemeClr val="tx1"/>
                              </a:solidFill>
                              <a:latin typeface="Cambria Math" panose="02040503050406030204" pitchFamily="18" charset="0"/>
                              <a:cs typeface="Arial" panose="020B0604020202020204" pitchFamily="34" charset="0"/>
                            </a:rPr>
                            <m:t>1</m:t>
                          </m:r>
                        </m:num>
                        <m:den>
                          <m:r>
                            <a:rPr lang="en-US" sz="2000" i="1">
                              <a:solidFill>
                                <a:schemeClr val="tx1"/>
                              </a:solidFill>
                              <a:latin typeface="Cambria Math" panose="02040503050406030204" pitchFamily="18" charset="0"/>
                              <a:cs typeface="Arial" panose="020B0604020202020204" pitchFamily="34" charset="0"/>
                            </a:rPr>
                            <m:t>3</m:t>
                          </m:r>
                        </m:den>
                      </m:f>
                    </m:oMath>
                  </a14:m>
                  <a:r>
                    <a:rPr lang="en-US" sz="2000" dirty="0">
                      <a:solidFill>
                        <a:schemeClr val="tx1"/>
                      </a:solidFill>
                      <a:latin typeface="Arial" panose="020B0604020202020204" pitchFamily="34" charset="0"/>
                      <a:cs typeface="Arial" panose="020B0604020202020204" pitchFamily="34" charset="0"/>
                    </a:rPr>
                    <a:t> area of base </a:t>
                  </a:r>
                  <a:r>
                    <a:rPr lang="en-US" sz="2000" dirty="0" smtClean="0">
                      <a:solidFill>
                        <a:schemeClr val="tx1"/>
                      </a:solidFill>
                      <a:latin typeface="Arial" panose="020B0604020202020204" pitchFamily="34" charset="0"/>
                      <a:cs typeface="Arial" panose="020B0604020202020204" pitchFamily="34" charset="0"/>
                    </a:rPr>
                    <a:t>x </a:t>
                  </a:r>
                  <a:r>
                    <a:rPr lang="en-US" sz="2000" dirty="0">
                      <a:solidFill>
                        <a:schemeClr val="tx1"/>
                      </a:solidFill>
                      <a:latin typeface="Arial" panose="020B0604020202020204" pitchFamily="34" charset="0"/>
                      <a:cs typeface="Arial" panose="020B0604020202020204" pitchFamily="34" charset="0"/>
                    </a:rPr>
                    <a:t>vertical </a:t>
                  </a:r>
                  <a:r>
                    <a:rPr lang="en-US" sz="2000" dirty="0" smtClean="0">
                      <a:solidFill>
                        <a:schemeClr val="tx1"/>
                      </a:solidFill>
                      <a:latin typeface="Arial" panose="020B0604020202020204" pitchFamily="34" charset="0"/>
                      <a:cs typeface="Arial" panose="020B0604020202020204" pitchFamily="34" charset="0"/>
                    </a:rPr>
                    <a:t>height</a:t>
                  </a:r>
                </a:p>
                <a:p>
                  <a:pPr>
                    <a:tabLst>
                      <a:tab pos="1828800" algn="l"/>
                    </a:tabLst>
                  </a:pP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000" i="1">
                              <a:solidFill>
                                <a:schemeClr val="tx1"/>
                              </a:solidFill>
                              <a:latin typeface="Cambria Math" panose="02040503050406030204" pitchFamily="18" charset="0"/>
                              <a:cs typeface="Arial" panose="020B0604020202020204" pitchFamily="34" charset="0"/>
                            </a:rPr>
                          </m:ctrlPr>
                        </m:fPr>
                        <m:num>
                          <m:r>
                            <a:rPr lang="en-US" sz="2000" i="1">
                              <a:solidFill>
                                <a:schemeClr val="tx1"/>
                              </a:solidFill>
                              <a:latin typeface="Cambria Math" panose="02040503050406030204" pitchFamily="18" charset="0"/>
                              <a:cs typeface="Arial" panose="020B0604020202020204" pitchFamily="34" charset="0"/>
                            </a:rPr>
                            <m:t>1</m:t>
                          </m:r>
                        </m:num>
                        <m:den>
                          <m:r>
                            <a:rPr lang="en-US" sz="2000" i="1">
                              <a:solidFill>
                                <a:schemeClr val="tx1"/>
                              </a:solidFill>
                              <a:latin typeface="Cambria Math" panose="02040503050406030204" pitchFamily="18" charset="0"/>
                              <a:cs typeface="Arial" panose="020B0604020202020204" pitchFamily="34" charset="0"/>
                            </a:rPr>
                            <m:t>3</m:t>
                          </m:r>
                        </m:den>
                      </m:f>
                    </m:oMath>
                  </a14:m>
                  <a:r>
                    <a:rPr lang="en-US" sz="2000" dirty="0" smtClean="0">
                      <a:solidFill>
                        <a:schemeClr val="tx1"/>
                      </a:solidFill>
                      <a:latin typeface="Arial" panose="020B0604020202020204" pitchFamily="34" charset="0"/>
                      <a:cs typeface="Arial" panose="020B0604020202020204" pitchFamily="34" charset="0"/>
                    </a:rPr>
                    <a:t> </a:t>
                  </a:r>
                  <a:r>
                    <a:rPr lang="el-GR" sz="2800" dirty="0" smtClean="0">
                      <a:solidFill>
                        <a:schemeClr val="tx1"/>
                      </a:solidFill>
                      <a:latin typeface="Times New Roman" panose="02020603050405020304" pitchFamily="18" charset="0"/>
                      <a:cs typeface="Times New Roman" panose="02020603050405020304" pitchFamily="18" charset="0"/>
                    </a:rPr>
                    <a:t>π</a:t>
                  </a:r>
                  <a:r>
                    <a:rPr lang="en-US" sz="2000" dirty="0" smtClean="0">
                      <a:solidFill>
                        <a:schemeClr val="tx1"/>
                      </a:solidFill>
                      <a:latin typeface="Arial" panose="020B0604020202020204" pitchFamily="34" charset="0"/>
                      <a:cs typeface="Arial" panose="020B0604020202020204" pitchFamily="34" charset="0"/>
                    </a:rPr>
                    <a:t>r</a:t>
                  </a:r>
                  <a:r>
                    <a:rPr lang="en-US" sz="2000" baseline="30000" dirty="0" smtClean="0">
                      <a:solidFill>
                        <a:schemeClr val="tx1"/>
                      </a:solidFill>
                      <a:latin typeface="Arial" panose="020B0604020202020204" pitchFamily="34" charset="0"/>
                      <a:cs typeface="Arial" panose="020B0604020202020204" pitchFamily="34" charset="0"/>
                    </a:rPr>
                    <a:t>2</a:t>
                  </a:r>
                  <a:r>
                    <a:rPr lang="en-US" sz="2000" dirty="0" smtClean="0">
                      <a:solidFill>
                        <a:schemeClr val="tx1"/>
                      </a:solidFill>
                      <a:latin typeface="Arial" panose="020B0604020202020204" pitchFamily="34" charset="0"/>
                      <a:cs typeface="Arial" panose="020B0604020202020204" pitchFamily="34" charset="0"/>
                    </a:rPr>
                    <a:t>h</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150164" y="6673055"/>
                  <a:ext cx="5213924" cy="2247346"/>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18</a:t>
              </a:r>
              <a:endParaRPr lang="en-US" sz="24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850321" y="5013246"/>
            <a:ext cx="2079145" cy="1584106"/>
          </a:xfrm>
          <a:prstGeom prst="rect">
            <a:avLst/>
          </a:prstGeom>
        </p:spPr>
      </p:pic>
    </p:spTree>
    <p:extLst>
      <p:ext uri="{BB962C8B-B14F-4D97-AF65-F5344CB8AC3E}">
        <p14:creationId xmlns:p14="http://schemas.microsoft.com/office/powerpoint/2010/main" val="3702565585"/>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223</a:t>
            </a:r>
            <a:endParaRPr lang="en-GB" sz="1400" b="1" dirty="0">
              <a:latin typeface="Calibri" panose="020F050202020403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grpSp>
        <p:nvGrpSpPr>
          <p:cNvPr id="10" name="Group 9"/>
          <p:cNvGrpSpPr/>
          <p:nvPr/>
        </p:nvGrpSpPr>
        <p:grpSpPr>
          <a:xfrm>
            <a:off x="305905" y="1268760"/>
            <a:ext cx="5130191" cy="4055094"/>
            <a:chOff x="3483872" y="1089031"/>
            <a:chExt cx="5264592" cy="4055094"/>
          </a:xfrm>
        </p:grpSpPr>
        <p:sp>
          <p:nvSpPr>
            <p:cNvPr id="11" name="Round Diagonal Corner Rectangle 10"/>
            <p:cNvSpPr/>
            <p:nvPr/>
          </p:nvSpPr>
          <p:spPr>
            <a:xfrm>
              <a:off x="3491880" y="1089031"/>
              <a:ext cx="5256584" cy="405509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latin typeface="Arial" panose="020B0604020202020204" pitchFamily="34" charset="0"/>
                  <a:cs typeface="Arial" panose="020B0604020202020204" pitchFamily="34" charset="0"/>
                </a:rPr>
                <a:t>5</a:t>
              </a:r>
              <a:r>
                <a:rPr lang="en-US" sz="2200" b="1" dirty="0" smtClean="0">
                  <a:solidFill>
                    <a:schemeClr val="bg1"/>
                  </a:solidFill>
                  <a:latin typeface="Arial" panose="020B0604020202020204" pitchFamily="34" charset="0"/>
                  <a:cs typeface="Arial" panose="020B0604020202020204" pitchFamily="34" charset="0"/>
                </a:rPr>
                <a:t>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563889" y="1666250"/>
              <a:ext cx="5095139" cy="3477875"/>
            </a:xfrm>
            <a:prstGeom prst="rect">
              <a:avLst/>
            </a:prstGeom>
          </p:spPr>
          <p:txBody>
            <a:bodyPr wrap="square">
              <a:spAutoFit/>
            </a:bodyPr>
            <a:lstStyle/>
            <a:p>
              <a:pPr>
                <a:spcAft>
                  <a:spcPts val="0"/>
                </a:spcAft>
                <a:tabLst>
                  <a:tab pos="4972050" algn="r"/>
                </a:tabLst>
              </a:pPr>
              <a:r>
                <a:rPr lang="en-US" sz="2200" dirty="0"/>
                <a:t>This solid is made from </a:t>
              </a:r>
              <a:r>
                <a:rPr lang="en-US" sz="2200" dirty="0" smtClean="0"/>
                <a:t/>
              </a:r>
              <a:br>
                <a:rPr lang="en-US" sz="2200" dirty="0" smtClean="0"/>
              </a:br>
              <a:r>
                <a:rPr lang="en-US" sz="2200" dirty="0" smtClean="0"/>
                <a:t>a </a:t>
              </a:r>
              <a:r>
                <a:rPr lang="en-US" sz="2200" dirty="0"/>
                <a:t>square-based pyramid </a:t>
              </a:r>
              <a:r>
                <a:rPr lang="en-US" sz="2200" dirty="0" smtClean="0"/>
                <a:t/>
              </a:r>
              <a:br>
                <a:rPr lang="en-US" sz="2200" dirty="0" smtClean="0"/>
              </a:br>
              <a:r>
                <a:rPr lang="en-US" sz="2200" dirty="0" smtClean="0"/>
                <a:t>and </a:t>
              </a:r>
              <a:r>
                <a:rPr lang="en-US" sz="2200" dirty="0"/>
                <a:t>a cube.</a:t>
              </a:r>
            </a:p>
            <a:p>
              <a:pPr>
                <a:spcAft>
                  <a:spcPts val="0"/>
                </a:spcAft>
                <a:tabLst>
                  <a:tab pos="4972050" algn="r"/>
                </a:tabLst>
              </a:pPr>
              <a:r>
                <a:rPr lang="en-US" sz="2200" dirty="0"/>
                <a:t>The square-based </a:t>
              </a:r>
              <a:r>
                <a:rPr lang="en-US" sz="2200" dirty="0" smtClean="0"/>
                <a:t/>
              </a:r>
              <a:br>
                <a:rPr lang="en-US" sz="2200" dirty="0" smtClean="0"/>
              </a:br>
              <a:r>
                <a:rPr lang="en-US" sz="2200" dirty="0" smtClean="0"/>
                <a:t>pyramid </a:t>
              </a:r>
              <a:r>
                <a:rPr lang="en-US" sz="2200" dirty="0"/>
                <a:t>is 12 cm high, </a:t>
              </a:r>
              <a:r>
                <a:rPr lang="en-US" sz="2200" dirty="0" smtClean="0"/>
                <a:t/>
              </a:r>
              <a:br>
                <a:rPr lang="en-US" sz="2200" dirty="0" smtClean="0"/>
              </a:br>
              <a:r>
                <a:rPr lang="en-US" sz="2200" dirty="0" smtClean="0"/>
                <a:t>and </a:t>
              </a:r>
              <a:r>
                <a:rPr lang="en-US" sz="2200" dirty="0"/>
                <a:t>has volume 300 cm</a:t>
              </a:r>
              <a:r>
                <a:rPr lang="en-US" sz="2200" baseline="30000" dirty="0"/>
                <a:t>3</a:t>
              </a:r>
              <a:r>
                <a:rPr lang="en-US" sz="2200" dirty="0"/>
                <a:t>.</a:t>
              </a:r>
            </a:p>
            <a:p>
              <a:pPr>
                <a:spcAft>
                  <a:spcPts val="0"/>
                </a:spcAft>
                <a:tabLst>
                  <a:tab pos="4972050" algn="r"/>
                </a:tabLst>
              </a:pPr>
              <a:r>
                <a:rPr lang="en-US" sz="2200" dirty="0"/>
                <a:t>Find</a:t>
              </a:r>
            </a:p>
            <a:p>
              <a:pPr marL="457200" indent="-457200">
                <a:spcAft>
                  <a:spcPts val="0"/>
                </a:spcAft>
                <a:buClr>
                  <a:srgbClr val="C00000"/>
                </a:buClr>
                <a:buFont typeface="+mj-lt"/>
                <a:buAutoNum type="alphaLcPeriod"/>
                <a:tabLst>
                  <a:tab pos="4972050" algn="r"/>
                </a:tabLst>
              </a:pPr>
              <a:r>
                <a:rPr lang="en-US" sz="2200" dirty="0" smtClean="0"/>
                <a:t>the </a:t>
              </a:r>
              <a:r>
                <a:rPr lang="en-US" sz="2200" dirty="0"/>
                <a:t>length of one side of the square base </a:t>
              </a:r>
              <a:endParaRPr lang="en-US" sz="2200" dirty="0" smtClean="0"/>
            </a:p>
            <a:p>
              <a:pPr marL="457200" indent="-457200">
                <a:spcAft>
                  <a:spcPts val="0"/>
                </a:spcAft>
                <a:buClr>
                  <a:srgbClr val="C00000"/>
                </a:buClr>
                <a:buFont typeface="+mj-lt"/>
                <a:buAutoNum type="alphaLcPeriod"/>
                <a:tabLst>
                  <a:tab pos="4972050" algn="r"/>
                </a:tabLst>
              </a:pPr>
              <a:r>
                <a:rPr lang="en-US" sz="2200" dirty="0" smtClean="0"/>
                <a:t>the </a:t>
              </a:r>
              <a:r>
                <a:rPr lang="en-US" sz="2200" dirty="0"/>
                <a:t>total volume of the solid.</a:t>
              </a:r>
              <a:endParaRPr lang="en-US" sz="2200" b="1" dirty="0"/>
            </a:p>
          </p:txBody>
        </p:sp>
      </p:gr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10452" y="1844824"/>
            <a:ext cx="1844063" cy="1455838"/>
          </a:xfrm>
          <a:prstGeom prst="rect">
            <a:avLst/>
          </a:prstGeom>
        </p:spPr>
      </p:pic>
      <p:sp>
        <p:nvSpPr>
          <p:cNvPr id="16" name="Rectangle 15"/>
          <p:cNvSpPr/>
          <p:nvPr/>
        </p:nvSpPr>
        <p:spPr>
          <a:xfrm flipH="1">
            <a:off x="251520" y="5419382"/>
            <a:ext cx="5176772" cy="110799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a:solidFill>
                  <a:schemeClr val="tx1"/>
                </a:solidFill>
                <a:latin typeface="Arial" panose="020B0604020202020204" pitchFamily="34" charset="0"/>
                <a:cs typeface="Arial" panose="020B0604020202020204" pitchFamily="34" charset="0"/>
              </a:rPr>
              <a:t>Exam hint</a:t>
            </a:r>
          </a:p>
          <a:p>
            <a:r>
              <a:rPr lang="en-US" sz="2200" dirty="0">
                <a:solidFill>
                  <a:schemeClr val="tx1"/>
                </a:solidFill>
                <a:latin typeface="Arial" panose="020B0604020202020204" pitchFamily="34" charset="0"/>
                <a:cs typeface="Arial" panose="020B0604020202020204" pitchFamily="34" charset="0"/>
              </a:rPr>
              <a:t>Give your answers to a suitable degree of accuracy.</a:t>
            </a:r>
          </a:p>
        </p:txBody>
      </p:sp>
    </p:spTree>
    <p:extLst>
      <p:ext uri="{BB962C8B-B14F-4D97-AF65-F5344CB8AC3E}">
        <p14:creationId xmlns:p14="http://schemas.microsoft.com/office/powerpoint/2010/main" val="723133045"/>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223</a:t>
            </a:r>
            <a:endParaRPr lang="en-GB" sz="1400" b="1" dirty="0">
              <a:latin typeface="Calibri" panose="020F0502020204030204" pitchFamily="34" charset="0"/>
            </a:endParaRPr>
          </a:p>
        </p:txBody>
      </p:sp>
      <p:sp>
        <p:nvSpPr>
          <p:cNvPr id="3" name="Rectangle 2"/>
          <p:cNvSpPr/>
          <p:nvPr/>
        </p:nvSpPr>
        <p:spPr>
          <a:xfrm>
            <a:off x="271683" y="1219652"/>
            <a:ext cx="3436221" cy="2308324"/>
          </a:xfrm>
          <a:prstGeom prst="rect">
            <a:avLst/>
          </a:prstGeom>
        </p:spPr>
        <p:txBody>
          <a:bodyPr wrap="square">
            <a:spAutoFit/>
          </a:bodyPr>
          <a:lstStyle/>
          <a:p>
            <a:pPr marL="457200" lvl="2" indent="-457200">
              <a:buClr>
                <a:srgbClr val="C00000"/>
              </a:buClr>
              <a:buFont typeface="+mj-lt"/>
              <a:buAutoNum type="arabicPeriod" startAt="6"/>
              <a:tabLst>
                <a:tab pos="914400" algn="l"/>
                <a:tab pos="2852738" algn="l"/>
              </a:tabLst>
            </a:pPr>
            <a:r>
              <a:rPr lang="en-US" sz="2400" dirty="0"/>
              <a:t>A cone has base radius 6cm and height 8cm. Calculate its volume </a:t>
            </a:r>
            <a:endParaRPr lang="en-US" sz="2400" dirty="0" smtClean="0"/>
          </a:p>
          <a:p>
            <a:pPr marL="914400" lvl="3" indent="-457200">
              <a:buClr>
                <a:srgbClr val="C00000"/>
              </a:buClr>
              <a:buFont typeface="+mj-lt"/>
              <a:buAutoNum type="alphaLcPeriod"/>
              <a:tabLst>
                <a:tab pos="914400" algn="l"/>
                <a:tab pos="2852738" algn="l"/>
              </a:tabLst>
            </a:pPr>
            <a:r>
              <a:rPr lang="en-US" sz="2400" dirty="0" smtClean="0"/>
              <a:t>in terms of </a:t>
            </a:r>
            <a:r>
              <a:rPr lang="el-GR" sz="2400" dirty="0" smtClean="0">
                <a:latin typeface="Times New Roman" panose="02020603050405020304" pitchFamily="18" charset="0"/>
                <a:cs typeface="Times New Roman" panose="02020603050405020304" pitchFamily="18" charset="0"/>
              </a:rPr>
              <a:t>π</a:t>
            </a:r>
            <a:r>
              <a:rPr lang="en-US" sz="2400" dirty="0" smtClean="0"/>
              <a:t> </a:t>
            </a:r>
          </a:p>
          <a:p>
            <a:pPr marL="914400" lvl="3" indent="-457200">
              <a:buClr>
                <a:srgbClr val="C00000"/>
              </a:buClr>
              <a:buFont typeface="+mj-lt"/>
              <a:buAutoNum type="alphaLcPeriod"/>
              <a:tabLst>
                <a:tab pos="914400" algn="l"/>
                <a:tab pos="2852738" algn="l"/>
              </a:tabLst>
            </a:pPr>
            <a:r>
              <a:rPr lang="en-US" sz="2400" dirty="0" smtClean="0"/>
              <a:t>to 3 </a:t>
            </a:r>
            <a:r>
              <a:rPr lang="en-US" sz="2400" dirty="0" err="1" smtClean="0"/>
              <a:t>s.f.</a:t>
            </a:r>
            <a:endParaRPr lang="en-US" sz="24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3828014"/>
            <a:ext cx="548640" cy="537090"/>
          </a:xfrm>
          <a:prstGeom prst="rect">
            <a:avLst/>
          </a:prstGeom>
        </p:spPr>
      </p:pic>
      <p:grpSp>
        <p:nvGrpSpPr>
          <p:cNvPr id="9" name="Group 8"/>
          <p:cNvGrpSpPr/>
          <p:nvPr/>
        </p:nvGrpSpPr>
        <p:grpSpPr>
          <a:xfrm>
            <a:off x="275085" y="3807331"/>
            <a:ext cx="5213924" cy="2718013"/>
            <a:chOff x="150164" y="6494199"/>
            <a:chExt cx="5213924" cy="2718013"/>
          </a:xfrm>
        </p:grpSpPr>
        <p:sp>
          <p:nvSpPr>
            <p:cNvPr id="12" name="Rectangle 11"/>
            <p:cNvSpPr/>
            <p:nvPr/>
          </p:nvSpPr>
          <p:spPr>
            <a:xfrm flipH="1">
              <a:off x="150164" y="6673055"/>
              <a:ext cx="5213924" cy="2539157"/>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Curved surface area of a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cone </a:t>
              </a:r>
              <a:r>
                <a:rPr lang="en-US" sz="2400" dirty="0">
                  <a:solidFill>
                    <a:schemeClr val="tx1"/>
                  </a:solidFill>
                  <a:latin typeface="Arial" panose="020B0604020202020204" pitchFamily="34" charset="0"/>
                  <a:cs typeface="Arial" panose="020B0604020202020204" pitchFamily="34" charset="0"/>
                </a:rPr>
                <a:t>= </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i="1" dirty="0" err="1" smtClean="0">
                  <a:solidFill>
                    <a:schemeClr val="tx1"/>
                  </a:solidFill>
                  <a:latin typeface="Arial" panose="020B0604020202020204" pitchFamily="34" charset="0"/>
                  <a:cs typeface="Arial" panose="020B0604020202020204" pitchFamily="34" charset="0"/>
                </a:rPr>
                <a:t>rl</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where </a:t>
              </a:r>
              <a:r>
                <a:rPr lang="en-US" sz="2400" i="1" dirty="0">
                  <a:solidFill>
                    <a:schemeClr val="tx1"/>
                  </a:solidFill>
                  <a:latin typeface="Arial" panose="020B0604020202020204" pitchFamily="34" charset="0"/>
                  <a:cs typeface="Arial" panose="020B0604020202020204" pitchFamily="34" charset="0"/>
                </a:rPr>
                <a:t>r</a:t>
              </a:r>
              <a:r>
                <a:rPr lang="en-US" sz="2400" dirty="0">
                  <a:solidFill>
                    <a:schemeClr val="tx1"/>
                  </a:solidFill>
                  <a:latin typeface="Arial" panose="020B0604020202020204" pitchFamily="34" charset="0"/>
                  <a:cs typeface="Arial" panose="020B0604020202020204" pitchFamily="34" charset="0"/>
                </a:rPr>
                <a:t> is the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radius </a:t>
              </a:r>
              <a:r>
                <a:rPr lang="en-US" sz="2400" dirty="0">
                  <a:solidFill>
                    <a:schemeClr val="tx1"/>
                  </a:solidFill>
                  <a:latin typeface="Arial" panose="020B0604020202020204" pitchFamily="34" charset="0"/>
                  <a:cs typeface="Arial" panose="020B0604020202020204" pitchFamily="34" charset="0"/>
                </a:rPr>
                <a:t>and </a:t>
              </a:r>
              <a:r>
                <a:rPr lang="en-US" sz="2400" i="1" dirty="0" smtClean="0">
                  <a:solidFill>
                    <a:schemeClr val="tx1"/>
                  </a:solidFill>
                  <a:latin typeface="Arial" panose="020B0604020202020204" pitchFamily="34" charset="0"/>
                  <a:cs typeface="Arial" panose="020B0604020202020204" pitchFamily="34" charset="0"/>
                </a:rPr>
                <a:t>l</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is the slant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height</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Total surface area of a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cone </a:t>
              </a:r>
              <a:r>
                <a:rPr lang="en-US" sz="2400" dirty="0">
                  <a:solidFill>
                    <a:schemeClr val="tx1"/>
                  </a:solidFill>
                  <a:latin typeface="Arial" panose="020B0604020202020204" pitchFamily="34" charset="0"/>
                  <a:cs typeface="Arial" panose="020B0604020202020204" pitchFamily="34" charset="0"/>
                </a:rPr>
                <a:t>= </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dirty="0" err="1" smtClean="0">
                  <a:solidFill>
                    <a:schemeClr val="tx1"/>
                  </a:solidFill>
                  <a:latin typeface="Arial" panose="020B0604020202020204" pitchFamily="34" charset="0"/>
                  <a:cs typeface="Arial" panose="020B0604020202020204" pitchFamily="34" charset="0"/>
                </a:rPr>
                <a:t>r</a:t>
              </a:r>
              <a:r>
                <a:rPr lang="en-US" sz="2400" i="1" dirty="0" err="1" smtClean="0">
                  <a:solidFill>
                    <a:schemeClr val="tx1"/>
                  </a:solidFill>
                  <a:latin typeface="Arial" panose="020B0604020202020204" pitchFamily="34" charset="0"/>
                  <a:cs typeface="Arial" panose="020B0604020202020204" pitchFamily="34" charset="0"/>
                </a:rPr>
                <a:t>l</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a:t>
              </a:r>
              <a:r>
                <a:rPr lang="el-GR" sz="2400" dirty="0" smtClean="0">
                  <a:solidFill>
                    <a:schemeClr val="tx1"/>
                  </a:solidFill>
                  <a:latin typeface="Times New Roman" panose="02020603050405020304" pitchFamily="18" charset="0"/>
                  <a:cs typeface="Times New Roman" panose="02020603050405020304" pitchFamily="18" charset="0"/>
                </a:rPr>
                <a:t>π</a:t>
              </a:r>
              <a:r>
                <a:rPr lang="en-US" sz="2400" i="1" dirty="0" smtClean="0">
                  <a:solidFill>
                    <a:schemeClr val="tx1"/>
                  </a:solidFill>
                  <a:latin typeface="Arial" panose="020B0604020202020204" pitchFamily="34" charset="0"/>
                  <a:cs typeface="Arial" panose="020B0604020202020204" pitchFamily="34" charset="0"/>
                </a:rPr>
                <a:t>r</a:t>
              </a:r>
              <a:r>
                <a:rPr lang="en-US" sz="2400" baseline="30000" dirty="0" smtClean="0">
                  <a:solidFill>
                    <a:schemeClr val="tx1"/>
                  </a:solidFill>
                  <a:latin typeface="Arial" panose="020B0604020202020204" pitchFamily="34" charset="0"/>
                  <a:cs typeface="Arial" panose="020B0604020202020204" pitchFamily="34" charset="0"/>
                </a:rPr>
                <a:t>2</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a:t>
              </a:r>
              <a:r>
                <a:rPr lang="en-US" sz="2400" b="1" smtClean="0">
                  <a:latin typeface="Arial" panose="020B0604020202020204" pitchFamily="34" charset="0"/>
                  <a:cs typeface="Arial" panose="020B0604020202020204" pitchFamily="34" charset="0"/>
                </a:rPr>
                <a:t>Point 18</a:t>
              </a:r>
              <a:endParaRPr lang="en-US" sz="2400"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10790" y="4096215"/>
            <a:ext cx="1625306" cy="208967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23211" y="1268760"/>
            <a:ext cx="1884893" cy="1629497"/>
          </a:xfrm>
          <a:prstGeom prst="rect">
            <a:avLst/>
          </a:prstGeom>
        </p:spPr>
      </p:pic>
    </p:spTree>
    <p:extLst>
      <p:ext uri="{BB962C8B-B14F-4D97-AF65-F5344CB8AC3E}">
        <p14:creationId xmlns:p14="http://schemas.microsoft.com/office/powerpoint/2010/main" val="1666028767"/>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224</a:t>
            </a:r>
            <a:endParaRPr lang="en-GB" sz="1400" b="1" dirty="0">
              <a:latin typeface="Calibri" panose="020F0502020204030204" pitchFamily="34" charset="0"/>
            </a:endParaRPr>
          </a:p>
        </p:txBody>
      </p:sp>
      <p:sp>
        <p:nvSpPr>
          <p:cNvPr id="3" name="Rectangle 2"/>
          <p:cNvSpPr/>
          <p:nvPr/>
        </p:nvSpPr>
        <p:spPr>
          <a:xfrm>
            <a:off x="271683" y="1219652"/>
            <a:ext cx="5236421" cy="4893647"/>
          </a:xfrm>
          <a:prstGeom prst="rect">
            <a:avLst/>
          </a:prstGeom>
        </p:spPr>
        <p:txBody>
          <a:bodyPr wrap="square">
            <a:spAutoFit/>
          </a:bodyPr>
          <a:lstStyle/>
          <a:p>
            <a:pPr marL="457200" lvl="2" indent="-457200">
              <a:buClr>
                <a:srgbClr val="C00000"/>
              </a:buClr>
              <a:buFont typeface="+mj-lt"/>
              <a:buAutoNum type="arabicPeriod" startAt="7"/>
              <a:tabLst>
                <a:tab pos="914400" algn="l"/>
                <a:tab pos="2852738" algn="l"/>
              </a:tabLst>
            </a:pPr>
            <a:r>
              <a:rPr lang="en-US" sz="2400" dirty="0"/>
              <a:t>A cone has base radius 5 cm and slant height 13 cm. Calculate, in terms of </a:t>
            </a:r>
            <a:r>
              <a:rPr lang="el-GR" sz="2400" dirty="0" smtClean="0">
                <a:latin typeface="Times New Roman" panose="02020603050405020304" pitchFamily="18" charset="0"/>
                <a:cs typeface="Times New Roman" panose="02020603050405020304" pitchFamily="18" charset="0"/>
              </a:rPr>
              <a:t>π</a:t>
            </a:r>
            <a:r>
              <a:rPr lang="en-US" sz="2400" dirty="0" smtClean="0">
                <a:latin typeface="Times New Roman" panose="02020603050405020304" pitchFamily="18" charset="0"/>
                <a:cs typeface="Times New Roman" panose="02020603050405020304" pitchFamily="18" charset="0"/>
              </a:rPr>
              <a:t>.</a:t>
            </a:r>
            <a:r>
              <a:rPr lang="en-US" sz="2400" dirty="0" smtClean="0"/>
              <a:t> </a:t>
            </a:r>
          </a:p>
          <a:p>
            <a:pPr marL="746125" lvl="3" indent="-288925">
              <a:buClr>
                <a:srgbClr val="C00000"/>
              </a:buClr>
              <a:buFont typeface="+mj-lt"/>
              <a:buAutoNum type="alphaLcPeriod"/>
              <a:tabLst>
                <a:tab pos="2852738" algn="l"/>
              </a:tabLst>
            </a:pPr>
            <a:r>
              <a:rPr lang="en-US" sz="2400" dirty="0" smtClean="0"/>
              <a:t>the </a:t>
            </a:r>
            <a:r>
              <a:rPr lang="en-US" sz="2400" dirty="0"/>
              <a:t>area of its base </a:t>
            </a:r>
            <a:endParaRPr lang="en-US" sz="2400" dirty="0" smtClean="0"/>
          </a:p>
          <a:p>
            <a:pPr marL="746125" lvl="3" indent="-288925">
              <a:buClr>
                <a:srgbClr val="C00000"/>
              </a:buClr>
              <a:buFont typeface="+mj-lt"/>
              <a:buAutoNum type="alphaLcPeriod"/>
              <a:tabLst>
                <a:tab pos="2852738" algn="l"/>
              </a:tabLst>
            </a:pPr>
            <a:r>
              <a:rPr lang="en-US" sz="2400" dirty="0" smtClean="0"/>
              <a:t>its </a:t>
            </a:r>
            <a:r>
              <a:rPr lang="en-US" sz="2400" dirty="0"/>
              <a:t>curved surface </a:t>
            </a:r>
            <a:r>
              <a:rPr lang="en-US" sz="2400" dirty="0" smtClean="0"/>
              <a:t/>
            </a:r>
            <a:br>
              <a:rPr lang="en-US" sz="2400" dirty="0" smtClean="0"/>
            </a:br>
            <a:r>
              <a:rPr lang="en-US" sz="2400" dirty="0" smtClean="0"/>
              <a:t>area </a:t>
            </a:r>
          </a:p>
          <a:p>
            <a:pPr marL="746125" lvl="3" indent="-288925">
              <a:buClr>
                <a:srgbClr val="C00000"/>
              </a:buClr>
              <a:buFont typeface="+mj-lt"/>
              <a:buAutoNum type="alphaLcPeriod"/>
              <a:tabLst>
                <a:tab pos="2852738" algn="l"/>
              </a:tabLst>
            </a:pPr>
            <a:r>
              <a:rPr lang="en-US" sz="2400" dirty="0" smtClean="0"/>
              <a:t>its </a:t>
            </a:r>
            <a:r>
              <a:rPr lang="en-US" sz="2400" dirty="0"/>
              <a:t>total surface </a:t>
            </a:r>
            <a:r>
              <a:rPr lang="en-US" sz="2400" dirty="0" smtClean="0"/>
              <a:t/>
            </a:r>
            <a:br>
              <a:rPr lang="en-US" sz="2400" dirty="0" smtClean="0"/>
            </a:br>
            <a:r>
              <a:rPr lang="en-US" sz="2400" dirty="0" smtClean="0"/>
              <a:t>area</a:t>
            </a:r>
            <a:r>
              <a:rPr lang="en-US" sz="2400" dirty="0"/>
              <a:t>.</a:t>
            </a:r>
          </a:p>
          <a:p>
            <a:pPr marL="457200" lvl="2" indent="-457200">
              <a:buClr>
                <a:srgbClr val="C00000"/>
              </a:buClr>
              <a:buFont typeface="+mj-lt"/>
              <a:buAutoNum type="arabicPeriod" startAt="7"/>
              <a:tabLst>
                <a:tab pos="914400" algn="l"/>
                <a:tab pos="2852738" algn="l"/>
              </a:tabLst>
            </a:pPr>
            <a:r>
              <a:rPr lang="en-US" sz="2400" b="1" dirty="0">
                <a:solidFill>
                  <a:srgbClr val="C00000"/>
                </a:solidFill>
              </a:rPr>
              <a:t>Problem-solving / </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Real </a:t>
            </a:r>
            <a:r>
              <a:rPr lang="en-US" sz="2400" dirty="0"/>
              <a:t>Work out the </a:t>
            </a:r>
            <a:r>
              <a:rPr lang="en-US" sz="2400" dirty="0" smtClean="0"/>
              <a:t/>
            </a:r>
            <a:br>
              <a:rPr lang="en-US" sz="2400" dirty="0" smtClean="0"/>
            </a:br>
            <a:r>
              <a:rPr lang="en-US" sz="2400" dirty="0" smtClean="0"/>
              <a:t>area </a:t>
            </a:r>
            <a:r>
              <a:rPr lang="en-US" sz="2400" dirty="0"/>
              <a:t>of card used to </a:t>
            </a:r>
            <a:r>
              <a:rPr lang="en-US" sz="2400" dirty="0" smtClean="0"/>
              <a:t/>
            </a:r>
            <a:br>
              <a:rPr lang="en-US" sz="2400" dirty="0" smtClean="0"/>
            </a:br>
            <a:r>
              <a:rPr lang="en-US" sz="2400" dirty="0" smtClean="0"/>
              <a:t>make </a:t>
            </a:r>
            <a:r>
              <a:rPr lang="en-US" sz="2400" dirty="0"/>
              <a:t>this </a:t>
            </a:r>
            <a:r>
              <a:rPr lang="en-US" sz="2400" dirty="0" smtClean="0"/>
              <a:t/>
            </a:r>
            <a:br>
              <a:rPr lang="en-US" sz="2400" dirty="0" smtClean="0"/>
            </a:br>
            <a:r>
              <a:rPr lang="en-US" sz="2400" dirty="0" smtClean="0"/>
              <a:t>disposable cup</a:t>
            </a:r>
            <a:r>
              <a:rPr lang="en-US" sz="2400" dirty="0"/>
              <a:t>.</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408" y="1268760"/>
            <a:ext cx="548640" cy="537090"/>
          </a:xfrm>
          <a:prstGeom prst="rect">
            <a:avLst/>
          </a:prstGeom>
        </p:spPr>
      </p:pic>
      <p:sp>
        <p:nvSpPr>
          <p:cNvPr id="5" name="Rectangle 4"/>
          <p:cNvSpPr/>
          <p:nvPr/>
        </p:nvSpPr>
        <p:spPr>
          <a:xfrm>
            <a:off x="288032" y="5951021"/>
            <a:ext cx="5220072" cy="707886"/>
          </a:xfrm>
          <a:prstGeom prst="rect">
            <a:avLst/>
          </a:prstGeom>
        </p:spPr>
        <p:txBody>
          <a:bodyPr wrap="square">
            <a:spAutoFit/>
          </a:bodyPr>
          <a:lstStyle/>
          <a:p>
            <a:r>
              <a:rPr lang="en-US" sz="2000" b="1" dirty="0">
                <a:solidFill>
                  <a:srgbClr val="C00000"/>
                </a:solidFill>
              </a:rPr>
              <a:t>Discussion</a:t>
            </a:r>
            <a:r>
              <a:rPr lang="en-US" sz="2000" dirty="0">
                <a:solidFill>
                  <a:srgbClr val="C00000"/>
                </a:solidFill>
              </a:rPr>
              <a:t> </a:t>
            </a:r>
            <a:r>
              <a:rPr lang="en-US" sz="2000" dirty="0"/>
              <a:t>Which value of </a:t>
            </a:r>
            <a:r>
              <a:rPr lang="en-US" sz="2000" i="1" dirty="0" smtClean="0"/>
              <a:t>l</a:t>
            </a:r>
            <a:r>
              <a:rPr lang="en-US" sz="2000" dirty="0" smtClean="0"/>
              <a:t> </a:t>
            </a:r>
            <a:r>
              <a:rPr lang="en-US" sz="2000" dirty="0"/>
              <a:t>gives the most accurate calculation for surface area?</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0689" y="4206813"/>
            <a:ext cx="1767415" cy="168708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77713" y="2124668"/>
            <a:ext cx="1732590" cy="1653838"/>
          </a:xfrm>
          <a:prstGeom prst="rect">
            <a:avLst/>
          </a:prstGeom>
        </p:spPr>
      </p:pic>
      <p:sp>
        <p:nvSpPr>
          <p:cNvPr id="15" name="Rectangle 14"/>
          <p:cNvSpPr/>
          <p:nvPr/>
        </p:nvSpPr>
        <p:spPr>
          <a:xfrm flipH="1">
            <a:off x="5580112" y="5581689"/>
            <a:ext cx="3219303" cy="1015663"/>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Q8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Use Pythagoras to work out the slant height.</a:t>
            </a:r>
          </a:p>
        </p:txBody>
      </p:sp>
    </p:spTree>
    <p:extLst>
      <p:ext uri="{BB962C8B-B14F-4D97-AF65-F5344CB8AC3E}">
        <p14:creationId xmlns:p14="http://schemas.microsoft.com/office/powerpoint/2010/main" val="269840456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203</a:t>
            </a:r>
            <a:endParaRPr lang="en-GB" sz="1400" b="1" dirty="0">
              <a:latin typeface="Calibri" panose="020F0502020204030204" pitchFamily="34" charset="0"/>
            </a:endParaRPr>
          </a:p>
        </p:txBody>
      </p:sp>
      <p:sp>
        <p:nvSpPr>
          <p:cNvPr id="3" name="Rectangle 2"/>
          <p:cNvSpPr/>
          <p:nvPr/>
        </p:nvSpPr>
        <p:spPr>
          <a:xfrm>
            <a:off x="251520" y="1196752"/>
            <a:ext cx="5256584" cy="5632311"/>
          </a:xfrm>
          <a:prstGeom prst="rect">
            <a:avLst/>
          </a:prstGeom>
        </p:spPr>
        <p:txBody>
          <a:bodyPr wrap="square">
            <a:spAutoFit/>
          </a:bodyPr>
          <a:lstStyle/>
          <a:p>
            <a:pPr marL="749300" indent="-749300">
              <a:buClr>
                <a:srgbClr val="C00000"/>
              </a:buClr>
              <a:tabLst>
                <a:tab pos="1079500" algn="l"/>
                <a:tab pos="2852738" algn="l"/>
              </a:tabLst>
            </a:pPr>
            <a:r>
              <a:rPr lang="en-US" sz="2400" b="1" dirty="0" smtClean="0">
                <a:solidFill>
                  <a:srgbClr val="FF0000"/>
                </a:solidFill>
              </a:rPr>
              <a:t>Geometrical Fluency</a:t>
            </a:r>
            <a:endParaRPr lang="en-US" sz="2400" b="1" dirty="0">
              <a:solidFill>
                <a:srgbClr val="FF0000"/>
              </a:solidFill>
            </a:endParaRPr>
          </a:p>
          <a:p>
            <a:pPr marL="512763" indent="-512763">
              <a:buClr>
                <a:srgbClr val="C00000"/>
              </a:buClr>
              <a:buFont typeface="+mj-lt"/>
              <a:buAutoNum type="arabicPeriod" startAt="8"/>
              <a:tabLst>
                <a:tab pos="1079500" algn="l"/>
                <a:tab pos="2852738" algn="l"/>
              </a:tabLst>
            </a:pPr>
            <a:r>
              <a:rPr lang="en-US" sz="2400" dirty="0"/>
              <a:t>Sketch a circle. Draw and label its centre, radius and diameter.</a:t>
            </a:r>
          </a:p>
          <a:p>
            <a:pPr marL="512763" indent="-512763">
              <a:buClr>
                <a:srgbClr val="C00000"/>
              </a:buClr>
              <a:buFont typeface="+mj-lt"/>
              <a:buAutoNum type="arabicPeriod" startAt="8"/>
              <a:tabLst>
                <a:tab pos="1079500" algn="l"/>
                <a:tab pos="2852738" algn="l"/>
              </a:tabLst>
            </a:pPr>
            <a:r>
              <a:rPr lang="en-US" sz="2400" dirty="0" smtClean="0">
                <a:solidFill>
                  <a:srgbClr val="C00000"/>
                </a:solidFill>
              </a:rPr>
              <a:t>a.</a:t>
            </a:r>
            <a:r>
              <a:rPr lang="en-US" sz="2400" dirty="0" smtClean="0"/>
              <a:t> </a:t>
            </a:r>
            <a:r>
              <a:rPr lang="en-US" sz="2400" dirty="0"/>
              <a:t>Sketch the net of this triangular </a:t>
            </a:r>
            <a:r>
              <a:rPr lang="en-US" sz="2400" dirty="0" smtClean="0"/>
              <a:t>prism.</a:t>
            </a:r>
            <a:br>
              <a:rPr lang="en-US" sz="2400" dirty="0" smtClean="0"/>
            </a:br>
            <a:r>
              <a:rPr lang="en-US" sz="2400" dirty="0" smtClean="0"/>
              <a:t>Label </a:t>
            </a:r>
            <a:r>
              <a:rPr lang="en-US" sz="2400" dirty="0"/>
              <a:t>the lengths on your net</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1400" dirty="0" smtClean="0"/>
          </a:p>
          <a:p>
            <a:pPr marL="969963" lvl="1" indent="-457200">
              <a:buClr>
                <a:srgbClr val="C00000"/>
              </a:buClr>
              <a:buFont typeface="+mj-lt"/>
              <a:buAutoNum type="alphaLcPeriod" startAt="2"/>
              <a:tabLst>
                <a:tab pos="2852738" algn="l"/>
              </a:tabLst>
            </a:pPr>
            <a:r>
              <a:rPr lang="en-US" sz="2400" dirty="0" smtClean="0"/>
              <a:t>Work out the surface area of the prism.</a:t>
            </a:r>
            <a:endParaRPr lang="en-US" sz="24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7228" y="3521820"/>
            <a:ext cx="3425169" cy="2283444"/>
          </a:xfrm>
          <a:prstGeom prst="rect">
            <a:avLst/>
          </a:prstGeom>
        </p:spPr>
      </p:pic>
    </p:spTree>
    <p:extLst>
      <p:ext uri="{BB962C8B-B14F-4D97-AF65-F5344CB8AC3E}">
        <p14:creationId xmlns:p14="http://schemas.microsoft.com/office/powerpoint/2010/main" val="1350216804"/>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224</a:t>
            </a:r>
            <a:endParaRPr lang="en-GB" sz="1400" b="1" dirty="0">
              <a:latin typeface="Calibri" panose="020F0502020204030204" pitchFamily="34" charset="0"/>
            </a:endParaRPr>
          </a:p>
        </p:txBody>
      </p:sp>
      <p:sp>
        <p:nvSpPr>
          <p:cNvPr id="3" name="Rectangle 2"/>
          <p:cNvSpPr/>
          <p:nvPr/>
        </p:nvSpPr>
        <p:spPr>
          <a:xfrm>
            <a:off x="271683" y="1219652"/>
            <a:ext cx="5236421" cy="5478423"/>
          </a:xfrm>
          <a:prstGeom prst="rect">
            <a:avLst/>
          </a:prstGeom>
        </p:spPr>
        <p:txBody>
          <a:bodyPr wrap="square">
            <a:spAutoFit/>
          </a:bodyPr>
          <a:lstStyle/>
          <a:p>
            <a:pPr marL="457200" lvl="2" indent="-457200">
              <a:buClr>
                <a:srgbClr val="C00000"/>
              </a:buClr>
              <a:buFont typeface="+mj-lt"/>
              <a:buAutoNum type="arabicPeriod" startAt="9"/>
              <a:tabLst>
                <a:tab pos="914400" algn="l"/>
                <a:tab pos="2852738" algn="l"/>
              </a:tabLst>
            </a:pPr>
            <a:r>
              <a:rPr lang="en-US" sz="2500" b="1" dirty="0">
                <a:solidFill>
                  <a:srgbClr val="C00000"/>
                </a:solidFill>
              </a:rPr>
              <a:t>Problem-solving</a:t>
            </a:r>
            <a:r>
              <a:rPr lang="en-US" sz="2500" dirty="0">
                <a:solidFill>
                  <a:srgbClr val="C00000"/>
                </a:solidFill>
              </a:rPr>
              <a:t> </a:t>
            </a:r>
            <a:r>
              <a:rPr lang="en-US" sz="2500" dirty="0"/>
              <a:t>Work out the total surface area and volume of a cone with radius 27 mm and vertical height 83 mm.</a:t>
            </a:r>
          </a:p>
          <a:p>
            <a:pPr marL="457200" lvl="2" indent="-457200">
              <a:buClr>
                <a:srgbClr val="C00000"/>
              </a:buClr>
              <a:buFont typeface="+mj-lt"/>
              <a:buAutoNum type="arabicPeriod" startAt="9"/>
              <a:tabLst>
                <a:tab pos="914400" algn="l"/>
                <a:tab pos="2852738" algn="l"/>
              </a:tabLst>
            </a:pPr>
            <a:r>
              <a:rPr lang="en-US" sz="2500" b="1" dirty="0" smtClean="0">
                <a:solidFill>
                  <a:srgbClr val="C00000"/>
                </a:solidFill>
              </a:rPr>
              <a:t>Problem-solving</a:t>
            </a:r>
            <a:r>
              <a:rPr lang="en-US" sz="2500" dirty="0" smtClean="0">
                <a:solidFill>
                  <a:srgbClr val="C00000"/>
                </a:solidFill>
              </a:rPr>
              <a:t> </a:t>
            </a:r>
            <a:r>
              <a:rPr lang="en-US" sz="2500" dirty="0"/>
              <a:t>An ice cream cone of radius 3 cm holds 100 ml of ice </a:t>
            </a:r>
            <a:r>
              <a:rPr lang="en-US" sz="2500" dirty="0" smtClean="0"/>
              <a:t>cream.</a:t>
            </a:r>
            <a:br>
              <a:rPr lang="en-US" sz="2500" dirty="0" smtClean="0"/>
            </a:br>
            <a:r>
              <a:rPr lang="en-US" sz="2500" dirty="0" smtClean="0"/>
              <a:t>What </a:t>
            </a:r>
            <a:r>
              <a:rPr lang="en-US" sz="2500" dirty="0"/>
              <a:t>is the height of the cone?</a:t>
            </a:r>
          </a:p>
          <a:p>
            <a:pPr marL="457200" lvl="2" indent="-457200">
              <a:buClr>
                <a:srgbClr val="C00000"/>
              </a:buClr>
              <a:buFont typeface="+mj-lt"/>
              <a:buAutoNum type="arabicPeriod" startAt="9"/>
              <a:tabLst>
                <a:tab pos="914400" algn="l"/>
                <a:tab pos="2852738" algn="l"/>
              </a:tabLst>
            </a:pPr>
            <a:r>
              <a:rPr lang="en-US" sz="2500" b="1" dirty="0" smtClean="0">
                <a:solidFill>
                  <a:srgbClr val="C00000"/>
                </a:solidFill>
              </a:rPr>
              <a:t>Problem-solving </a:t>
            </a:r>
            <a:r>
              <a:rPr lang="en-US" sz="2500" b="1" dirty="0">
                <a:solidFill>
                  <a:srgbClr val="C00000"/>
                </a:solidFill>
              </a:rPr>
              <a:t>/ STEM </a:t>
            </a:r>
            <a:r>
              <a:rPr lang="en-US" sz="2500" dirty="0"/>
              <a:t>A sphere of plastic with volume 600cm</a:t>
            </a:r>
            <a:r>
              <a:rPr lang="en-US" sz="2500" baseline="30000" dirty="0"/>
              <a:t>3</a:t>
            </a:r>
            <a:r>
              <a:rPr lang="en-US" sz="2500" dirty="0"/>
              <a:t> Is melted and used to make a cone of the same </a:t>
            </a:r>
            <a:r>
              <a:rPr lang="en-US" sz="2500" dirty="0" smtClean="0"/>
              <a:t>radius.</a:t>
            </a:r>
            <a:br>
              <a:rPr lang="en-US" sz="2500" dirty="0" smtClean="0"/>
            </a:br>
            <a:r>
              <a:rPr lang="en-US" sz="2500" dirty="0" smtClean="0"/>
              <a:t>Work </a:t>
            </a:r>
            <a:r>
              <a:rPr lang="en-US" sz="2500" dirty="0"/>
              <a:t>out the height of the cone.</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408" y="1268760"/>
            <a:ext cx="548640" cy="5370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4320520"/>
            <a:ext cx="548640" cy="548640"/>
          </a:xfrm>
          <a:prstGeom prst="rect">
            <a:avLst/>
          </a:prstGeom>
        </p:spPr>
      </p:pic>
    </p:spTree>
    <p:extLst>
      <p:ext uri="{BB962C8B-B14F-4D97-AF65-F5344CB8AC3E}">
        <p14:creationId xmlns:p14="http://schemas.microsoft.com/office/powerpoint/2010/main" val="1163899531"/>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224</a:t>
            </a:r>
            <a:endParaRPr lang="en-GB" sz="1400" b="1" dirty="0">
              <a:latin typeface="Calibri" panose="020F0502020204030204" pitchFamily="34" charset="0"/>
            </a:endParaRPr>
          </a:p>
        </p:txBody>
      </p:sp>
      <p:sp>
        <p:nvSpPr>
          <p:cNvPr id="3" name="Rectangle 2"/>
          <p:cNvSpPr/>
          <p:nvPr/>
        </p:nvSpPr>
        <p:spPr>
          <a:xfrm>
            <a:off x="271683" y="1219652"/>
            <a:ext cx="5236421" cy="5139869"/>
          </a:xfrm>
          <a:prstGeom prst="rect">
            <a:avLst/>
          </a:prstGeom>
        </p:spPr>
        <p:txBody>
          <a:bodyPr wrap="square">
            <a:spAutoFit/>
          </a:bodyPr>
          <a:lstStyle/>
          <a:p>
            <a:pPr marL="522288" lvl="2" indent="-522288">
              <a:buClr>
                <a:srgbClr val="C00000"/>
              </a:buClr>
              <a:buFont typeface="+mj-lt"/>
              <a:buAutoNum type="arabicPeriod" startAt="12"/>
              <a:tabLst>
                <a:tab pos="914400" algn="l"/>
                <a:tab pos="2852738" algn="l"/>
              </a:tabLst>
            </a:pPr>
            <a:r>
              <a:rPr lang="en-US" sz="2500" dirty="0"/>
              <a:t>The top 8cm of this cone is cut off, to leave a 3D solid called a frustum. Work out the volume of the frustum, in terms of </a:t>
            </a:r>
            <a:r>
              <a:rPr lang="el-GR" sz="2800" dirty="0">
                <a:latin typeface="Times New Roman" panose="02020603050405020304" pitchFamily="18" charset="0"/>
                <a:cs typeface="Times New Roman" panose="02020603050405020304" pitchFamily="18" charset="0"/>
              </a:rPr>
              <a:t>π</a:t>
            </a:r>
            <a:r>
              <a:rPr lang="en-US" sz="2500" dirty="0" smtClean="0"/>
              <a:t>.</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endParaRPr lang="en-US" sz="2500" dirty="0" smtClean="0"/>
          </a:p>
          <a:p>
            <a:pPr marL="522288" lvl="2" indent="-522288">
              <a:buClr>
                <a:srgbClr val="C00000"/>
              </a:buClr>
              <a:buFont typeface="+mj-lt"/>
              <a:buAutoNum type="arabicPeriod" startAt="12"/>
              <a:tabLst>
                <a:tab pos="914400" algn="l"/>
                <a:tab pos="2852738" algn="l"/>
              </a:tabLst>
            </a:pPr>
            <a:endParaRPr lang="en-US" sz="2500" dirty="0" smtClean="0"/>
          </a:p>
          <a:p>
            <a:pPr marL="522288" lvl="2" indent="-522288">
              <a:buClr>
                <a:srgbClr val="C00000"/>
              </a:buClr>
              <a:buFont typeface="+mj-lt"/>
              <a:buAutoNum type="arabicPeriod" startAt="14"/>
              <a:tabLst>
                <a:tab pos="914400" algn="l"/>
                <a:tab pos="2852738" algn="l"/>
              </a:tabLst>
            </a:pPr>
            <a:r>
              <a:rPr lang="en-US" sz="2500" dirty="0"/>
              <a:t>Calculate the </a:t>
            </a:r>
            <a:r>
              <a:rPr lang="en-US" sz="2500" dirty="0" smtClean="0"/>
              <a:t/>
            </a:r>
            <a:br>
              <a:rPr lang="en-US" sz="2500" dirty="0" smtClean="0"/>
            </a:br>
            <a:r>
              <a:rPr lang="en-US" sz="2500" dirty="0" smtClean="0"/>
              <a:t>volume </a:t>
            </a:r>
            <a:r>
              <a:rPr lang="en-US" sz="2500" dirty="0"/>
              <a:t>of this </a:t>
            </a:r>
            <a:r>
              <a:rPr lang="en-US" sz="2500" dirty="0" smtClean="0"/>
              <a:t/>
            </a:r>
            <a:br>
              <a:rPr lang="en-US" sz="2500" dirty="0" smtClean="0"/>
            </a:br>
            <a:r>
              <a:rPr lang="en-US" sz="2500" dirty="0" smtClean="0"/>
              <a:t>3D </a:t>
            </a:r>
            <a:r>
              <a:rPr lang="en-US" sz="2500" dirty="0"/>
              <a:t>solid.</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408" y="1268760"/>
            <a:ext cx="548640" cy="5370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432052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3528" y="2852936"/>
            <a:ext cx="2560071" cy="1828620"/>
          </a:xfrm>
          <a:prstGeom prst="rect">
            <a:avLst/>
          </a:prstGeom>
        </p:spPr>
      </p:pic>
      <p:sp>
        <p:nvSpPr>
          <p:cNvPr id="9" name="Rectangle 8"/>
          <p:cNvSpPr/>
          <p:nvPr/>
        </p:nvSpPr>
        <p:spPr>
          <a:xfrm flipH="1">
            <a:off x="3059831" y="2877904"/>
            <a:ext cx="2413347" cy="1631216"/>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Q9f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Volume of frustum = volume of whole cone - volume of top cone.</a:t>
            </a:r>
          </a:p>
        </p:txBody>
      </p:sp>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275856" y="4581128"/>
            <a:ext cx="2016224" cy="2016224"/>
          </a:xfrm>
          <a:prstGeom prst="rect">
            <a:avLst/>
          </a:prstGeom>
        </p:spPr>
      </p:pic>
    </p:spTree>
    <p:extLst>
      <p:ext uri="{BB962C8B-B14F-4D97-AF65-F5344CB8AC3E}">
        <p14:creationId xmlns:p14="http://schemas.microsoft.com/office/powerpoint/2010/main" val="2006273161"/>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7.7 – Pyramids and Cones</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224</a:t>
            </a:r>
            <a:endParaRPr lang="en-GB" sz="1400" b="1" dirty="0">
              <a:latin typeface="Calibri" panose="020F0502020204030204" pitchFamily="34" charset="0"/>
            </a:endParaRPr>
          </a:p>
        </p:txBody>
      </p:sp>
      <p:sp>
        <p:nvSpPr>
          <p:cNvPr id="3" name="Rectangle 2"/>
          <p:cNvSpPr/>
          <p:nvPr/>
        </p:nvSpPr>
        <p:spPr>
          <a:xfrm>
            <a:off x="271683" y="1219652"/>
            <a:ext cx="3580237" cy="3985706"/>
          </a:xfrm>
          <a:prstGeom prst="rect">
            <a:avLst/>
          </a:prstGeom>
        </p:spPr>
        <p:txBody>
          <a:bodyPr wrap="square">
            <a:spAutoFit/>
          </a:bodyPr>
          <a:lstStyle/>
          <a:p>
            <a:pPr marL="522288" lvl="2" indent="-522288">
              <a:buClr>
                <a:srgbClr val="C00000"/>
              </a:buClr>
              <a:buFont typeface="+mj-lt"/>
              <a:buAutoNum type="arabicPeriod" startAt="13"/>
              <a:tabLst>
                <a:tab pos="914400" algn="l"/>
                <a:tab pos="2852738" algn="l"/>
              </a:tabLst>
            </a:pPr>
            <a:r>
              <a:rPr lang="en-US" sz="2300" dirty="0"/>
              <a:t>This 3D solid is made from a cylinder and a cone.</a:t>
            </a:r>
          </a:p>
          <a:p>
            <a:pPr marL="522288" lvl="2" indent="-522288">
              <a:buClr>
                <a:srgbClr val="C00000"/>
              </a:buClr>
              <a:buFont typeface="+mj-lt"/>
              <a:buAutoNum type="arabicPeriod" startAt="13"/>
              <a:tabLst>
                <a:tab pos="914400" algn="l"/>
                <a:tab pos="2852738" algn="l"/>
              </a:tabLst>
            </a:pPr>
            <a:r>
              <a:rPr lang="en-US" sz="2300" dirty="0"/>
              <a:t>Write an expression, in mm</a:t>
            </a:r>
            <a:r>
              <a:rPr lang="en-US" sz="2300" baseline="30000" dirty="0"/>
              <a:t>3</a:t>
            </a:r>
            <a:r>
              <a:rPr lang="en-US" sz="2300" dirty="0"/>
              <a:t>, for </a:t>
            </a:r>
            <a:endParaRPr lang="en-US" sz="2300" dirty="0" smtClean="0"/>
          </a:p>
          <a:p>
            <a:pPr marL="801688" lvl="3" indent="-344488">
              <a:buClr>
                <a:srgbClr val="C00000"/>
              </a:buClr>
              <a:buFont typeface="+mj-lt"/>
              <a:buAutoNum type="alphaLcPeriod"/>
              <a:tabLst>
                <a:tab pos="2852738" algn="l"/>
              </a:tabLst>
            </a:pPr>
            <a:r>
              <a:rPr lang="en-US" sz="2300" dirty="0" smtClean="0"/>
              <a:t>the </a:t>
            </a:r>
            <a:r>
              <a:rPr lang="en-US" sz="2300" dirty="0"/>
              <a:t>volume of the cylinder </a:t>
            </a:r>
            <a:endParaRPr lang="en-US" sz="2300" dirty="0" smtClean="0"/>
          </a:p>
          <a:p>
            <a:pPr marL="801688" lvl="3" indent="-344488">
              <a:buClr>
                <a:srgbClr val="C00000"/>
              </a:buClr>
              <a:buFont typeface="+mj-lt"/>
              <a:buAutoNum type="alphaLcPeriod"/>
              <a:tabLst>
                <a:tab pos="2852738" algn="l"/>
              </a:tabLst>
            </a:pPr>
            <a:r>
              <a:rPr lang="en-US" sz="2300" dirty="0" smtClean="0"/>
              <a:t>the </a:t>
            </a:r>
            <a:r>
              <a:rPr lang="en-US" sz="2300" dirty="0"/>
              <a:t>volume of the cone </a:t>
            </a:r>
            <a:endParaRPr lang="en-US" sz="2300" dirty="0" smtClean="0"/>
          </a:p>
          <a:p>
            <a:pPr marL="801688" lvl="3" indent="-344488">
              <a:buClr>
                <a:srgbClr val="C00000"/>
              </a:buClr>
              <a:buFont typeface="+mj-lt"/>
              <a:buAutoNum type="alphaLcPeriod"/>
              <a:tabLst>
                <a:tab pos="2852738" algn="l"/>
              </a:tabLst>
            </a:pPr>
            <a:r>
              <a:rPr lang="en-US" sz="2300" dirty="0" smtClean="0"/>
              <a:t>the </a:t>
            </a:r>
            <a:r>
              <a:rPr lang="en-US" sz="2300" dirty="0"/>
              <a:t>total volume of the solid.</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408" y="1268760"/>
            <a:ext cx="548640" cy="53709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12666" y="1278352"/>
            <a:ext cx="1576465" cy="2942736"/>
          </a:xfrm>
          <a:prstGeom prst="rect">
            <a:avLst/>
          </a:prstGeom>
        </p:spPr>
      </p:pic>
      <p:sp>
        <p:nvSpPr>
          <p:cNvPr id="11" name="Rectangle 10"/>
          <p:cNvSpPr/>
          <p:nvPr/>
        </p:nvSpPr>
        <p:spPr>
          <a:xfrm flipH="1">
            <a:off x="284592" y="5443190"/>
            <a:ext cx="5204539" cy="115416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Q13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 Convert the heights to mm:</a:t>
            </a:r>
          </a:p>
          <a:p>
            <a:r>
              <a:rPr lang="en-US" sz="2300" dirty="0" smtClean="0">
                <a:solidFill>
                  <a:schemeClr val="tx1"/>
                </a:solidFill>
                <a:latin typeface="Arial" panose="020B0604020202020204" pitchFamily="34" charset="0"/>
                <a:cs typeface="Arial" panose="020B0604020202020204" pitchFamily="34" charset="0"/>
              </a:rPr>
              <a:t>6cm =  </a:t>
            </a:r>
            <a:r>
              <a:rPr lang="en-US" sz="23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300" dirty="0" smtClean="0">
                <a:solidFill>
                  <a:schemeClr val="tx1"/>
                </a:solidFill>
                <a:latin typeface="Arial" panose="020B0604020202020204" pitchFamily="34" charset="0"/>
                <a:cs typeface="Arial" panose="020B0604020202020204" pitchFamily="34" charset="0"/>
              </a:rPr>
              <a:t> mm</a:t>
            </a:r>
          </a:p>
          <a:p>
            <a:r>
              <a:rPr lang="en-US" sz="2300" i="1" dirty="0" smtClean="0">
                <a:solidFill>
                  <a:schemeClr val="tx1"/>
                </a:solidFill>
                <a:latin typeface="Arial" panose="020B0604020202020204" pitchFamily="34" charset="0"/>
                <a:cs typeface="Arial" panose="020B0604020202020204" pitchFamily="34" charset="0"/>
              </a:rPr>
              <a:t>x</a:t>
            </a:r>
            <a:r>
              <a:rPr lang="en-US" sz="2300" dirty="0" smtClean="0">
                <a:solidFill>
                  <a:schemeClr val="tx1"/>
                </a:solidFill>
                <a:latin typeface="Arial" panose="020B0604020202020204" pitchFamily="34" charset="0"/>
                <a:cs typeface="Arial" panose="020B0604020202020204" pitchFamily="34" charset="0"/>
              </a:rPr>
              <a:t> cm = </a:t>
            </a:r>
            <a:r>
              <a:rPr lang="en-US" sz="23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300" dirty="0" smtClean="0">
                <a:solidFill>
                  <a:schemeClr val="tx1"/>
                </a:solidFill>
                <a:latin typeface="Arial" panose="020B0604020202020204" pitchFamily="34" charset="0"/>
                <a:cs typeface="Arial" panose="020B0604020202020204" pitchFamily="34" charset="0"/>
              </a:rPr>
              <a:t> mm</a:t>
            </a:r>
            <a:endParaRPr lang="en-US" sz="2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639558"/>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Problem Solving</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225</a:t>
            </a:r>
            <a:endParaRPr lang="en-GB" sz="1400" b="1" dirty="0">
              <a:latin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73289555"/>
              </p:ext>
            </p:extLst>
          </p:nvPr>
        </p:nvGraphicFramePr>
        <p:xfrm>
          <a:off x="251518" y="1268760"/>
          <a:ext cx="8568952" cy="1023411"/>
        </p:xfrm>
        <a:graphic>
          <a:graphicData uri="http://schemas.openxmlformats.org/drawingml/2006/table">
            <a:tbl>
              <a:tblPr firstRow="1" bandRow="1">
                <a:effectLst/>
                <a:tableStyleId>{5940675A-B579-460E-94D1-54222C63F5DA}</a:tableStyleId>
              </a:tblPr>
              <a:tblGrid>
                <a:gridCol w="8568952"/>
              </a:tblGrid>
              <a:tr h="566211">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41901">
                <a:tc>
                  <a:txBody>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Use a flow diagram to help you solve problems.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bl>
          </a:graphicData>
        </a:graphic>
      </p:graphicFrame>
      <p:sp>
        <p:nvSpPr>
          <p:cNvPr id="18" name="Rectangle 17"/>
          <p:cNvSpPr/>
          <p:nvPr/>
        </p:nvSpPr>
        <p:spPr>
          <a:xfrm flipH="1">
            <a:off x="238559" y="2548056"/>
            <a:ext cx="8581913" cy="4052391"/>
          </a:xfrm>
          <a:prstGeom prst="rect">
            <a:avLst/>
          </a:prstGeom>
          <a:solidFill>
            <a:srgbClr val="FEF1E1"/>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3291840" rtlCol="0" anchor="t" anchorCtr="0">
            <a:spAutoFit/>
          </a:bodyPr>
          <a:lstStyle/>
          <a:p>
            <a:r>
              <a:rPr lang="en-US" sz="2000" dirty="0">
                <a:solidFill>
                  <a:schemeClr val="tx1"/>
                </a:solidFill>
                <a:latin typeface="Arial" panose="020B0604020202020204" pitchFamily="34" charset="0"/>
                <a:cs typeface="Arial" panose="020B0604020202020204" pitchFamily="34" charset="0"/>
              </a:rPr>
              <a:t>The diameter of an ice cream scoop must match the diameter of the cone. This is the medium scoop and medium cone.</a:t>
            </a:r>
          </a:p>
          <a:p>
            <a:r>
              <a:rPr lang="en-US" sz="2000" dirty="0">
                <a:solidFill>
                  <a:schemeClr val="tx1"/>
                </a:solidFill>
                <a:latin typeface="Arial" panose="020B0604020202020204" pitchFamily="34" charset="0"/>
                <a:cs typeface="Arial" panose="020B0604020202020204" pitchFamily="34" charset="0"/>
              </a:rPr>
              <a:t>The medium cone has a vertical height of 17.5cm. A large cone has a vertical height of 18cm. The volume of the large cone is 40% bigger than the medium cone. What diameter scoop should be used for the large cone</a:t>
            </a:r>
            <a:r>
              <a:rPr lang="en-US" sz="2000" dirty="0" smtClean="0">
                <a:solidFill>
                  <a:schemeClr val="tx1"/>
                </a:solidFill>
                <a:latin typeface="Arial" panose="020B0604020202020204" pitchFamily="34" charset="0"/>
                <a:cs typeface="Arial" panose="020B0604020202020204" pitchFamily="34" charset="0"/>
              </a:rPr>
              <a:t>?</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900" dirty="0" smtClean="0">
                <a:solidFill>
                  <a:schemeClr val="tx1"/>
                </a:solidFill>
                <a:latin typeface="Arial" panose="020B0604020202020204" pitchFamily="34" charset="0"/>
                <a:cs typeface="Arial" panose="020B0604020202020204" pitchFamily="34" charset="0"/>
              </a:rPr>
              <a:t/>
            </a:r>
            <a:br>
              <a:rPr lang="en-US" sz="900" dirty="0" smtClean="0">
                <a:solidFill>
                  <a:schemeClr val="tx1"/>
                </a:solidFill>
                <a:latin typeface="Arial" panose="020B0604020202020204" pitchFamily="34" charset="0"/>
                <a:cs typeface="Arial" panose="020B0604020202020204" pitchFamily="34" charset="0"/>
              </a:rPr>
            </a:br>
            <a:endParaRPr lang="en-US" sz="2000" baseline="30000" dirty="0" smtClean="0">
              <a:solidFill>
                <a:srgbClr val="7030A0"/>
              </a:solidFill>
              <a:latin typeface="Comic Sans MS" panose="030F0702030302020204" pitchFamily="66" charset="0"/>
              <a:cs typeface="Times New Roman" panose="02020603050405020304" pitchFamily="18" charset="0"/>
            </a:endParaRPr>
          </a:p>
        </p:txBody>
      </p:sp>
      <p:sp>
        <p:nvSpPr>
          <p:cNvPr id="19" name="Pentagon 18"/>
          <p:cNvSpPr/>
          <p:nvPr/>
        </p:nvSpPr>
        <p:spPr>
          <a:xfrm>
            <a:off x="238559" y="2332032"/>
            <a:ext cx="2943611" cy="424978"/>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Example 6</a:t>
            </a:r>
            <a:endParaRPr lang="en-US" sz="2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43706" y="2607109"/>
            <a:ext cx="3176764" cy="3929155"/>
          </a:xfrm>
          <a:prstGeom prst="rect">
            <a:avLst/>
          </a:prstGeom>
        </p:spPr>
      </p:pic>
      <p:sp>
        <p:nvSpPr>
          <p:cNvPr id="25" name="Rectangle 24"/>
          <p:cNvSpPr/>
          <p:nvPr/>
        </p:nvSpPr>
        <p:spPr>
          <a:xfrm flipH="1">
            <a:off x="303565" y="5493861"/>
            <a:ext cx="5204539"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dirty="0" smtClean="0">
                <a:solidFill>
                  <a:schemeClr val="tx1"/>
                </a:solidFill>
                <a:latin typeface="Arial" panose="020B0604020202020204" pitchFamily="34" charset="0"/>
                <a:cs typeface="Arial" panose="020B0604020202020204" pitchFamily="34" charset="0"/>
              </a:rPr>
              <a:t>Draw </a:t>
            </a:r>
            <a:r>
              <a:rPr lang="en-US" sz="2000" dirty="0">
                <a:solidFill>
                  <a:schemeClr val="tx1"/>
                </a:solidFill>
                <a:latin typeface="Arial" panose="020B0604020202020204" pitchFamily="34" charset="0"/>
                <a:cs typeface="Arial" panose="020B0604020202020204" pitchFamily="34" charset="0"/>
              </a:rPr>
              <a:t>a picture to show all the information in the </a:t>
            </a:r>
            <a:r>
              <a:rPr lang="en-US" sz="2000" dirty="0" smtClean="0">
                <a:solidFill>
                  <a:schemeClr val="tx1"/>
                </a:solidFill>
                <a:latin typeface="Arial" panose="020B0604020202020204" pitchFamily="34" charset="0"/>
                <a:cs typeface="Arial" panose="020B0604020202020204" pitchFamily="34" charset="0"/>
              </a:rPr>
              <a:t>question. Use </a:t>
            </a:r>
            <a:r>
              <a:rPr lang="en-US" sz="2000" dirty="0">
                <a:solidFill>
                  <a:schemeClr val="tx1"/>
                </a:solidFill>
                <a:latin typeface="Arial" panose="020B0604020202020204" pitchFamily="34" charset="0"/>
                <a:cs typeface="Arial" panose="020B0604020202020204" pitchFamily="34" charset="0"/>
              </a:rPr>
              <a:t>your picture to draw a flow diagram.</a:t>
            </a:r>
          </a:p>
        </p:txBody>
      </p:sp>
    </p:spTree>
    <p:extLst>
      <p:ext uri="{BB962C8B-B14F-4D97-AF65-F5344CB8AC3E}">
        <p14:creationId xmlns:p14="http://schemas.microsoft.com/office/powerpoint/2010/main" val="3151665055"/>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7 </a:t>
            </a:r>
            <a:r>
              <a:rPr lang="en-GB" sz="4000" dirty="0"/>
              <a:t>– </a:t>
            </a:r>
            <a:r>
              <a:rPr lang="en-GB" sz="4000" dirty="0" smtClean="0"/>
              <a:t>Problem Solving</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flipH="1">
                <a:off x="238559" y="1412776"/>
                <a:ext cx="8581913" cy="5276317"/>
              </a:xfrm>
              <a:prstGeom prst="rect">
                <a:avLst/>
              </a:prstGeom>
              <a:solidFill>
                <a:srgbClr val="FEF1E1"/>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91440" rtlCol="0" anchor="t" anchorCtr="0">
                <a:spAutoFit/>
              </a:bodyPr>
              <a:lstStyle/>
              <a:p>
                <a:pPr>
                  <a:buClr>
                    <a:srgbClr val="C00000"/>
                  </a:buClr>
                  <a:tabLst>
                    <a:tab pos="800100" algn="l"/>
                    <a:tab pos="3314700" algn="l"/>
                  </a:tabLst>
                </a:pPr>
                <a:r>
                  <a:rPr lang="en-US" sz="2000" dirty="0" smtClean="0">
                    <a:solidFill>
                      <a:srgbClr val="7030A0"/>
                    </a:solidFill>
                    <a:latin typeface="Comic Sans MS" panose="030F0702030302020204" pitchFamily="66" charset="0"/>
                    <a:cs typeface="Arial" panose="020B0604020202020204" pitchFamily="34" charset="0"/>
                  </a:rPr>
                  <a:t>	</a:t>
                </a:r>
                <a:r>
                  <a:rPr lang="en-US" sz="1950" dirty="0" smtClean="0">
                    <a:solidFill>
                      <a:schemeClr val="tx1"/>
                    </a:solidFill>
                    <a:latin typeface="Comic Sans MS" panose="030F0702030302020204" pitchFamily="66" charset="0"/>
                    <a:cs typeface="Arial" panose="020B0604020202020204" pitchFamily="34" charset="0"/>
                  </a:rPr>
                  <a:t>Flow Diagram	Working</a:t>
                </a:r>
              </a:p>
              <a:p>
                <a:pPr marL="3314700">
                  <a:buClr>
                    <a:srgbClr val="C00000"/>
                  </a:buClr>
                </a:pPr>
                <a:r>
                  <a:rPr lang="en-US" sz="1950" dirty="0" smtClean="0">
                    <a:solidFill>
                      <a:srgbClr val="7030A0"/>
                    </a:solidFill>
                    <a:latin typeface="Comic Sans MS" panose="030F0702030302020204" pitchFamily="66" charset="0"/>
                    <a:cs typeface="Arial" panose="020B0604020202020204" pitchFamily="34" charset="0"/>
                  </a:rPr>
                  <a:t>Answer</a:t>
                </a:r>
                <a:endParaRPr lang="en-US" sz="1950" dirty="0">
                  <a:solidFill>
                    <a:srgbClr val="7030A0"/>
                  </a:solidFill>
                  <a:latin typeface="Comic Sans MS" panose="030F0702030302020204" pitchFamily="66" charset="0"/>
                  <a:cs typeface="Arial" panose="020B0604020202020204" pitchFamily="34" charset="0"/>
                </a:endParaRPr>
              </a:p>
              <a:p>
                <a:pPr marL="3314700">
                  <a:buClr>
                    <a:srgbClr val="C00000"/>
                  </a:buClr>
                </a:pPr>
                <a:r>
                  <a:rPr lang="en-US" sz="1950" dirty="0">
                    <a:solidFill>
                      <a:srgbClr val="7030A0"/>
                    </a:solidFill>
                    <a:latin typeface="Comic Sans MS" panose="030F0702030302020204" pitchFamily="66" charset="0"/>
                    <a:cs typeface="Arial" panose="020B0604020202020204" pitchFamily="34" charset="0"/>
                  </a:rPr>
                  <a:t>d= </a:t>
                </a:r>
                <a:r>
                  <a:rPr lang="en-US" sz="1950" dirty="0" smtClean="0">
                    <a:solidFill>
                      <a:srgbClr val="7030A0"/>
                    </a:solidFill>
                    <a:latin typeface="Comic Sans MS" panose="030F0702030302020204" pitchFamily="66" charset="0"/>
                    <a:cs typeface="Arial" panose="020B0604020202020204" pitchFamily="34" charset="0"/>
                  </a:rPr>
                  <a:t>2 x 3.5 </a:t>
                </a:r>
                <a:r>
                  <a:rPr lang="en-US" sz="1950" dirty="0">
                    <a:solidFill>
                      <a:srgbClr val="7030A0"/>
                    </a:solidFill>
                    <a:latin typeface="Comic Sans MS" panose="030F0702030302020204" pitchFamily="66" charset="0"/>
                    <a:cs typeface="Arial" panose="020B0604020202020204" pitchFamily="34" charset="0"/>
                  </a:rPr>
                  <a:t>= </a:t>
                </a:r>
                <a:r>
                  <a:rPr lang="en-US" sz="1950" dirty="0" smtClean="0">
                    <a:solidFill>
                      <a:srgbClr val="7030A0"/>
                    </a:solidFill>
                    <a:latin typeface="Comic Sans MS" panose="030F0702030302020204" pitchFamily="66" charset="0"/>
                    <a:cs typeface="Arial" panose="020B0604020202020204" pitchFamily="34" charset="0"/>
                  </a:rPr>
                  <a:t>7cm</a:t>
                </a:r>
              </a:p>
              <a:p>
                <a:pPr marL="3314700">
                  <a:buClr>
                    <a:srgbClr val="C00000"/>
                  </a:buClr>
                </a:pPr>
                <a:endParaRPr lang="en-US" sz="1950" dirty="0" smtClean="0">
                  <a:solidFill>
                    <a:srgbClr val="7030A0"/>
                  </a:solidFill>
                  <a:latin typeface="Comic Sans MS" panose="030F0702030302020204" pitchFamily="66" charset="0"/>
                  <a:cs typeface="Arial" panose="020B0604020202020204" pitchFamily="34" charset="0"/>
                </a:endParaRPr>
              </a:p>
              <a:p>
                <a:pPr marL="3314700">
                  <a:buClr>
                    <a:srgbClr val="C00000"/>
                  </a:buClr>
                </a:pPr>
                <a:r>
                  <a:rPr lang="en-US" sz="1950" dirty="0">
                    <a:solidFill>
                      <a:srgbClr val="7030A0"/>
                    </a:solidFill>
                    <a:latin typeface="Comic Sans MS" panose="030F0702030302020204" pitchFamily="66" charset="0"/>
                    <a:cs typeface="Times New Roman" panose="02020603050405020304" pitchFamily="18" charset="0"/>
                  </a:rPr>
                  <a:t>73.5k = </a:t>
                </a:r>
                <a:r>
                  <a:rPr lang="en-US" sz="1950" dirty="0" smtClean="0">
                    <a:solidFill>
                      <a:srgbClr val="7030A0"/>
                    </a:solidFill>
                    <a:latin typeface="Comic Sans MS" panose="030F0702030302020204" pitchFamily="66" charset="0"/>
                    <a:cs typeface="Times New Roman" panose="02020603050405020304" pitchFamily="18" charset="0"/>
                  </a:rPr>
                  <a:t>6</a:t>
                </a:r>
                <a:r>
                  <a:rPr lang="el-GR" sz="1950" dirty="0" smtClean="0">
                    <a:solidFill>
                      <a:srgbClr val="7030A0"/>
                    </a:solidFill>
                    <a:latin typeface="Comic Sans MS" panose="030F0702030302020204" pitchFamily="66" charset="0"/>
                    <a:cs typeface="Times New Roman" panose="02020603050405020304" pitchFamily="18" charset="0"/>
                  </a:rPr>
                  <a:t>π</a:t>
                </a:r>
                <a:r>
                  <a:rPr lang="en-US" sz="1950" dirty="0" smtClean="0">
                    <a:solidFill>
                      <a:srgbClr val="7030A0"/>
                    </a:solidFill>
                    <a:latin typeface="Comic Sans MS" panose="030F0702030302020204" pitchFamily="66" charset="0"/>
                    <a:cs typeface="Times New Roman" panose="02020603050405020304" pitchFamily="18" charset="0"/>
                  </a:rPr>
                  <a:t>r</a:t>
                </a:r>
                <a:r>
                  <a:rPr lang="en-US" sz="1950" baseline="30000" dirty="0" smtClean="0">
                    <a:solidFill>
                      <a:srgbClr val="7030A0"/>
                    </a:solidFill>
                    <a:latin typeface="Comic Sans MS" panose="030F0702030302020204" pitchFamily="66" charset="0"/>
                    <a:cs typeface="Times New Roman" panose="02020603050405020304" pitchFamily="18" charset="0"/>
                  </a:rPr>
                  <a:t>2</a:t>
                </a:r>
              </a:p>
              <a:p>
                <a:pPr marL="3314700">
                  <a:buClr>
                    <a:srgbClr val="C00000"/>
                  </a:buClr>
                </a:pPr>
                <a:r>
                  <a:rPr lang="en-US" sz="1950" dirty="0">
                    <a:solidFill>
                      <a:srgbClr val="7030A0"/>
                    </a:solidFill>
                    <a:latin typeface="Comic Sans MS" panose="030F0702030302020204" pitchFamily="66" charset="0"/>
                    <a:cs typeface="Times New Roman" panose="02020603050405020304" pitchFamily="18" charset="0"/>
                  </a:rPr>
                  <a:t>12.25 = </a:t>
                </a:r>
                <a:r>
                  <a:rPr lang="en-US" sz="1950" dirty="0" smtClean="0">
                    <a:solidFill>
                      <a:srgbClr val="7030A0"/>
                    </a:solidFill>
                    <a:latin typeface="Comic Sans MS" panose="030F0702030302020204" pitchFamily="66" charset="0"/>
                    <a:cs typeface="Times New Roman" panose="02020603050405020304" pitchFamily="18" charset="0"/>
                  </a:rPr>
                  <a:t>r</a:t>
                </a:r>
                <a:r>
                  <a:rPr lang="en-US" sz="1950" baseline="30000" dirty="0" smtClean="0">
                    <a:solidFill>
                      <a:srgbClr val="7030A0"/>
                    </a:solidFill>
                    <a:latin typeface="Comic Sans MS" panose="030F0702030302020204" pitchFamily="66" charset="0"/>
                    <a:cs typeface="Times New Roman" panose="02020603050405020304" pitchFamily="18" charset="0"/>
                  </a:rPr>
                  <a:t>2</a:t>
                </a:r>
              </a:p>
              <a:p>
                <a:pPr marL="3314700">
                  <a:buClr>
                    <a:srgbClr val="C00000"/>
                  </a:buClr>
                </a:pPr>
                <a:r>
                  <a:rPr lang="en-US" sz="1950" dirty="0">
                    <a:solidFill>
                      <a:srgbClr val="7030A0"/>
                    </a:solidFill>
                    <a:latin typeface="Comic Sans MS" panose="030F0702030302020204" pitchFamily="66" charset="0"/>
                    <a:cs typeface="Times New Roman" panose="02020603050405020304" pitchFamily="18" charset="0"/>
                  </a:rPr>
                  <a:t>3.5 cm = </a:t>
                </a:r>
                <a:r>
                  <a:rPr lang="en-US" sz="1950" dirty="0" smtClean="0">
                    <a:solidFill>
                      <a:srgbClr val="7030A0"/>
                    </a:solidFill>
                    <a:latin typeface="Comic Sans MS" panose="030F0702030302020204" pitchFamily="66" charset="0"/>
                    <a:cs typeface="Times New Roman" panose="02020603050405020304" pitchFamily="18" charset="0"/>
                  </a:rPr>
                  <a:t>r</a:t>
                </a:r>
              </a:p>
              <a:p>
                <a:pPr marL="3314700">
                  <a:buClr>
                    <a:srgbClr val="C00000"/>
                  </a:buClr>
                </a:pPr>
                <a:endParaRPr lang="en-US" sz="1950" dirty="0" smtClean="0">
                  <a:solidFill>
                    <a:srgbClr val="7030A0"/>
                  </a:solidFill>
                  <a:latin typeface="Comic Sans MS" panose="030F0702030302020204" pitchFamily="66" charset="0"/>
                  <a:cs typeface="Times New Roman" panose="02020603050405020304" pitchFamily="18" charset="0"/>
                </a:endParaRPr>
              </a:p>
              <a:p>
                <a:pPr marL="3314700">
                  <a:buClr>
                    <a:srgbClr val="C00000"/>
                  </a:buClr>
                </a:pPr>
                <a14:m>
                  <m:oMath xmlns:m="http://schemas.openxmlformats.org/officeDocument/2006/math">
                    <m:f>
                      <m:fPr>
                        <m:ctrlPr>
                          <a:rPr lang="en-US" sz="1950" i="1">
                            <a:solidFill>
                              <a:srgbClr val="7030A0"/>
                            </a:solidFill>
                            <a:latin typeface="Cambria Math" panose="02040503050406030204" pitchFamily="18" charset="0"/>
                            <a:cs typeface="Arial" panose="020B0604020202020204" pitchFamily="34" charset="0"/>
                          </a:rPr>
                        </m:ctrlPr>
                      </m:fPr>
                      <m:num>
                        <m:r>
                          <a:rPr lang="en-US" sz="1950" i="1">
                            <a:solidFill>
                              <a:srgbClr val="7030A0"/>
                            </a:solidFill>
                            <a:latin typeface="Cambria Math" panose="02040503050406030204" pitchFamily="18" charset="0"/>
                            <a:cs typeface="Arial" panose="020B0604020202020204" pitchFamily="34" charset="0"/>
                          </a:rPr>
                          <m:t>1</m:t>
                        </m:r>
                      </m:num>
                      <m:den>
                        <m:r>
                          <a:rPr lang="en-US" sz="1950" i="1">
                            <a:solidFill>
                              <a:srgbClr val="7030A0"/>
                            </a:solidFill>
                            <a:latin typeface="Cambria Math" panose="02040503050406030204" pitchFamily="18" charset="0"/>
                            <a:cs typeface="Arial" panose="020B0604020202020204" pitchFamily="34" charset="0"/>
                          </a:rPr>
                          <m:t>3</m:t>
                        </m:r>
                      </m:den>
                    </m:f>
                  </m:oMath>
                </a14:m>
                <a:r>
                  <a:rPr lang="en-US" sz="1950" dirty="0">
                    <a:solidFill>
                      <a:schemeClr val="tx1"/>
                    </a:solidFill>
                    <a:latin typeface="Comic Sans MS" panose="030F0702030302020204" pitchFamily="66" charset="0"/>
                    <a:cs typeface="Times New Roman" panose="02020603050405020304" pitchFamily="18" charset="0"/>
                  </a:rPr>
                  <a:t> </a:t>
                </a:r>
                <a:r>
                  <a:rPr lang="en-US" sz="1950" dirty="0">
                    <a:solidFill>
                      <a:srgbClr val="7030A0"/>
                    </a:solidFill>
                    <a:latin typeface="Comic Sans MS" panose="030F0702030302020204" pitchFamily="66" charset="0"/>
                    <a:cs typeface="Times New Roman" panose="02020603050405020304" pitchFamily="18" charset="0"/>
                  </a:rPr>
                  <a:t>x </a:t>
                </a:r>
                <a:r>
                  <a:rPr lang="el-GR" sz="1950" dirty="0">
                    <a:solidFill>
                      <a:srgbClr val="7030A0"/>
                    </a:solidFill>
                    <a:latin typeface="Comic Sans MS" panose="030F0702030302020204" pitchFamily="66" charset="0"/>
                    <a:cs typeface="Times New Roman" panose="02020603050405020304" pitchFamily="18" charset="0"/>
                  </a:rPr>
                  <a:t>π</a:t>
                </a:r>
                <a:r>
                  <a:rPr lang="en-US" sz="1950" dirty="0">
                    <a:solidFill>
                      <a:srgbClr val="7030A0"/>
                    </a:solidFill>
                    <a:latin typeface="Comic Sans MS" panose="030F0702030302020204" pitchFamily="66" charset="0"/>
                    <a:cs typeface="Times New Roman" panose="02020603050405020304" pitchFamily="18" charset="0"/>
                  </a:rPr>
                  <a:t> x</a:t>
                </a:r>
                <a:r>
                  <a:rPr lang="pt-BR" sz="1950" dirty="0">
                    <a:solidFill>
                      <a:srgbClr val="7030A0"/>
                    </a:solidFill>
                    <a:latin typeface="Comic Sans MS" panose="030F0702030302020204" pitchFamily="66" charset="0"/>
                    <a:cs typeface="Times New Roman" panose="02020603050405020304" pitchFamily="18" charset="0"/>
                  </a:rPr>
                  <a:t> </a:t>
                </a:r>
                <a:r>
                  <a:rPr lang="pt-BR" sz="1950" dirty="0" smtClean="0">
                    <a:solidFill>
                      <a:srgbClr val="7030A0"/>
                    </a:solidFill>
                    <a:latin typeface="Comic Sans MS" panose="030F0702030302020204" pitchFamily="66" charset="0"/>
                    <a:cs typeface="Times New Roman" panose="02020603050405020304" pitchFamily="18" charset="0"/>
                  </a:rPr>
                  <a:t>r</a:t>
                </a:r>
                <a:r>
                  <a:rPr lang="pt-BR" sz="1950" baseline="30000" dirty="0" smtClean="0">
                    <a:solidFill>
                      <a:srgbClr val="7030A0"/>
                    </a:solidFill>
                    <a:latin typeface="Comic Sans MS" panose="030F0702030302020204" pitchFamily="66" charset="0"/>
                    <a:cs typeface="Times New Roman" panose="02020603050405020304" pitchFamily="18" charset="0"/>
                  </a:rPr>
                  <a:t>2</a:t>
                </a:r>
                <a:r>
                  <a:rPr lang="pt-BR" sz="1950" dirty="0" smtClean="0">
                    <a:solidFill>
                      <a:srgbClr val="7030A0"/>
                    </a:solidFill>
                    <a:latin typeface="Comic Sans MS" panose="030F0702030302020204" pitchFamily="66" charset="0"/>
                    <a:cs typeface="Times New Roman" panose="02020603050405020304" pitchFamily="18" charset="0"/>
                  </a:rPr>
                  <a:t> x 18. </a:t>
                </a:r>
              </a:p>
              <a:p>
                <a:pPr marL="3314700">
                  <a:buClr>
                    <a:srgbClr val="C00000"/>
                  </a:buClr>
                </a:pPr>
                <a:r>
                  <a:rPr lang="pt-BR" sz="1950" dirty="0" smtClean="0">
                    <a:solidFill>
                      <a:srgbClr val="7030A0"/>
                    </a:solidFill>
                    <a:latin typeface="Comic Sans MS" panose="030F0702030302020204" pitchFamily="66" charset="0"/>
                    <a:cs typeface="Times New Roman" panose="02020603050405020304" pitchFamily="18" charset="0"/>
                  </a:rPr>
                  <a:t>= 6</a:t>
                </a:r>
                <a:r>
                  <a:rPr lang="el-GR" sz="1950" dirty="0" smtClean="0">
                    <a:solidFill>
                      <a:srgbClr val="7030A0"/>
                    </a:solidFill>
                    <a:latin typeface="Comic Sans MS" panose="030F0702030302020204" pitchFamily="66" charset="0"/>
                    <a:cs typeface="Times New Roman" panose="02020603050405020304" pitchFamily="18" charset="0"/>
                  </a:rPr>
                  <a:t>π</a:t>
                </a:r>
                <a:r>
                  <a:rPr lang="pt-BR" sz="1950" dirty="0" smtClean="0">
                    <a:solidFill>
                      <a:srgbClr val="7030A0"/>
                    </a:solidFill>
                    <a:latin typeface="Comic Sans MS" panose="030F0702030302020204" pitchFamily="66" charset="0"/>
                    <a:cs typeface="Times New Roman" panose="02020603050405020304" pitchFamily="18" charset="0"/>
                  </a:rPr>
                  <a:t>r</a:t>
                </a:r>
                <a:r>
                  <a:rPr lang="pt-BR" sz="1950" baseline="30000" dirty="0" smtClean="0">
                    <a:solidFill>
                      <a:srgbClr val="7030A0"/>
                    </a:solidFill>
                    <a:latin typeface="Comic Sans MS" panose="030F0702030302020204" pitchFamily="66" charset="0"/>
                    <a:cs typeface="Times New Roman" panose="02020603050405020304" pitchFamily="18" charset="0"/>
                  </a:rPr>
                  <a:t>2</a:t>
                </a:r>
                <a:r>
                  <a:rPr lang="pt-BR" sz="1950" dirty="0">
                    <a:solidFill>
                      <a:srgbClr val="7030A0"/>
                    </a:solidFill>
                    <a:latin typeface="Comic Sans MS" panose="030F0702030302020204" pitchFamily="66" charset="0"/>
                    <a:cs typeface="Times New Roman" panose="02020603050405020304" pitchFamily="18" charset="0"/>
                  </a:rPr>
                  <a:t> </a:t>
                </a:r>
                <a:r>
                  <a:rPr lang="pt-BR" sz="1950" dirty="0" smtClean="0">
                    <a:solidFill>
                      <a:srgbClr val="7030A0"/>
                    </a:solidFill>
                    <a:latin typeface="Comic Sans MS" panose="030F0702030302020204" pitchFamily="66" charset="0"/>
                    <a:cs typeface="Times New Roman" panose="02020603050405020304" pitchFamily="18" charset="0"/>
                  </a:rPr>
                  <a:t>cm</a:t>
                </a:r>
                <a:r>
                  <a:rPr lang="pt-BR" sz="1950" baseline="30000" dirty="0" smtClean="0">
                    <a:solidFill>
                      <a:srgbClr val="7030A0"/>
                    </a:solidFill>
                    <a:latin typeface="Comic Sans MS" panose="030F0702030302020204" pitchFamily="66" charset="0"/>
                    <a:cs typeface="Times New Roman" panose="02020603050405020304" pitchFamily="18" charset="0"/>
                  </a:rPr>
                  <a:t>2</a:t>
                </a:r>
              </a:p>
              <a:p>
                <a:pPr marL="3314700">
                  <a:buClr>
                    <a:srgbClr val="C00000"/>
                  </a:buClr>
                </a:pPr>
                <a:endParaRPr lang="en-US" sz="1950" dirty="0">
                  <a:solidFill>
                    <a:srgbClr val="7030A0"/>
                  </a:solidFill>
                  <a:latin typeface="Comic Sans MS" panose="030F0702030302020204" pitchFamily="66" charset="0"/>
                  <a:cs typeface="Times New Roman" panose="02020603050405020304" pitchFamily="18" charset="0"/>
                </a:endParaRPr>
              </a:p>
              <a:p>
                <a:pPr marL="3314700">
                  <a:buClr>
                    <a:srgbClr val="C00000"/>
                  </a:buClr>
                </a:pPr>
                <a:r>
                  <a:rPr lang="en-US" sz="1950" dirty="0" smtClean="0">
                    <a:solidFill>
                      <a:srgbClr val="7030A0"/>
                    </a:solidFill>
                    <a:latin typeface="Comic Sans MS" panose="030F0702030302020204" pitchFamily="66" charset="0"/>
                    <a:cs typeface="Times New Roman" panose="02020603050405020304" pitchFamily="18" charset="0"/>
                  </a:rPr>
                  <a:t>1.4 x 52.5</a:t>
                </a:r>
                <a:r>
                  <a:rPr lang="el-GR" sz="1950" dirty="0">
                    <a:solidFill>
                      <a:srgbClr val="7030A0"/>
                    </a:solidFill>
                    <a:latin typeface="Comic Sans MS" panose="030F0702030302020204" pitchFamily="66" charset="0"/>
                    <a:cs typeface="Times New Roman" panose="02020603050405020304" pitchFamily="18" charset="0"/>
                  </a:rPr>
                  <a:t> π</a:t>
                </a:r>
                <a:r>
                  <a:rPr lang="en-US" sz="1950" dirty="0" smtClean="0">
                    <a:solidFill>
                      <a:srgbClr val="7030A0"/>
                    </a:solidFill>
                    <a:latin typeface="Comic Sans MS" panose="030F0702030302020204" pitchFamily="66" charset="0"/>
                    <a:cs typeface="Times New Roman" panose="02020603050405020304" pitchFamily="18" charset="0"/>
                  </a:rPr>
                  <a:t> </a:t>
                </a:r>
              </a:p>
              <a:p>
                <a:pPr marL="3314700">
                  <a:buClr>
                    <a:srgbClr val="C00000"/>
                  </a:buClr>
                </a:pPr>
                <a:r>
                  <a:rPr lang="en-US" sz="1950" dirty="0" smtClean="0">
                    <a:solidFill>
                      <a:srgbClr val="7030A0"/>
                    </a:solidFill>
                    <a:latin typeface="Comic Sans MS" panose="030F0702030302020204" pitchFamily="66" charset="0"/>
                    <a:cs typeface="Times New Roman" panose="02020603050405020304" pitchFamily="18" charset="0"/>
                  </a:rPr>
                  <a:t>= 73.5</a:t>
                </a:r>
                <a:r>
                  <a:rPr lang="el-GR" sz="1950" dirty="0">
                    <a:solidFill>
                      <a:srgbClr val="7030A0"/>
                    </a:solidFill>
                    <a:latin typeface="Comic Sans MS" panose="030F0702030302020204" pitchFamily="66" charset="0"/>
                    <a:cs typeface="Times New Roman" panose="02020603050405020304" pitchFamily="18" charset="0"/>
                  </a:rPr>
                  <a:t> π</a:t>
                </a:r>
                <a:r>
                  <a:rPr lang="en-US" sz="1950" dirty="0" smtClean="0">
                    <a:solidFill>
                      <a:srgbClr val="7030A0"/>
                    </a:solidFill>
                    <a:latin typeface="Comic Sans MS" panose="030F0702030302020204" pitchFamily="66" charset="0"/>
                    <a:cs typeface="Times New Roman" panose="02020603050405020304" pitchFamily="18" charset="0"/>
                  </a:rPr>
                  <a:t> cm</a:t>
                </a:r>
                <a:r>
                  <a:rPr lang="en-US" sz="1950" baseline="30000" dirty="0" smtClean="0">
                    <a:solidFill>
                      <a:srgbClr val="7030A0"/>
                    </a:solidFill>
                    <a:latin typeface="Comic Sans MS" panose="030F0702030302020204" pitchFamily="66" charset="0"/>
                    <a:cs typeface="Times New Roman" panose="02020603050405020304" pitchFamily="18" charset="0"/>
                  </a:rPr>
                  <a:t>2</a:t>
                </a:r>
              </a:p>
              <a:p>
                <a:pPr marL="3314700">
                  <a:buClr>
                    <a:srgbClr val="C00000"/>
                  </a:buClr>
                </a:pPr>
                <a:endParaRPr lang="en-US" sz="1950" dirty="0" smtClean="0">
                  <a:solidFill>
                    <a:srgbClr val="7030A0"/>
                  </a:solidFill>
                  <a:latin typeface="Comic Sans MS" panose="030F0702030302020204" pitchFamily="66" charset="0"/>
                  <a:cs typeface="Times New Roman" panose="02020603050405020304" pitchFamily="18" charset="0"/>
                </a:endParaRPr>
              </a:p>
              <a:p>
                <a:pPr marL="3314700">
                  <a:buClr>
                    <a:srgbClr val="C00000"/>
                  </a:buClr>
                </a:pPr>
                <a14:m>
                  <m:oMath xmlns:m="http://schemas.openxmlformats.org/officeDocument/2006/math">
                    <m:f>
                      <m:fPr>
                        <m:ctrlPr>
                          <a:rPr lang="en-US" sz="1950" i="1" smtClean="0">
                            <a:solidFill>
                              <a:srgbClr val="7030A0"/>
                            </a:solidFill>
                            <a:latin typeface="Cambria Math" panose="02040503050406030204" pitchFamily="18" charset="0"/>
                            <a:cs typeface="Arial" panose="020B0604020202020204" pitchFamily="34" charset="0"/>
                          </a:rPr>
                        </m:ctrlPr>
                      </m:fPr>
                      <m:num>
                        <m:r>
                          <a:rPr lang="en-US" sz="1950" b="0" i="1" smtClean="0">
                            <a:solidFill>
                              <a:srgbClr val="7030A0"/>
                            </a:solidFill>
                            <a:latin typeface="Cambria Math" panose="02040503050406030204" pitchFamily="18" charset="0"/>
                            <a:cs typeface="Arial" panose="020B0604020202020204" pitchFamily="34" charset="0"/>
                          </a:rPr>
                          <m:t>1</m:t>
                        </m:r>
                      </m:num>
                      <m:den>
                        <m:r>
                          <a:rPr lang="en-US" sz="1950" b="0" i="1" smtClean="0">
                            <a:solidFill>
                              <a:srgbClr val="7030A0"/>
                            </a:solidFill>
                            <a:latin typeface="Cambria Math" panose="02040503050406030204" pitchFamily="18" charset="0"/>
                            <a:cs typeface="Arial" panose="020B0604020202020204" pitchFamily="34" charset="0"/>
                          </a:rPr>
                          <m:t>3</m:t>
                        </m:r>
                      </m:den>
                    </m:f>
                  </m:oMath>
                </a14:m>
                <a:r>
                  <a:rPr lang="en-US" sz="1950" dirty="0" smtClean="0">
                    <a:solidFill>
                      <a:schemeClr val="tx1"/>
                    </a:solidFill>
                    <a:latin typeface="Comic Sans MS" panose="030F0702030302020204" pitchFamily="66" charset="0"/>
                    <a:cs typeface="Times New Roman" panose="02020603050405020304" pitchFamily="18" charset="0"/>
                  </a:rPr>
                  <a:t> </a:t>
                </a:r>
                <a:r>
                  <a:rPr lang="en-US" sz="1950" dirty="0" smtClean="0">
                    <a:solidFill>
                      <a:srgbClr val="7030A0"/>
                    </a:solidFill>
                    <a:latin typeface="Comic Sans MS" panose="030F0702030302020204" pitchFamily="66" charset="0"/>
                    <a:cs typeface="Times New Roman" panose="02020603050405020304" pitchFamily="18" charset="0"/>
                  </a:rPr>
                  <a:t>x </a:t>
                </a:r>
                <a:r>
                  <a:rPr lang="el-GR" sz="1950" dirty="0" smtClean="0">
                    <a:solidFill>
                      <a:srgbClr val="7030A0"/>
                    </a:solidFill>
                    <a:latin typeface="Comic Sans MS" panose="030F0702030302020204" pitchFamily="66" charset="0"/>
                    <a:cs typeface="Times New Roman" panose="02020603050405020304" pitchFamily="18" charset="0"/>
                  </a:rPr>
                  <a:t>π</a:t>
                </a:r>
                <a:r>
                  <a:rPr lang="en-US" sz="1950" dirty="0" smtClean="0">
                    <a:solidFill>
                      <a:srgbClr val="7030A0"/>
                    </a:solidFill>
                    <a:latin typeface="Comic Sans MS" panose="030F0702030302020204" pitchFamily="66" charset="0"/>
                    <a:cs typeface="Times New Roman" panose="02020603050405020304" pitchFamily="18" charset="0"/>
                  </a:rPr>
                  <a:t> x 32 x 17.5</a:t>
                </a:r>
              </a:p>
              <a:p>
                <a:pPr marL="3314700">
                  <a:buClr>
                    <a:srgbClr val="C00000"/>
                  </a:buClr>
                </a:pPr>
                <a:r>
                  <a:rPr lang="en-US" sz="1950" dirty="0" smtClean="0">
                    <a:solidFill>
                      <a:srgbClr val="7030A0"/>
                    </a:solidFill>
                    <a:latin typeface="Comic Sans MS" panose="030F0702030302020204" pitchFamily="66" charset="0"/>
                    <a:cs typeface="Times New Roman" panose="02020603050405020304" pitchFamily="18" charset="0"/>
                  </a:rPr>
                  <a:t>= 52.5</a:t>
                </a:r>
                <a:r>
                  <a:rPr lang="el-GR" sz="1950" dirty="0" smtClean="0">
                    <a:solidFill>
                      <a:srgbClr val="7030A0"/>
                    </a:solidFill>
                    <a:latin typeface="Comic Sans MS" panose="030F0702030302020204" pitchFamily="66" charset="0"/>
                    <a:cs typeface="Times New Roman" panose="02020603050405020304" pitchFamily="18" charset="0"/>
                  </a:rPr>
                  <a:t>π</a:t>
                </a:r>
                <a:r>
                  <a:rPr lang="en-US" sz="1950" dirty="0" smtClean="0">
                    <a:solidFill>
                      <a:srgbClr val="7030A0"/>
                    </a:solidFill>
                    <a:latin typeface="Comic Sans MS" panose="030F0702030302020204" pitchFamily="66" charset="0"/>
                    <a:cs typeface="Times New Roman" panose="02020603050405020304" pitchFamily="18" charset="0"/>
                  </a:rPr>
                  <a:t>cm2</a:t>
                </a:r>
              </a:p>
            </p:txBody>
          </p:sp>
        </mc:Choice>
        <mc:Fallback xmlns="">
          <p:sp>
            <p:nvSpPr>
              <p:cNvPr id="18" name="Rectangle 17"/>
              <p:cNvSpPr>
                <a:spLocks noRot="1" noChangeAspect="1" noMove="1" noResize="1" noEditPoints="1" noAdjustHandles="1" noChangeArrowheads="1" noChangeShapeType="1" noTextEdit="1"/>
              </p:cNvSpPr>
              <p:nvPr/>
            </p:nvSpPr>
            <p:spPr>
              <a:xfrm flipH="1">
                <a:off x="238559" y="1412776"/>
                <a:ext cx="8581913" cy="5276317"/>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9" name="Pentagon 18"/>
          <p:cNvSpPr/>
          <p:nvPr/>
        </p:nvSpPr>
        <p:spPr>
          <a:xfrm>
            <a:off x="238559" y="1196752"/>
            <a:ext cx="2943611" cy="424978"/>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latin typeface="Arial" panose="020B0604020202020204" pitchFamily="34" charset="0"/>
                <a:cs typeface="Arial" panose="020B0604020202020204" pitchFamily="34" charset="0"/>
              </a:rPr>
              <a:t>Example 6</a:t>
            </a:r>
            <a:endParaRPr lang="en-US" sz="2200" b="1" dirty="0">
              <a:latin typeface="Arial" panose="020B0604020202020204" pitchFamily="34" charset="0"/>
              <a:cs typeface="Arial" panose="020B0604020202020204" pitchFamily="34" charset="0"/>
            </a:endParaRPr>
          </a:p>
        </p:txBody>
      </p:sp>
      <p:sp>
        <p:nvSpPr>
          <p:cNvPr id="22" name="Rectangle 21"/>
          <p:cNvSpPr/>
          <p:nvPr/>
        </p:nvSpPr>
        <p:spPr>
          <a:xfrm>
            <a:off x="5868144" y="2180183"/>
            <a:ext cx="2880319" cy="384721"/>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1900" dirty="0">
                <a:latin typeface="Comic Sans MS" panose="030F0702030302020204" pitchFamily="66" charset="0"/>
                <a:cs typeface="Arial" panose="020B0604020202020204" pitchFamily="34" charset="0"/>
              </a:rPr>
              <a:t>diameter = 2 x radius</a:t>
            </a:r>
          </a:p>
        </p:txBody>
      </p:sp>
      <p:cxnSp>
        <p:nvCxnSpPr>
          <p:cNvPr id="23" name="Straight Arrow Connector 22"/>
          <p:cNvCxnSpPr/>
          <p:nvPr/>
        </p:nvCxnSpPr>
        <p:spPr>
          <a:xfrm flipH="1" flipV="1">
            <a:off x="5472100" y="2364376"/>
            <a:ext cx="396044" cy="151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868144" y="2679884"/>
            <a:ext cx="2880319" cy="677108"/>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1900" dirty="0">
                <a:latin typeface="Comic Sans MS" panose="030F0702030302020204" pitchFamily="66" charset="0"/>
                <a:cs typeface="Arial" panose="020B0604020202020204" pitchFamily="34" charset="0"/>
              </a:rPr>
              <a:t>Write an equation and solve for r.</a:t>
            </a:r>
          </a:p>
        </p:txBody>
      </p:sp>
      <p:sp>
        <p:nvSpPr>
          <p:cNvPr id="17" name="Rectangle 16"/>
          <p:cNvSpPr/>
          <p:nvPr/>
        </p:nvSpPr>
        <p:spPr>
          <a:xfrm>
            <a:off x="5868144" y="3471972"/>
            <a:ext cx="2880319" cy="677108"/>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1900" dirty="0">
                <a:latin typeface="Comic Sans MS" panose="030F0702030302020204" pitchFamily="66" charset="0"/>
                <a:cs typeface="Arial" panose="020B0604020202020204" pitchFamily="34" charset="0"/>
              </a:rPr>
              <a:t>Use the formula for volume of a cone.</a:t>
            </a:r>
          </a:p>
        </p:txBody>
      </p:sp>
      <p:sp>
        <p:nvSpPr>
          <p:cNvPr id="24" name="Rectangle 23"/>
          <p:cNvSpPr/>
          <p:nvPr/>
        </p:nvSpPr>
        <p:spPr>
          <a:xfrm>
            <a:off x="5868144" y="4294837"/>
            <a:ext cx="2880319" cy="646331"/>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dirty="0">
                <a:latin typeface="Comic Sans MS" panose="030F0702030302020204" pitchFamily="66" charset="0"/>
                <a:cs typeface="Arial" panose="020B0604020202020204" pitchFamily="34" charset="0"/>
              </a:rPr>
              <a:t>For an increase of 40%, multiply by 1.4</a:t>
            </a:r>
          </a:p>
        </p:txBody>
      </p:sp>
      <p:sp>
        <p:nvSpPr>
          <p:cNvPr id="25" name="Rectangle 24"/>
          <p:cNvSpPr/>
          <p:nvPr/>
        </p:nvSpPr>
        <p:spPr>
          <a:xfrm>
            <a:off x="5868144" y="5013176"/>
            <a:ext cx="2880319" cy="1077218"/>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1600" dirty="0">
                <a:latin typeface="Comic Sans MS" panose="030F0702030302020204" pitchFamily="66" charset="0"/>
                <a:cs typeface="Arial" panose="020B0604020202020204" pitchFamily="34" charset="0"/>
              </a:rPr>
              <a:t>Use the formula for volume of a cone, V = </a:t>
            </a:r>
            <a:r>
              <a:rPr lang="en-US" sz="1600" dirty="0" smtClean="0">
                <a:latin typeface="Comic Sans MS" panose="030F0702030302020204" pitchFamily="66" charset="0"/>
                <a:cs typeface="Arial" panose="020B0604020202020204" pitchFamily="34" charset="0"/>
              </a:rPr>
              <a:t>½</a:t>
            </a:r>
            <a:r>
              <a:rPr lang="el-GR" sz="1600" dirty="0" smtClean="0">
                <a:solidFill>
                  <a:srgbClr val="7030A0"/>
                </a:solidFill>
                <a:latin typeface="Comic Sans MS" panose="030F0702030302020204" pitchFamily="66" charset="0"/>
                <a:cs typeface="Times New Roman" panose="02020603050405020304" pitchFamily="18" charset="0"/>
              </a:rPr>
              <a:t>π</a:t>
            </a:r>
            <a:r>
              <a:rPr lang="en-US" sz="1600" dirty="0" smtClean="0">
                <a:latin typeface="Comic Sans MS" panose="030F0702030302020204" pitchFamily="66" charset="0"/>
                <a:cs typeface="Arial" panose="020B0604020202020204" pitchFamily="34" charset="0"/>
              </a:rPr>
              <a:t>r</a:t>
            </a:r>
            <a:r>
              <a:rPr lang="en-US" sz="1600" baseline="30000" dirty="0" smtClean="0">
                <a:latin typeface="Comic Sans MS" panose="030F0702030302020204" pitchFamily="66" charset="0"/>
                <a:cs typeface="Arial" panose="020B0604020202020204" pitchFamily="34" charset="0"/>
              </a:rPr>
              <a:t>2</a:t>
            </a:r>
            <a:r>
              <a:rPr lang="en-US" sz="1600" dirty="0" smtClean="0">
                <a:latin typeface="Comic Sans MS" panose="030F0702030302020204" pitchFamily="66" charset="0"/>
                <a:cs typeface="Arial" panose="020B0604020202020204" pitchFamily="34" charset="0"/>
              </a:rPr>
              <a:t>h</a:t>
            </a:r>
            <a:r>
              <a:rPr lang="en-US" sz="1600" dirty="0">
                <a:latin typeface="Comic Sans MS" panose="030F0702030302020204" pitchFamily="66" charset="0"/>
                <a:cs typeface="Arial" panose="020B0604020202020204" pitchFamily="34" charset="0"/>
              </a:rPr>
              <a:t>. Leave your answer in terms of </a:t>
            </a:r>
            <a:r>
              <a:rPr lang="el-GR" sz="1600" dirty="0" smtClean="0">
                <a:solidFill>
                  <a:srgbClr val="7030A0"/>
                </a:solidFill>
                <a:latin typeface="Comic Sans MS" panose="030F0702030302020204" pitchFamily="66" charset="0"/>
                <a:cs typeface="Times New Roman" panose="02020603050405020304" pitchFamily="18" charset="0"/>
              </a:rPr>
              <a:t>π</a:t>
            </a:r>
            <a:r>
              <a:rPr lang="en-US" sz="1600" dirty="0" smtClean="0">
                <a:latin typeface="Comic Sans MS" panose="030F0702030302020204" pitchFamily="66" charset="0"/>
                <a:cs typeface="Arial" panose="020B0604020202020204" pitchFamily="34" charset="0"/>
              </a:rPr>
              <a:t>r </a:t>
            </a:r>
            <a:r>
              <a:rPr lang="en-US" sz="1600" dirty="0">
                <a:latin typeface="Comic Sans MS" panose="030F0702030302020204" pitchFamily="66" charset="0"/>
                <a:cs typeface="Arial" panose="020B0604020202020204" pitchFamily="34" charset="0"/>
              </a:rPr>
              <a:t>to save rounding.</a:t>
            </a:r>
          </a:p>
        </p:txBody>
      </p:sp>
      <p:sp>
        <p:nvSpPr>
          <p:cNvPr id="26" name="Rectangle 25"/>
          <p:cNvSpPr/>
          <p:nvPr/>
        </p:nvSpPr>
        <p:spPr>
          <a:xfrm>
            <a:off x="5868144" y="6212631"/>
            <a:ext cx="2880319" cy="384721"/>
          </a:xfrm>
          <a:prstGeom prst="rect">
            <a:avLst/>
          </a:prstGeom>
          <a:solidFill>
            <a:schemeClr val="accent6">
              <a:lumMod val="60000"/>
              <a:lumOff val="40000"/>
            </a:schemeClr>
          </a:solidFill>
          <a:ln w="38100">
            <a:solidFill>
              <a:srgbClr val="C00000"/>
            </a:solidFill>
          </a:ln>
        </p:spPr>
        <p:txBody>
          <a:bodyPr wrap="square">
            <a:spAutoFit/>
          </a:bodyPr>
          <a:lstStyle/>
          <a:p>
            <a:pPr>
              <a:buClr>
                <a:srgbClr val="C00000"/>
              </a:buClr>
            </a:pPr>
            <a:r>
              <a:rPr lang="en-US" sz="1900" dirty="0" smtClean="0">
                <a:latin typeface="Comic Sans MS" panose="030F0702030302020204" pitchFamily="66" charset="0"/>
                <a:cs typeface="Arial" panose="020B0604020202020204" pitchFamily="34" charset="0"/>
              </a:rPr>
              <a:t>Start the working here</a:t>
            </a:r>
            <a:endParaRPr lang="en-US" sz="1900" dirty="0">
              <a:latin typeface="Comic Sans MS" panose="030F0702030302020204" pitchFamily="66" charset="0"/>
              <a:cs typeface="Arial" panose="020B0604020202020204" pitchFamily="34" charset="0"/>
            </a:endParaRPr>
          </a:p>
        </p:txBody>
      </p:sp>
      <p:cxnSp>
        <p:nvCxnSpPr>
          <p:cNvPr id="27" name="Straight Arrow Connector 26"/>
          <p:cNvCxnSpPr/>
          <p:nvPr/>
        </p:nvCxnSpPr>
        <p:spPr>
          <a:xfrm flipH="1">
            <a:off x="5220072" y="2996952"/>
            <a:ext cx="612068" cy="214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1"/>
          </p:cNvCxnSpPr>
          <p:nvPr/>
        </p:nvCxnSpPr>
        <p:spPr>
          <a:xfrm flipH="1">
            <a:off x="5220073" y="3810526"/>
            <a:ext cx="648071" cy="240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1"/>
          </p:cNvCxnSpPr>
          <p:nvPr/>
        </p:nvCxnSpPr>
        <p:spPr>
          <a:xfrm flipH="1">
            <a:off x="5220072" y="4618003"/>
            <a:ext cx="648072" cy="5391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1"/>
          </p:cNvCxnSpPr>
          <p:nvPr/>
        </p:nvCxnSpPr>
        <p:spPr>
          <a:xfrm flipH="1">
            <a:off x="5472100" y="5551785"/>
            <a:ext cx="396044" cy="4420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23528" y="2125786"/>
            <a:ext cx="432048" cy="432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Comic Sans MS" panose="030F0702030302020204" pitchFamily="66" charset="0"/>
              </a:rPr>
              <a:t>5</a:t>
            </a:r>
            <a:endParaRPr lang="en-US" dirty="0">
              <a:solidFill>
                <a:schemeClr val="tx1"/>
              </a:solidFill>
              <a:latin typeface="Comic Sans MS" panose="030F0702030302020204" pitchFamily="66" charset="0"/>
            </a:endParaRPr>
          </a:p>
        </p:txBody>
      </p:sp>
      <p:sp>
        <p:nvSpPr>
          <p:cNvPr id="34" name="Oval 33"/>
          <p:cNvSpPr/>
          <p:nvPr/>
        </p:nvSpPr>
        <p:spPr>
          <a:xfrm>
            <a:off x="338523" y="3018438"/>
            <a:ext cx="432048" cy="432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Comic Sans MS" panose="030F0702030302020204" pitchFamily="66" charset="0"/>
              </a:rPr>
              <a:t>4</a:t>
            </a:r>
            <a:endParaRPr lang="en-US" dirty="0">
              <a:solidFill>
                <a:schemeClr val="tx1"/>
              </a:solidFill>
              <a:latin typeface="Comic Sans MS" panose="030F0702030302020204" pitchFamily="66" charset="0"/>
            </a:endParaRPr>
          </a:p>
        </p:txBody>
      </p:sp>
      <p:sp>
        <p:nvSpPr>
          <p:cNvPr id="35" name="Oval 34"/>
          <p:cNvSpPr/>
          <p:nvPr/>
        </p:nvSpPr>
        <p:spPr>
          <a:xfrm>
            <a:off x="338523" y="4108510"/>
            <a:ext cx="432048" cy="432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Comic Sans MS" panose="030F0702030302020204" pitchFamily="66" charset="0"/>
              </a:rPr>
              <a:t>3</a:t>
            </a:r>
            <a:endParaRPr lang="en-US" dirty="0">
              <a:solidFill>
                <a:schemeClr val="tx1"/>
              </a:solidFill>
              <a:latin typeface="Comic Sans MS" panose="030F0702030302020204" pitchFamily="66" charset="0"/>
            </a:endParaRPr>
          </a:p>
        </p:txBody>
      </p:sp>
      <p:sp>
        <p:nvSpPr>
          <p:cNvPr id="36" name="Oval 35"/>
          <p:cNvSpPr/>
          <p:nvPr/>
        </p:nvSpPr>
        <p:spPr>
          <a:xfrm>
            <a:off x="323528" y="5041563"/>
            <a:ext cx="432048" cy="432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Comic Sans MS" panose="030F0702030302020204" pitchFamily="66" charset="0"/>
              </a:rPr>
              <a:t>2</a:t>
            </a:r>
            <a:endParaRPr lang="en-US" dirty="0">
              <a:solidFill>
                <a:schemeClr val="tx1"/>
              </a:solidFill>
              <a:latin typeface="Comic Sans MS" panose="030F0702030302020204" pitchFamily="66" charset="0"/>
            </a:endParaRPr>
          </a:p>
        </p:txBody>
      </p:sp>
      <p:sp>
        <p:nvSpPr>
          <p:cNvPr id="37" name="Oval 36"/>
          <p:cNvSpPr/>
          <p:nvPr/>
        </p:nvSpPr>
        <p:spPr>
          <a:xfrm>
            <a:off x="338523" y="6043573"/>
            <a:ext cx="432048" cy="432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Comic Sans MS" panose="030F0702030302020204" pitchFamily="66" charset="0"/>
              </a:rPr>
              <a:t>1</a:t>
            </a:r>
            <a:endParaRPr lang="en-US" dirty="0">
              <a:solidFill>
                <a:schemeClr val="tx1"/>
              </a:solidFill>
              <a:latin typeface="Comic Sans MS" panose="030F0702030302020204" pitchFamily="66" charset="0"/>
            </a:endParaRPr>
          </a:p>
        </p:txBody>
      </p:sp>
      <p:sp>
        <p:nvSpPr>
          <p:cNvPr id="2" name="Rectangle 1"/>
          <p:cNvSpPr/>
          <p:nvPr/>
        </p:nvSpPr>
        <p:spPr>
          <a:xfrm>
            <a:off x="865746" y="2026622"/>
            <a:ext cx="2410110" cy="675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smtClean="0">
                <a:solidFill>
                  <a:schemeClr val="tx1"/>
                </a:solidFill>
                <a:latin typeface="Comic Sans MS" panose="030F0702030302020204" pitchFamily="66" charset="0"/>
              </a:rPr>
              <a:t>Find the diameter of the large cone</a:t>
            </a:r>
            <a:endParaRPr lang="en-US" dirty="0">
              <a:solidFill>
                <a:schemeClr val="tx1"/>
              </a:solidFill>
              <a:latin typeface="Comic Sans MS" panose="030F0702030302020204" pitchFamily="66" charset="0"/>
            </a:endParaRPr>
          </a:p>
        </p:txBody>
      </p:sp>
      <p:sp>
        <p:nvSpPr>
          <p:cNvPr id="15" name="Rectangle 14"/>
          <p:cNvSpPr/>
          <p:nvPr/>
        </p:nvSpPr>
        <p:spPr>
          <a:xfrm>
            <a:off x="865746" y="5921843"/>
            <a:ext cx="2410110" cy="675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smtClean="0">
                <a:solidFill>
                  <a:schemeClr val="tx1"/>
                </a:solidFill>
                <a:latin typeface="Comic Sans MS" panose="030F0702030302020204" pitchFamily="66" charset="0"/>
              </a:rPr>
              <a:t>Find the volume of the medium cone</a:t>
            </a:r>
            <a:endParaRPr lang="en-US" dirty="0">
              <a:solidFill>
                <a:schemeClr val="tx1"/>
              </a:solidFill>
              <a:latin typeface="Comic Sans MS" panose="030F0702030302020204" pitchFamily="66" charset="0"/>
            </a:endParaRPr>
          </a:p>
        </p:txBody>
      </p:sp>
      <p:sp>
        <p:nvSpPr>
          <p:cNvPr id="33" name="Up Arrow 32"/>
          <p:cNvSpPr/>
          <p:nvPr/>
        </p:nvSpPr>
        <p:spPr>
          <a:xfrm>
            <a:off x="1776288" y="2679884"/>
            <a:ext cx="491456" cy="3235495"/>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5746" y="4869159"/>
            <a:ext cx="2410110" cy="911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smtClean="0">
                <a:solidFill>
                  <a:schemeClr val="tx1"/>
                </a:solidFill>
                <a:latin typeface="Comic Sans MS" panose="030F0702030302020204" pitchFamily="66" charset="0"/>
              </a:rPr>
              <a:t>Find the volume of the large cone using step 1</a:t>
            </a:r>
            <a:endParaRPr lang="en-US" dirty="0">
              <a:solidFill>
                <a:schemeClr val="tx1"/>
              </a:solidFill>
              <a:latin typeface="Comic Sans MS" panose="030F0702030302020204" pitchFamily="66" charset="0"/>
            </a:endParaRPr>
          </a:p>
        </p:txBody>
      </p:sp>
      <p:sp>
        <p:nvSpPr>
          <p:cNvPr id="13" name="Rectangle 12"/>
          <p:cNvSpPr/>
          <p:nvPr/>
        </p:nvSpPr>
        <p:spPr>
          <a:xfrm>
            <a:off x="865746" y="3823267"/>
            <a:ext cx="2410110" cy="9018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smtClean="0">
                <a:solidFill>
                  <a:schemeClr val="tx1"/>
                </a:solidFill>
                <a:latin typeface="Comic Sans MS" panose="030F0702030302020204" pitchFamily="66" charset="0"/>
              </a:rPr>
              <a:t>Find the volume of the large cone using the formula</a:t>
            </a:r>
            <a:endParaRPr lang="en-US" dirty="0">
              <a:solidFill>
                <a:schemeClr val="tx1"/>
              </a:solidFill>
              <a:latin typeface="Comic Sans MS" panose="030F0702030302020204" pitchFamily="66" charset="0"/>
            </a:endParaRPr>
          </a:p>
        </p:txBody>
      </p:sp>
      <p:sp>
        <p:nvSpPr>
          <p:cNvPr id="12" name="Rectangle 11"/>
          <p:cNvSpPr/>
          <p:nvPr/>
        </p:nvSpPr>
        <p:spPr>
          <a:xfrm>
            <a:off x="865746" y="2924944"/>
            <a:ext cx="2410110" cy="675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smtClean="0">
                <a:solidFill>
                  <a:schemeClr val="tx1"/>
                </a:solidFill>
                <a:latin typeface="Comic Sans MS" panose="030F0702030302020204" pitchFamily="66" charset="0"/>
              </a:rPr>
              <a:t>Find the radius of the large cone</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42097273"/>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7 – Problem Solving</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226</a:t>
            </a:r>
            <a:endParaRPr lang="en-GB" sz="1400" b="1" dirty="0">
              <a:latin typeface="Calibri" panose="020F0502020204030204" pitchFamily="34" charset="0"/>
            </a:endParaRPr>
          </a:p>
        </p:txBody>
      </p:sp>
      <p:sp>
        <p:nvSpPr>
          <p:cNvPr id="3" name="Rectangle 2"/>
          <p:cNvSpPr/>
          <p:nvPr/>
        </p:nvSpPr>
        <p:spPr>
          <a:xfrm>
            <a:off x="271683" y="1219652"/>
            <a:ext cx="5236421" cy="5324535"/>
          </a:xfrm>
          <a:prstGeom prst="rect">
            <a:avLst/>
          </a:prstGeom>
        </p:spPr>
        <p:txBody>
          <a:bodyPr wrap="square">
            <a:spAutoFit/>
          </a:bodyPr>
          <a:lstStyle/>
          <a:p>
            <a:pPr marL="342900" lvl="2" indent="-342900">
              <a:buClr>
                <a:srgbClr val="C00000"/>
              </a:buClr>
              <a:buFont typeface="+mj-lt"/>
              <a:buAutoNum type="arabicPeriod"/>
              <a:tabLst>
                <a:tab pos="914400" algn="l"/>
                <a:tab pos="2852738" algn="l"/>
              </a:tabLst>
            </a:pPr>
            <a:r>
              <a:rPr lang="en-US" sz="2000" dirty="0" smtClean="0"/>
              <a:t>A football </a:t>
            </a:r>
            <a:r>
              <a:rPr lang="en-US" sz="2000" dirty="0"/>
              <a:t>has a diameter of 14.2 cm. The volume of a tennis ball is 10% of the volume of </a:t>
            </a:r>
            <a:r>
              <a:rPr lang="en-US" sz="2000" dirty="0" smtClean="0"/>
              <a:t>the football</a:t>
            </a:r>
            <a:r>
              <a:rPr lang="en-US" sz="2000" dirty="0"/>
              <a:t>. What is the diameter of the tennis ball? Give your answer to 1 decimal place.</a:t>
            </a:r>
          </a:p>
          <a:p>
            <a:pPr marL="342900" lvl="2" indent="-342900">
              <a:buClr>
                <a:srgbClr val="C00000"/>
              </a:buClr>
              <a:buFont typeface="+mj-lt"/>
              <a:buAutoNum type="arabicPeriod"/>
              <a:tabLst>
                <a:tab pos="914400" algn="l"/>
                <a:tab pos="2852738" algn="l"/>
              </a:tabLst>
            </a:pPr>
            <a:r>
              <a:rPr lang="en-US" sz="2000" dirty="0" smtClean="0"/>
              <a:t>A </a:t>
            </a:r>
            <a:r>
              <a:rPr lang="en-US" sz="2000" dirty="0"/>
              <a:t>cake recipe requires a round tin with diameter 18cm and height 5cm. The recipe says that the mixture will exactly fill the tin. Renee </a:t>
            </a:r>
            <a:r>
              <a:rPr lang="en-US" sz="2000" dirty="0" smtClean="0"/>
              <a:t/>
            </a:r>
            <a:br>
              <a:rPr lang="en-US" sz="2000" dirty="0" smtClean="0"/>
            </a:br>
            <a:r>
              <a:rPr lang="en-US" sz="2000" dirty="0" smtClean="0"/>
              <a:t>makes </a:t>
            </a:r>
            <a:r>
              <a:rPr lang="en-US" sz="2000" dirty="0"/>
              <a:t>the mixture. </a:t>
            </a:r>
            <a:r>
              <a:rPr lang="en-US" sz="2000" dirty="0" smtClean="0"/>
              <a:t/>
            </a:r>
            <a:br>
              <a:rPr lang="en-US" sz="2000" dirty="0" smtClean="0"/>
            </a:br>
            <a:r>
              <a:rPr lang="en-US" sz="2000" dirty="0" smtClean="0"/>
              <a:t>Then </a:t>
            </a:r>
            <a:r>
              <a:rPr lang="en-US" sz="2000" dirty="0"/>
              <a:t>she </a:t>
            </a:r>
            <a:r>
              <a:rPr lang="en-US" sz="2000" dirty="0" err="1"/>
              <a:t>realises</a:t>
            </a:r>
            <a:r>
              <a:rPr lang="en-US" sz="2000" dirty="0"/>
              <a:t> </a:t>
            </a:r>
            <a:r>
              <a:rPr lang="en-US" sz="2000" dirty="0" smtClean="0"/>
              <a:t/>
            </a:r>
            <a:br>
              <a:rPr lang="en-US" sz="2000" dirty="0" smtClean="0"/>
            </a:br>
            <a:r>
              <a:rPr lang="en-US" sz="2000" dirty="0" smtClean="0"/>
              <a:t>she </a:t>
            </a:r>
            <a:r>
              <a:rPr lang="en-US" sz="2000" dirty="0"/>
              <a:t>only has this </a:t>
            </a:r>
            <a:r>
              <a:rPr lang="en-US" sz="2000" dirty="0" smtClean="0"/>
              <a:t/>
            </a:r>
            <a:br>
              <a:rPr lang="en-US" sz="2000" dirty="0" smtClean="0"/>
            </a:br>
            <a:r>
              <a:rPr lang="en-US" sz="2000" dirty="0" smtClean="0"/>
              <a:t>tin </a:t>
            </a:r>
            <a:r>
              <a:rPr lang="en-US" sz="2000" dirty="0"/>
              <a:t>available:</a:t>
            </a:r>
            <a:br>
              <a:rPr lang="en-US" sz="2000" dirty="0"/>
            </a:br>
            <a:r>
              <a:rPr lang="en-US" sz="2000" dirty="0"/>
              <a:t/>
            </a:r>
            <a:br>
              <a:rPr lang="en-US" sz="2000" dirty="0"/>
            </a:br>
            <a:r>
              <a:rPr lang="en-US" sz="2000" dirty="0"/>
              <a:t>What height does the mixture come to in this tin? Give your answer to 1 decimal place.</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25438" y="3838482"/>
            <a:ext cx="2570786" cy="16067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416629319"/>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Problem Solving</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226</a:t>
            </a:r>
            <a:endParaRPr lang="en-GB" sz="1400" b="1" dirty="0">
              <a:latin typeface="Calibri" panose="020F0502020204030204" pitchFamily="34" charset="0"/>
            </a:endParaRPr>
          </a:p>
        </p:txBody>
      </p:sp>
      <p:sp>
        <p:nvSpPr>
          <p:cNvPr id="3" name="Rectangle 2"/>
          <p:cNvSpPr/>
          <p:nvPr/>
        </p:nvSpPr>
        <p:spPr>
          <a:xfrm>
            <a:off x="271683" y="1255400"/>
            <a:ext cx="5236421" cy="3374770"/>
          </a:xfrm>
          <a:prstGeom prst="rect">
            <a:avLst/>
          </a:prstGeom>
        </p:spPr>
        <p:txBody>
          <a:bodyPr wrap="square">
            <a:spAutoFit/>
          </a:bodyPr>
          <a:lstStyle/>
          <a:p>
            <a:pPr marL="400050" lvl="2" indent="-400050">
              <a:buClr>
                <a:srgbClr val="C00000"/>
              </a:buClr>
              <a:buFont typeface="+mj-lt"/>
              <a:buAutoNum type="arabicPeriod" startAt="3"/>
              <a:tabLst>
                <a:tab pos="914400" algn="l"/>
                <a:tab pos="2852738" algn="l"/>
              </a:tabLst>
            </a:pPr>
            <a:r>
              <a:rPr lang="en-US" sz="2370" dirty="0"/>
              <a:t>The bar chart shows the area taken up by woodland in the UK from 1965 to </a:t>
            </a:r>
            <a:r>
              <a:rPr lang="en-US" sz="2370" dirty="0" smtClean="0"/>
              <a:t>2012.</a:t>
            </a:r>
            <a:br>
              <a:rPr lang="en-US" sz="2370" dirty="0" smtClean="0"/>
            </a:br>
            <a:r>
              <a:rPr lang="en-US" sz="2370" dirty="0" smtClean="0"/>
              <a:t>What </a:t>
            </a:r>
            <a:r>
              <a:rPr lang="en-US" sz="2370" dirty="0"/>
              <a:t>is the percentage increase in area of woodland covering the UK from 1965 to 2012? Give your answer to </a:t>
            </a:r>
            <a:r>
              <a:rPr lang="en-US" sz="2370" dirty="0" smtClean="0"/>
              <a:t/>
            </a:r>
            <a:br>
              <a:rPr lang="en-US" sz="2370" dirty="0" smtClean="0"/>
            </a:br>
            <a:r>
              <a:rPr lang="en-US" sz="2370" dirty="0" smtClean="0"/>
              <a:t>3 </a:t>
            </a:r>
            <a:r>
              <a:rPr lang="en-US" sz="2370" dirty="0"/>
              <a:t>significant </a:t>
            </a:r>
            <a:r>
              <a:rPr lang="en-US" sz="2370" dirty="0" smtClean="0"/>
              <a:t/>
            </a:r>
            <a:br>
              <a:rPr lang="en-US" sz="2370" dirty="0" smtClean="0"/>
            </a:br>
            <a:r>
              <a:rPr lang="en-US" sz="2370" dirty="0" smtClean="0"/>
              <a:t>figures</a:t>
            </a:r>
            <a:r>
              <a:rPr lang="en-US" sz="2370" dirty="0"/>
              <a:t>.</a:t>
            </a:r>
          </a:p>
        </p:txBody>
      </p:sp>
      <p:sp>
        <p:nvSpPr>
          <p:cNvPr id="7" name="Rectangle 6"/>
          <p:cNvSpPr/>
          <p:nvPr/>
        </p:nvSpPr>
        <p:spPr>
          <a:xfrm flipH="1">
            <a:off x="223752" y="5889466"/>
            <a:ext cx="8528372"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Draw a flow diagram. Check when you </a:t>
            </a:r>
            <a:r>
              <a:rPr lang="en-US" sz="2000" dirty="0" smtClean="0">
                <a:solidFill>
                  <a:schemeClr val="tx1"/>
                </a:solidFill>
                <a:latin typeface="Arial" panose="020B0604020202020204" pitchFamily="34" charset="0"/>
                <a:cs typeface="Arial" panose="020B0604020202020204" pitchFamily="34" charset="0"/>
              </a:rPr>
              <a:t>increase </a:t>
            </a:r>
            <a:r>
              <a:rPr lang="en-US" sz="2000" dirty="0">
                <a:solidFill>
                  <a:schemeClr val="tx1"/>
                </a:solidFill>
                <a:latin typeface="Arial" panose="020B0604020202020204" pitchFamily="34" charset="0"/>
                <a:cs typeface="Arial" panose="020B0604020202020204" pitchFamily="34" charset="0"/>
              </a:rPr>
              <a:t>the area of the woodland </a:t>
            </a:r>
            <a:r>
              <a:rPr lang="en-US" sz="2000" dirty="0" smtClean="0">
                <a:solidFill>
                  <a:schemeClr val="tx1"/>
                </a:solidFill>
                <a:latin typeface="Arial" panose="020B0604020202020204" pitchFamily="34" charset="0"/>
                <a:cs typeface="Arial" panose="020B0604020202020204" pitchFamily="34" charset="0"/>
              </a:rPr>
              <a:t>in </a:t>
            </a:r>
            <a:r>
              <a:rPr lang="en-US" sz="2000" dirty="0">
                <a:solidFill>
                  <a:schemeClr val="tx1"/>
                </a:solidFill>
                <a:latin typeface="Arial" panose="020B0604020202020204" pitchFamily="34" charset="0"/>
                <a:cs typeface="Arial" panose="020B0604020202020204" pitchFamily="34" charset="0"/>
              </a:rPr>
              <a:t>1965 by </a:t>
            </a:r>
            <a:r>
              <a:rPr lang="en-US" sz="2000" dirty="0" smtClean="0">
                <a:solidFill>
                  <a:schemeClr val="tx1"/>
                </a:solidFill>
                <a:latin typeface="Arial" panose="020B0604020202020204" pitchFamily="34" charset="0"/>
                <a:cs typeface="Arial" panose="020B0604020202020204" pitchFamily="34" charset="0"/>
              </a:rPr>
              <a:t>your </a:t>
            </a:r>
            <a:r>
              <a:rPr lang="en-US" sz="2000" dirty="0">
                <a:solidFill>
                  <a:schemeClr val="tx1"/>
                </a:solidFill>
                <a:latin typeface="Arial" panose="020B0604020202020204" pitchFamily="34" charset="0"/>
                <a:cs typeface="Arial" panose="020B0604020202020204" pitchFamily="34" charset="0"/>
              </a:rPr>
              <a:t>answer, you get the area of woodland in 2012.</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05588" y="3501008"/>
            <a:ext cx="3002515" cy="230425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784644095"/>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Problem Solving</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226</a:t>
            </a:r>
            <a:endParaRPr lang="en-GB" sz="1400" b="1" dirty="0">
              <a:latin typeface="Calibri" panose="020F0502020204030204" pitchFamily="34" charset="0"/>
            </a:endParaRPr>
          </a:p>
        </p:txBody>
      </p:sp>
      <p:sp>
        <p:nvSpPr>
          <p:cNvPr id="3" name="Rectangle 2"/>
          <p:cNvSpPr/>
          <p:nvPr/>
        </p:nvSpPr>
        <p:spPr>
          <a:xfrm>
            <a:off x="271683" y="1255400"/>
            <a:ext cx="5236421" cy="1915909"/>
          </a:xfrm>
          <a:prstGeom prst="rect">
            <a:avLst/>
          </a:prstGeom>
        </p:spPr>
        <p:txBody>
          <a:bodyPr wrap="square">
            <a:spAutoFit/>
          </a:bodyPr>
          <a:lstStyle/>
          <a:p>
            <a:pPr marL="457200" lvl="2" indent="-457200">
              <a:buClr>
                <a:srgbClr val="C00000"/>
              </a:buClr>
              <a:buFont typeface="+mj-lt"/>
              <a:buAutoNum type="arabicPeriod" startAt="4"/>
              <a:tabLst>
                <a:tab pos="914400" algn="l"/>
                <a:tab pos="2852738" algn="l"/>
              </a:tabLst>
            </a:pPr>
            <a:r>
              <a:rPr lang="en-US" sz="2370" b="1" dirty="0">
                <a:solidFill>
                  <a:srgbClr val="C00000"/>
                </a:solidFill>
              </a:rPr>
              <a:t>Finance</a:t>
            </a:r>
            <a:r>
              <a:rPr lang="en-US" sz="2370" dirty="0">
                <a:solidFill>
                  <a:srgbClr val="C00000"/>
                </a:solidFill>
              </a:rPr>
              <a:t> </a:t>
            </a:r>
            <a:r>
              <a:rPr lang="en-US" sz="2370" dirty="0"/>
              <a:t>The diagram shows a tank for storing central heating </a:t>
            </a:r>
            <a:r>
              <a:rPr lang="en-US" sz="2370" dirty="0" smtClean="0"/>
              <a:t>oil.</a:t>
            </a:r>
            <a:br>
              <a:rPr lang="en-US" sz="2370" dirty="0" smtClean="0"/>
            </a:br>
            <a:r>
              <a:rPr lang="en-US" sz="2370" dirty="0" smtClean="0"/>
              <a:t>At </a:t>
            </a:r>
            <a:r>
              <a:rPr lang="en-US" sz="2370" dirty="0"/>
              <a:t>the end of the summer, the tank is one quarter full. Work out the cost of filling it for the winter.</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2" name="Rectangle 1"/>
          <p:cNvSpPr/>
          <p:nvPr/>
        </p:nvSpPr>
        <p:spPr>
          <a:xfrm>
            <a:off x="1043608" y="3140968"/>
            <a:ext cx="3914355" cy="1584176"/>
          </a:xfrm>
          <a:prstGeom prst="rect">
            <a:avLst/>
          </a:prstGeom>
          <a:solidFill>
            <a:srgbClr val="F2AE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i="1" dirty="0" smtClean="0">
                <a:solidFill>
                  <a:schemeClr val="tx1"/>
                </a:solidFill>
                <a:latin typeface="Times New Roman" panose="02020603050405020304" pitchFamily="18" charset="0"/>
                <a:cs typeface="Times New Roman" panose="02020603050405020304" pitchFamily="18" charset="0"/>
              </a:rPr>
              <a:t>Central </a:t>
            </a:r>
            <a:r>
              <a:rPr lang="en-US" sz="1900" b="1" i="1" dirty="0">
                <a:solidFill>
                  <a:schemeClr val="tx1"/>
                </a:solidFill>
                <a:latin typeface="Times New Roman" panose="02020603050405020304" pitchFamily="18" charset="0"/>
                <a:cs typeface="Times New Roman" panose="02020603050405020304" pitchFamily="18" charset="0"/>
              </a:rPr>
              <a:t>heating oil</a:t>
            </a:r>
            <a:endParaRPr lang="en-US" sz="1900" b="1" dirty="0">
              <a:solidFill>
                <a:schemeClr val="tx1"/>
              </a:solidFill>
              <a:latin typeface="Times New Roman" panose="02020603050405020304" pitchFamily="18" charset="0"/>
              <a:cs typeface="Times New Roman" panose="02020603050405020304" pitchFamily="18" charset="0"/>
            </a:endParaRPr>
          </a:p>
          <a:p>
            <a:pPr algn="ctr"/>
            <a:r>
              <a:rPr lang="en-US" sz="1900" dirty="0">
                <a:solidFill>
                  <a:schemeClr val="tx1"/>
                </a:solidFill>
                <a:latin typeface="Times New Roman" panose="02020603050405020304" pitchFamily="18" charset="0"/>
                <a:cs typeface="Times New Roman" panose="02020603050405020304" pitchFamily="18" charset="0"/>
              </a:rPr>
              <a:t>52p per litre + 5% VAT </a:t>
            </a:r>
            <a:endParaRPr lang="en-US" sz="1900" dirty="0" smtClean="0">
              <a:solidFill>
                <a:schemeClr val="tx1"/>
              </a:solidFill>
              <a:latin typeface="Times New Roman" panose="02020603050405020304" pitchFamily="18" charset="0"/>
              <a:cs typeface="Times New Roman" panose="02020603050405020304" pitchFamily="18" charset="0"/>
            </a:endParaRPr>
          </a:p>
          <a:p>
            <a:pPr algn="ctr"/>
            <a:r>
              <a:rPr lang="en-US" sz="1900" dirty="0" smtClean="0">
                <a:solidFill>
                  <a:schemeClr val="tx1"/>
                </a:solidFill>
                <a:latin typeface="Times New Roman" panose="02020603050405020304" pitchFamily="18" charset="0"/>
                <a:cs typeface="Times New Roman" panose="02020603050405020304" pitchFamily="18" charset="0"/>
              </a:rPr>
              <a:t>Delivery </a:t>
            </a:r>
            <a:r>
              <a:rPr lang="en-US" sz="1900" dirty="0">
                <a:solidFill>
                  <a:schemeClr val="tx1"/>
                </a:solidFill>
                <a:latin typeface="Times New Roman" panose="02020603050405020304" pitchFamily="18" charset="0"/>
                <a:cs typeface="Times New Roman" panose="02020603050405020304" pitchFamily="18" charset="0"/>
              </a:rPr>
              <a:t>charge: up to 1000 litres £25 </a:t>
            </a:r>
            <a:endParaRPr lang="en-US" sz="1900" dirty="0" smtClean="0">
              <a:solidFill>
                <a:schemeClr val="tx1"/>
              </a:solidFill>
              <a:latin typeface="Times New Roman" panose="02020603050405020304" pitchFamily="18" charset="0"/>
              <a:cs typeface="Times New Roman" panose="02020603050405020304" pitchFamily="18" charset="0"/>
            </a:endParaRPr>
          </a:p>
          <a:p>
            <a:pPr algn="ctr"/>
            <a:r>
              <a:rPr lang="en-US" sz="1900" dirty="0" smtClean="0">
                <a:solidFill>
                  <a:schemeClr val="tx1"/>
                </a:solidFill>
                <a:latin typeface="Times New Roman" panose="02020603050405020304" pitchFamily="18" charset="0"/>
                <a:cs typeface="Times New Roman" panose="02020603050405020304" pitchFamily="18" charset="0"/>
              </a:rPr>
              <a:t>1000 </a:t>
            </a:r>
            <a:r>
              <a:rPr lang="en-US" sz="1900" dirty="0">
                <a:solidFill>
                  <a:schemeClr val="tx1"/>
                </a:solidFill>
                <a:latin typeface="Times New Roman" panose="02020603050405020304" pitchFamily="18" charset="0"/>
                <a:cs typeface="Times New Roman" panose="02020603050405020304" pitchFamily="18" charset="0"/>
              </a:rPr>
              <a:t>litres or more £35</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35696" y="4797152"/>
            <a:ext cx="2376604" cy="1802940"/>
          </a:xfrm>
          <a:prstGeom prst="rect">
            <a:avLst/>
          </a:prstGeom>
        </p:spPr>
      </p:pic>
    </p:spTree>
    <p:extLst>
      <p:ext uri="{BB962C8B-B14F-4D97-AF65-F5344CB8AC3E}">
        <p14:creationId xmlns:p14="http://schemas.microsoft.com/office/powerpoint/2010/main" val="238679664"/>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a:t>7 – Problem Solving</a:t>
            </a:r>
            <a:endParaRPr lang="en-GB" sz="4000" b="1" dirty="0" smtClean="0"/>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smtClean="0">
                <a:latin typeface="Calibri" panose="020F0502020204030204" pitchFamily="34" charset="0"/>
              </a:rPr>
              <a:t>Page 226</a:t>
            </a:r>
            <a:endParaRPr lang="en-GB" sz="1400" b="1" dirty="0">
              <a:latin typeface="Calibri" panose="020F0502020204030204" pitchFamily="34" charset="0"/>
            </a:endParaRPr>
          </a:p>
        </p:txBody>
      </p:sp>
      <p:sp>
        <p:nvSpPr>
          <p:cNvPr id="3" name="Rectangle 2"/>
          <p:cNvSpPr/>
          <p:nvPr/>
        </p:nvSpPr>
        <p:spPr>
          <a:xfrm>
            <a:off x="271683" y="1255400"/>
            <a:ext cx="5236421" cy="3170099"/>
          </a:xfrm>
          <a:prstGeom prst="rect">
            <a:avLst/>
          </a:prstGeom>
        </p:spPr>
        <p:txBody>
          <a:bodyPr wrap="square">
            <a:spAutoFit/>
          </a:bodyPr>
          <a:lstStyle/>
          <a:p>
            <a:pPr marL="400050" lvl="2" indent="-400050">
              <a:buClr>
                <a:srgbClr val="C00000"/>
              </a:buClr>
              <a:buFont typeface="+mj-lt"/>
              <a:buAutoNum type="arabicPeriod" startAt="5"/>
              <a:tabLst>
                <a:tab pos="914400" algn="l"/>
                <a:tab pos="2852738" algn="l"/>
              </a:tabLst>
            </a:pPr>
            <a:r>
              <a:rPr lang="en-US" sz="2000" dirty="0"/>
              <a:t>A cuboid with a square cross-section sits exactly on top of a regular hexagonal prism to make a 3D solid like </a:t>
            </a:r>
            <a:r>
              <a:rPr lang="en-US" sz="2000" dirty="0" smtClean="0"/>
              <a:t>this:</a:t>
            </a:r>
            <a:br>
              <a:rPr lang="en-US" sz="2000" dirty="0" smtClean="0"/>
            </a:br>
            <a:r>
              <a:rPr lang="en-US" sz="2000" dirty="0" smtClean="0"/>
              <a:t>H </a:t>
            </a:r>
            <a:r>
              <a:rPr lang="en-US" sz="2000" dirty="0"/>
              <a:t>marks the middle of the hexagon. M is the midpoint of the </a:t>
            </a:r>
            <a:r>
              <a:rPr lang="en-US" sz="2000" dirty="0" smtClean="0"/>
              <a:t/>
            </a:r>
            <a:br>
              <a:rPr lang="en-US" sz="2000" dirty="0" smtClean="0"/>
            </a:br>
            <a:r>
              <a:rPr lang="en-US" sz="2000" dirty="0" smtClean="0"/>
              <a:t>side </a:t>
            </a:r>
            <a:r>
              <a:rPr lang="en-US" sz="2000" dirty="0"/>
              <a:t>of the square </a:t>
            </a:r>
            <a:r>
              <a:rPr lang="en-US" sz="2000" dirty="0" smtClean="0"/>
              <a:t/>
            </a:r>
            <a:br>
              <a:rPr lang="en-US" sz="2000" dirty="0" smtClean="0"/>
            </a:br>
            <a:r>
              <a:rPr lang="en-US" sz="2000" dirty="0" smtClean="0"/>
              <a:t>and </a:t>
            </a:r>
            <a:r>
              <a:rPr lang="en-US" sz="2000" dirty="0"/>
              <a:t>the side of the </a:t>
            </a:r>
            <a:r>
              <a:rPr lang="en-US" sz="2000" dirty="0" smtClean="0"/>
              <a:t/>
            </a:r>
            <a:br>
              <a:rPr lang="en-US" sz="2000" dirty="0" smtClean="0"/>
            </a:br>
            <a:r>
              <a:rPr lang="en-US" sz="2000" dirty="0" smtClean="0"/>
              <a:t>hexagonal prism.</a:t>
            </a:r>
            <a:br>
              <a:rPr lang="en-US" sz="2000" dirty="0" smtClean="0"/>
            </a:br>
            <a:r>
              <a:rPr lang="en-US" sz="2000" dirty="0" smtClean="0"/>
              <a:t>Find </a:t>
            </a:r>
            <a:r>
              <a:rPr lang="en-US" sz="2000" dirty="0"/>
              <a:t>the volume of </a:t>
            </a:r>
            <a:r>
              <a:rPr lang="en-US" sz="2000" dirty="0" smtClean="0"/>
              <a:t/>
            </a:r>
            <a:br>
              <a:rPr lang="en-US" sz="2000" dirty="0" smtClean="0"/>
            </a:br>
            <a:r>
              <a:rPr lang="en-US" sz="2000" dirty="0" smtClean="0"/>
              <a:t>the </a:t>
            </a:r>
            <a:r>
              <a:rPr lang="en-US" sz="2000" dirty="0"/>
              <a:t>3D solid</a:t>
            </a:r>
            <a:r>
              <a:rPr lang="en-US" sz="2000" dirty="0" smtClean="0"/>
              <a:t>.</a:t>
            </a:r>
            <a:endParaRPr lang="en-US" sz="20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4" name="Rectangle 3"/>
          <p:cNvSpPr/>
          <p:nvPr/>
        </p:nvSpPr>
        <p:spPr>
          <a:xfrm>
            <a:off x="271682" y="5273913"/>
            <a:ext cx="5236421" cy="1323439"/>
          </a:xfrm>
          <a:prstGeom prst="rect">
            <a:avLst/>
          </a:prstGeom>
        </p:spPr>
        <p:txBody>
          <a:bodyPr wrap="square">
            <a:spAutoFit/>
          </a:bodyPr>
          <a:lstStyle/>
          <a:p>
            <a:pPr marL="400050" lvl="2" indent="-400050">
              <a:buClr>
                <a:srgbClr val="C00000"/>
              </a:buClr>
              <a:buFont typeface="+mj-lt"/>
              <a:buAutoNum type="arabicPeriod" startAt="6"/>
              <a:tabLst>
                <a:tab pos="914400" algn="l"/>
                <a:tab pos="2852738" algn="l"/>
              </a:tabLst>
            </a:pPr>
            <a:r>
              <a:rPr lang="en-US" sz="2000" b="1" dirty="0">
                <a:solidFill>
                  <a:srgbClr val="C00000"/>
                </a:solidFill>
              </a:rPr>
              <a:t>Reflect </a:t>
            </a:r>
            <a:r>
              <a:rPr lang="en-US" sz="2000" dirty="0"/>
              <a:t>Did the flow diagrams help you?</a:t>
            </a:r>
            <a:br>
              <a:rPr lang="en-US" sz="2000" dirty="0"/>
            </a:br>
            <a:r>
              <a:rPr lang="en-US" sz="2000" dirty="0"/>
              <a:t>Is this a strategy you would use again to solve problems? What other strategies did you use to solve these problems?</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23573" y="2598313"/>
            <a:ext cx="2465791" cy="2624876"/>
          </a:xfrm>
          <a:prstGeom prst="rect">
            <a:avLst/>
          </a:prstGeom>
        </p:spPr>
      </p:pic>
    </p:spTree>
    <p:extLst>
      <p:ext uri="{BB962C8B-B14F-4D97-AF65-F5344CB8AC3E}">
        <p14:creationId xmlns:p14="http://schemas.microsoft.com/office/powerpoint/2010/main" val="1427970483"/>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GB" sz="4000" dirty="0" smtClean="0"/>
              <a:t>7 </a:t>
            </a:r>
            <a:r>
              <a:rPr lang="en-GB" sz="4000" dirty="0"/>
              <a:t>– </a:t>
            </a:r>
            <a:r>
              <a:rPr lang="en-GB" sz="4000" dirty="0" smtClean="0"/>
              <a:t>Check up</a:t>
            </a:r>
            <a:endParaRPr lang="en-GB" sz="4000" b="1" dirty="0" smtClean="0"/>
          </a:p>
        </p:txBody>
      </p:sp>
      <p:graphicFrame>
        <p:nvGraphicFramePr>
          <p:cNvPr id="16" name="Table 15"/>
          <p:cNvGraphicFramePr>
            <a:graphicFrameLocks noGrp="1"/>
          </p:cNvGraphicFramePr>
          <p:nvPr>
            <p:extLst>
              <p:ext uri="{D42A27DB-BD31-4B8C-83A1-F6EECF244321}">
                <p14:modId xmlns:p14="http://schemas.microsoft.com/office/powerpoint/2010/main" val="2810391692"/>
              </p:ext>
            </p:extLst>
          </p:nvPr>
        </p:nvGraphicFramePr>
        <p:xfrm>
          <a:off x="251518" y="1268761"/>
          <a:ext cx="8568952" cy="1122572"/>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800" b="1" dirty="0" smtClean="0">
                          <a:latin typeface="Arial" panose="020B0604020202020204" pitchFamily="34" charset="0"/>
                          <a:cs typeface="Arial" panose="020B0604020202020204" pitchFamily="34" charset="0"/>
                        </a:rPr>
                        <a:t>7. Check up</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604412">
                <a:tc>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18" name="Rectangle 17"/>
          <p:cNvSpPr/>
          <p:nvPr/>
        </p:nvSpPr>
        <p:spPr>
          <a:xfrm flipH="1">
            <a:off x="250756" y="2455436"/>
            <a:ext cx="5689395" cy="4201150"/>
          </a:xfrm>
          <a:prstGeom prst="rect">
            <a:avLst/>
          </a:prstGeom>
          <a:solidFill>
            <a:schemeClr val="accent3">
              <a:lumMod val="20000"/>
              <a:lumOff val="80000"/>
            </a:schemeClr>
          </a:solidFill>
          <a:ln w="38100">
            <a:solidFill>
              <a:srgbClr val="92D05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rIns="2377440" rtlCol="0" anchor="t" anchorCtr="0">
            <a:spAutoFit/>
          </a:bodyPr>
          <a:lstStyle/>
          <a:p>
            <a:pPr>
              <a:buClr>
                <a:srgbClr val="C00000"/>
              </a:buClr>
            </a:pPr>
            <a:r>
              <a:rPr lang="en-US" sz="2400" b="1" dirty="0" smtClean="0">
                <a:solidFill>
                  <a:srgbClr val="C00000"/>
                </a:solidFill>
                <a:latin typeface="Arial" panose="020B0604020202020204" pitchFamily="34" charset="0"/>
                <a:cs typeface="Arial" panose="020B0604020202020204" pitchFamily="34" charset="0"/>
              </a:rPr>
              <a:t>2D </a:t>
            </a:r>
            <a:r>
              <a:rPr lang="en-US" sz="2400" b="1" dirty="0">
                <a:solidFill>
                  <a:srgbClr val="C00000"/>
                </a:solidFill>
                <a:latin typeface="Arial" panose="020B0604020202020204" pitchFamily="34" charset="0"/>
                <a:cs typeface="Arial" panose="020B0604020202020204" pitchFamily="34" charset="0"/>
              </a:rPr>
              <a:t>shapes </a:t>
            </a:r>
            <a:endParaRPr lang="en-US" sz="2400" b="1" dirty="0" smtClean="0">
              <a:solidFill>
                <a:srgbClr val="C0000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Calculate </a:t>
            </a:r>
          </a:p>
          <a:p>
            <a:pPr marL="857250" lvl="1" indent="-400050">
              <a:buClr>
                <a:srgbClr val="C00000"/>
              </a:buClr>
              <a:buFont typeface="+mj-lt"/>
              <a:buAutoNum type="alphaLcPeriod"/>
            </a:pPr>
            <a:r>
              <a:rPr lang="en-US" sz="2400" dirty="0" smtClean="0">
                <a:solidFill>
                  <a:schemeClr val="tx1"/>
                </a:solidFill>
                <a:latin typeface="Arial" panose="020B0604020202020204" pitchFamily="34" charset="0"/>
                <a:cs typeface="Arial" panose="020B0604020202020204" pitchFamily="34" charset="0"/>
              </a:rPr>
              <a:t>the area</a:t>
            </a:r>
          </a:p>
          <a:p>
            <a:pPr marL="857250" lvl="1" indent="-400050">
              <a:buClr>
                <a:srgbClr val="C00000"/>
              </a:buClr>
              <a:buFont typeface="+mj-lt"/>
              <a:buAutoNum type="alphaLcPeriod"/>
            </a:pPr>
            <a:r>
              <a:rPr lang="en-US" sz="2400" dirty="0">
                <a:solidFill>
                  <a:schemeClr val="tx1"/>
                </a:solidFill>
                <a:latin typeface="Arial" panose="020B0604020202020204" pitchFamily="34" charset="0"/>
                <a:cs typeface="Arial" panose="020B0604020202020204" pitchFamily="34" charset="0"/>
              </a:rPr>
              <a:t>the perimeter of this isosceles trapezium</a:t>
            </a:r>
            <a:r>
              <a:rPr lang="en-US" sz="2400" dirty="0" smtClean="0">
                <a:solidFill>
                  <a:schemeClr val="tx1"/>
                </a:solidFill>
                <a:latin typeface="Arial" panose="020B0604020202020204" pitchFamily="34" charset="0"/>
                <a:cs typeface="Arial" panose="020B0604020202020204" pitchFamily="34" charset="0"/>
              </a:rPr>
              <a:t>.</a:t>
            </a:r>
          </a:p>
          <a:p>
            <a:pPr marL="457200" indent="-457200">
              <a:buClr>
                <a:srgbClr val="C00000"/>
              </a:buClr>
              <a:buFont typeface="+mj-lt"/>
              <a:buAutoNum type="arabicPeriod"/>
            </a:pPr>
            <a:r>
              <a:rPr lang="en-US" sz="2400" b="1" dirty="0">
                <a:solidFill>
                  <a:srgbClr val="C00000"/>
                </a:solidFill>
                <a:latin typeface="Arial" panose="020B0604020202020204" pitchFamily="34" charset="0"/>
                <a:cs typeface="Arial" panose="020B0604020202020204" pitchFamily="34" charset="0"/>
              </a:rPr>
              <a:t>Reasoning</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The area of this trapezium is </a:t>
            </a:r>
            <a:r>
              <a:rPr lang="en-US" sz="2400" dirty="0" smtClean="0">
                <a:solidFill>
                  <a:schemeClr val="tx1"/>
                </a:solidFill>
                <a:latin typeface="Arial" panose="020B0604020202020204" pitchFamily="34" charset="0"/>
                <a:cs typeface="Arial" panose="020B0604020202020204" pitchFamily="34" charset="0"/>
              </a:rPr>
              <a:t>45cm</a:t>
            </a:r>
            <a:r>
              <a:rPr lang="en-US" sz="2400" baseline="30000" dirty="0" smtClean="0">
                <a:solidFill>
                  <a:schemeClr val="tx1"/>
                </a:solidFill>
                <a:latin typeface="Arial" panose="020B0604020202020204" pitchFamily="34" charset="0"/>
                <a:cs typeface="Arial" panose="020B0604020202020204" pitchFamily="34" charset="0"/>
              </a:rPr>
              <a:t>2</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6012160" y="2469704"/>
            <a:ext cx="2880320" cy="419965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227</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91880" y="2492896"/>
            <a:ext cx="2399922" cy="1299957"/>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96195" y="4235949"/>
            <a:ext cx="1699941" cy="239992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1832" y="2520320"/>
            <a:ext cx="548640" cy="548640"/>
          </a:xfrm>
          <a:prstGeom prst="rect">
            <a:avLst/>
          </a:prstGeom>
        </p:spPr>
      </p:pic>
    </p:spTree>
    <p:extLst>
      <p:ext uri="{BB962C8B-B14F-4D97-AF65-F5344CB8AC3E}">
        <p14:creationId xmlns:p14="http://schemas.microsoft.com/office/powerpoint/2010/main" val="2768447944"/>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DD945F-B7B0-4691-A0D0-E2EAD6DA23B3}">
  <ds:schemaRefs>
    <ds:schemaRef ds:uri="http://schemas.microsoft.com/office/2006/metadata/properties"/>
    <ds:schemaRef ds:uri="http://purl.org/dc/term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115010</TotalTime>
  <Words>6369</Words>
  <Application>Microsoft Office PowerPoint</Application>
  <PresentationFormat>On-screen Show (4:3)</PresentationFormat>
  <Paragraphs>1351</Paragraphs>
  <Slides>136</Slides>
  <Notes>136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136</vt:i4>
      </vt:variant>
    </vt:vector>
  </HeadingPairs>
  <TitlesOfParts>
    <vt:vector size="149" baseType="lpstr">
      <vt:lpstr>Arial</vt:lpstr>
      <vt:lpstr>Calibri</vt:lpstr>
      <vt:lpstr>Cambria</vt:lpstr>
      <vt:lpstr>Cambria Math</vt:lpstr>
      <vt:lpstr>Comic Sans MS</vt:lpstr>
      <vt:lpstr>Lucida Sans Unicode</vt:lpstr>
      <vt:lpstr>Times New Roman</vt:lpstr>
      <vt:lpstr>Verdana</vt:lpstr>
      <vt:lpstr>Webdings</vt:lpstr>
      <vt:lpstr>Wingdings</vt:lpstr>
      <vt:lpstr>Wingdings 2</vt:lpstr>
      <vt:lpstr>Wingdings 3</vt:lpstr>
      <vt:lpstr>Enderoth</vt:lpstr>
      <vt:lpstr>PowerPoint Presentation</vt:lpstr>
      <vt:lpstr>Contents</vt:lpstr>
      <vt:lpstr>Contents</vt:lpstr>
      <vt:lpstr>Contents</vt:lpstr>
      <vt:lpstr>Contents</vt:lpstr>
      <vt:lpstr>7 – Prior Knowledge Check</vt:lpstr>
      <vt:lpstr>7 – Prior Knowledge Check</vt:lpstr>
      <vt:lpstr>7 – Prior Knowledge Check</vt:lpstr>
      <vt:lpstr>7 – Prior Knowledge Check</vt:lpstr>
      <vt:lpstr>7 – Prior Knowledge Check</vt:lpstr>
      <vt:lpstr>7 – Prior Knowledge Check</vt:lpstr>
      <vt:lpstr>7 – Prior Knowledge Check</vt:lpstr>
      <vt:lpstr>7.1 – Perimeter and Area</vt:lpstr>
      <vt:lpstr>7.1 – Perimeter and Area</vt:lpstr>
      <vt:lpstr>7.1 – Perimeter and Area</vt:lpstr>
      <vt:lpstr>7.1 – Perimeter and Area</vt:lpstr>
      <vt:lpstr>7.1 – Perimeter and Area</vt:lpstr>
      <vt:lpstr>7.1 – Perimeter and Area</vt:lpstr>
      <vt:lpstr>7.1 – Perimeter and Area</vt:lpstr>
      <vt:lpstr>7.1 – Perimeter and Area</vt:lpstr>
      <vt:lpstr>7.1 – Perimeter and Area</vt:lpstr>
      <vt:lpstr>7.1 – Perimeter and Area</vt:lpstr>
      <vt:lpstr>7.2 – Units and Accuracy</vt:lpstr>
      <vt:lpstr>7.2 – Units and Accuracy</vt:lpstr>
      <vt:lpstr>7.2 – Units and Accuracy</vt:lpstr>
      <vt:lpstr>7.2 – Units and Accuracy</vt:lpstr>
      <vt:lpstr>7.2 – Units and Accuracy</vt:lpstr>
      <vt:lpstr>7.2 – Units and Accuracy</vt:lpstr>
      <vt:lpstr>7.2 – Units and Accuracy</vt:lpstr>
      <vt:lpstr>7.2 – Units and Accuracy</vt:lpstr>
      <vt:lpstr>7.2 – Units and Accuracy</vt:lpstr>
      <vt:lpstr>7.2 – Units and Accuracy</vt:lpstr>
      <vt:lpstr>7.2 – Units and Accuracy</vt:lpstr>
      <vt:lpstr>7.2 – Units and Accuracy</vt:lpstr>
      <vt:lpstr>7.2 – Units and Accuracy</vt:lpstr>
      <vt:lpstr>7.2 – Units and Accuracy</vt:lpstr>
      <vt:lpstr>7.3 – Prisms</vt:lpstr>
      <vt:lpstr>7.3 – Prisms</vt:lpstr>
      <vt:lpstr>7.3 – Prisms</vt:lpstr>
      <vt:lpstr>7.3 – Prisms</vt:lpstr>
      <vt:lpstr>7.3 – Prisms</vt:lpstr>
      <vt:lpstr>7.3 – Prisms</vt:lpstr>
      <vt:lpstr>7.3 – Prisms</vt:lpstr>
      <vt:lpstr>7.3 – Prisms</vt:lpstr>
      <vt:lpstr>7.3 – Prisms</vt:lpstr>
      <vt:lpstr>7.3 – Prisms</vt:lpstr>
      <vt:lpstr>7.3 – Prisms</vt:lpstr>
      <vt:lpstr>7.4 – Circles</vt:lpstr>
      <vt:lpstr>7.4 – Circles</vt:lpstr>
      <vt:lpstr>7.4 – Circles</vt:lpstr>
      <vt:lpstr>7.4 – Circles</vt:lpstr>
      <vt:lpstr>7.4 – Circles</vt:lpstr>
      <vt:lpstr>7.4 – Circles</vt:lpstr>
      <vt:lpstr>7.4 – Circles</vt:lpstr>
      <vt:lpstr>7.4 – Circles</vt:lpstr>
      <vt:lpstr>7.4 – Circles</vt:lpstr>
      <vt:lpstr>7.4 – Circles</vt:lpstr>
      <vt:lpstr>7.4 – Circles</vt:lpstr>
      <vt:lpstr>7.4 – Circles</vt:lpstr>
      <vt:lpstr>7.5 – Sectors of Circles</vt:lpstr>
      <vt:lpstr>7.5 – Sectors of Circles</vt:lpstr>
      <vt:lpstr>7.5 – Sectors of Circles</vt:lpstr>
      <vt:lpstr>7.5 – Sectors of Circles</vt:lpstr>
      <vt:lpstr>7.5 – Sectors of Circles</vt:lpstr>
      <vt:lpstr>7.5 – Sectors of Circles</vt:lpstr>
      <vt:lpstr>7.5 – Sectors of Circles</vt:lpstr>
      <vt:lpstr>7.5 – Sectors of Circles</vt:lpstr>
      <vt:lpstr>7.5 – Sectors of Circles</vt:lpstr>
      <vt:lpstr>7.5 – Sectors of Circles</vt:lpstr>
      <vt:lpstr>7.5 – Sectors of Circles</vt:lpstr>
      <vt:lpstr>7.5 – Sectors of Circles</vt:lpstr>
      <vt:lpstr>7.6 – Cylinders and Spheres</vt:lpstr>
      <vt:lpstr>7.6 – Cylinders and Spheres</vt:lpstr>
      <vt:lpstr>7.6 – Cylinders and Spheres</vt:lpstr>
      <vt:lpstr>7.6 – Cylinders and Spheres</vt:lpstr>
      <vt:lpstr>7.6 – Cylinders and Spheres</vt:lpstr>
      <vt:lpstr>7.6 – Cylinders and Spheres</vt:lpstr>
      <vt:lpstr>7.6 – Cylinders and Spheres</vt:lpstr>
      <vt:lpstr>7.6 – Cylinders and Spheres</vt:lpstr>
      <vt:lpstr>7.6 – Cylinders and Spheres</vt:lpstr>
      <vt:lpstr>7.6 – Cylinders and Spheres</vt:lpstr>
      <vt:lpstr>7.6 – Cylinders and Spheres</vt:lpstr>
      <vt:lpstr>7.7 – Pyramids and Cones</vt:lpstr>
      <vt:lpstr>7.7 – Pyramids and Cones</vt:lpstr>
      <vt:lpstr>7.7 – Pyramids and Cones</vt:lpstr>
      <vt:lpstr>7.7 – Pyramids and Cones</vt:lpstr>
      <vt:lpstr>7.7 – Pyramids and Cones</vt:lpstr>
      <vt:lpstr>7.7 – Pyramids and Cones</vt:lpstr>
      <vt:lpstr>7.7 – Pyramids and Cones</vt:lpstr>
      <vt:lpstr>7.7 – Pyramids and Cones</vt:lpstr>
      <vt:lpstr>7.7 – Pyramids and Cones</vt:lpstr>
      <vt:lpstr>7.7 – Pyramids and Cones</vt:lpstr>
      <vt:lpstr>7 – Problem Solving</vt:lpstr>
      <vt:lpstr>7 – Problem Solving</vt:lpstr>
      <vt:lpstr>7 – Problem Solving</vt:lpstr>
      <vt:lpstr>7 – Problem Solving</vt:lpstr>
      <vt:lpstr>7 – Problem Solving</vt:lpstr>
      <vt:lpstr>7 – Problem Solving</vt:lpstr>
      <vt:lpstr>7 – Check up</vt:lpstr>
      <vt:lpstr>7 – Check up</vt:lpstr>
      <vt:lpstr>7 – Check up</vt:lpstr>
      <vt:lpstr>7 – Check up</vt:lpstr>
      <vt:lpstr>7 – Check up</vt:lpstr>
      <vt:lpstr>7 – Check up</vt:lpstr>
      <vt:lpstr>7 – Check up</vt:lpstr>
      <vt:lpstr>7 – Strengthen</vt:lpstr>
      <vt:lpstr>7 – Strengthen</vt:lpstr>
      <vt:lpstr>7 – Strengthen</vt:lpstr>
      <vt:lpstr>7 – Strengthen</vt:lpstr>
      <vt:lpstr>7 – Strengthen</vt:lpstr>
      <vt:lpstr>7 – Strengthen</vt:lpstr>
      <vt:lpstr>7 – Strengthen</vt:lpstr>
      <vt:lpstr>7 – Strengthen</vt:lpstr>
      <vt:lpstr>7 – Strengthen</vt:lpstr>
      <vt:lpstr>7 – Strengthen</vt:lpstr>
      <vt:lpstr>7 – Strengthen</vt:lpstr>
      <vt:lpstr>7 – Strengthen</vt:lpstr>
      <vt:lpstr>7 – Strengthen</vt:lpstr>
      <vt:lpstr>7 – Extend</vt:lpstr>
      <vt:lpstr>7 – Strengthen</vt:lpstr>
      <vt:lpstr>7 – Strengthen</vt:lpstr>
      <vt:lpstr>7 – Strengthen</vt:lpstr>
      <vt:lpstr>7 – Strengthen</vt:lpstr>
      <vt:lpstr>7 – Strengthen</vt:lpstr>
      <vt:lpstr>7 – Strengthen</vt:lpstr>
      <vt:lpstr>7 – Strengthen</vt:lpstr>
      <vt:lpstr>7 – Knowledge Check</vt:lpstr>
      <vt:lpstr>7 – Knowledge Check</vt:lpstr>
      <vt:lpstr>7 – Knowledge Check</vt:lpstr>
      <vt:lpstr>7 – Knowledge Check</vt:lpstr>
      <vt:lpstr>7 – Knowledge Check</vt:lpstr>
      <vt:lpstr>7 – Unit Test</vt:lpstr>
      <vt:lpstr>7 – Unit Test</vt:lpstr>
      <vt:lpstr>7 – Unit Test</vt:lpstr>
      <vt:lpstr>7 – Unit Test</vt:lpstr>
      <vt:lpstr>7 – Unit Test</vt:lpstr>
    </vt:vector>
  </TitlesOfParts>
  <Manager>Enderoth</Manager>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09 - Mathematics - Unit 6</dc:title>
  <dc:subject>Travel and Tourism</dc:subject>
  <dc:creator>Enderoth</dc:creator>
  <cp:keywords>2</cp:keywords>
  <cp:lastModifiedBy>Enderoth</cp:lastModifiedBy>
  <cp:revision>3505</cp:revision>
  <cp:lastPrinted>2014-01-22T18:25:48Z</cp:lastPrinted>
  <dcterms:created xsi:type="dcterms:W3CDTF">2008-03-12T11:01:44Z</dcterms:created>
  <dcterms:modified xsi:type="dcterms:W3CDTF">2018-09-07T18:07:06Z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